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257" r:id="rId3"/>
    <p:sldId id="314" r:id="rId4"/>
    <p:sldId id="315" r:id="rId5"/>
    <p:sldId id="258" r:id="rId6"/>
    <p:sldId id="260" r:id="rId7"/>
    <p:sldId id="261" r:id="rId8"/>
    <p:sldId id="262" r:id="rId9"/>
    <p:sldId id="263" r:id="rId10"/>
    <p:sldId id="264" r:id="rId11"/>
    <p:sldId id="273" r:id="rId12"/>
    <p:sldId id="265" r:id="rId13"/>
    <p:sldId id="274" r:id="rId14"/>
    <p:sldId id="266" r:id="rId15"/>
    <p:sldId id="275" r:id="rId16"/>
    <p:sldId id="267" r:id="rId17"/>
    <p:sldId id="269" r:id="rId18"/>
    <p:sldId id="268" r:id="rId19"/>
    <p:sldId id="270" r:id="rId20"/>
    <p:sldId id="283" r:id="rId21"/>
    <p:sldId id="271" r:id="rId22"/>
    <p:sldId id="284" r:id="rId23"/>
    <p:sldId id="272" r:id="rId24"/>
    <p:sldId id="285" r:id="rId25"/>
    <p:sldId id="276" r:id="rId26"/>
    <p:sldId id="286" r:id="rId27"/>
    <p:sldId id="277" r:id="rId28"/>
    <p:sldId id="287" r:id="rId29"/>
    <p:sldId id="288" r:id="rId30"/>
    <p:sldId id="289" r:id="rId31"/>
    <p:sldId id="278" r:id="rId32"/>
    <p:sldId id="279" r:id="rId33"/>
    <p:sldId id="290" r:id="rId34"/>
    <p:sldId id="280" r:id="rId35"/>
    <p:sldId id="291" r:id="rId36"/>
    <p:sldId id="292" r:id="rId37"/>
    <p:sldId id="306" r:id="rId38"/>
    <p:sldId id="281" r:id="rId39"/>
    <p:sldId id="282" r:id="rId40"/>
    <p:sldId id="293" r:id="rId41"/>
    <p:sldId id="304" r:id="rId42"/>
    <p:sldId id="294" r:id="rId43"/>
    <p:sldId id="305" r:id="rId44"/>
    <p:sldId id="307" r:id="rId45"/>
    <p:sldId id="308" r:id="rId46"/>
    <p:sldId id="295" r:id="rId47"/>
    <p:sldId id="296" r:id="rId48"/>
    <p:sldId id="309" r:id="rId49"/>
    <p:sldId id="297" r:id="rId50"/>
    <p:sldId id="310" r:id="rId51"/>
    <p:sldId id="298" r:id="rId52"/>
    <p:sldId id="311" r:id="rId53"/>
    <p:sldId id="312" r:id="rId54"/>
    <p:sldId id="313" r:id="rId55"/>
    <p:sldId id="299" r:id="rId56"/>
    <p:sldId id="300" r:id="rId57"/>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3603" autoAdjust="0"/>
  </p:normalViewPr>
  <p:slideViewPr>
    <p:cSldViewPr>
      <p:cViewPr varScale="1">
        <p:scale>
          <a:sx n="86" d="100"/>
          <a:sy n="86" d="100"/>
        </p:scale>
        <p:origin x="135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F23A4A0D-2B2D-4446-BCCD-173CF89F7756}" type="datetimeFigureOut">
              <a:rPr lang="en-SG" smtClean="0"/>
              <a:t>17/3/2023</a:t>
            </a:fld>
            <a:endParaRPr lang="en-SG"/>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59A6A542-3B34-410B-AE43-C822EF15704C}" type="slidenum">
              <a:rPr lang="en-SG" smtClean="0"/>
              <a:t>‹#›</a:t>
            </a:fld>
            <a:endParaRPr lang="en-SG"/>
          </a:p>
        </p:txBody>
      </p:sp>
    </p:spTree>
    <p:extLst>
      <p:ext uri="{BB962C8B-B14F-4D97-AF65-F5344CB8AC3E}">
        <p14:creationId xmlns:p14="http://schemas.microsoft.com/office/powerpoint/2010/main" val="1699943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822A491-A32F-4F10-A503-5A999F915F53}" type="datetimeFigureOut">
              <a:rPr lang="en-SG" smtClean="0"/>
              <a:t>17/3/2023</a:t>
            </a:fld>
            <a:endParaRPr lang="en-SG"/>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E997B721-52EF-4E26-B11F-C0D226D5B347}" type="slidenum">
              <a:rPr lang="en-SG" smtClean="0"/>
              <a:t>‹#›</a:t>
            </a:fld>
            <a:endParaRPr lang="en-SG"/>
          </a:p>
        </p:txBody>
      </p:sp>
    </p:spTree>
    <p:extLst>
      <p:ext uri="{BB962C8B-B14F-4D97-AF65-F5344CB8AC3E}">
        <p14:creationId xmlns:p14="http://schemas.microsoft.com/office/powerpoint/2010/main" val="113376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ROSF = 165 (438 + 563)/2 * 100 = 33.0%</a:t>
            </a:r>
          </a:p>
          <a:p>
            <a:endParaRPr lang="en-SG" dirty="0"/>
          </a:p>
          <a:p>
            <a:r>
              <a:rPr lang="en-SG" dirty="0"/>
              <a:t>ROSF = 11 (563 + 534)/2 * 100 = 2.0%</a:t>
            </a:r>
          </a:p>
        </p:txBody>
      </p:sp>
      <p:sp>
        <p:nvSpPr>
          <p:cNvPr id="4" name="Slide Number Placeholder 3"/>
          <p:cNvSpPr>
            <a:spLocks noGrp="1"/>
          </p:cNvSpPr>
          <p:nvPr>
            <p:ph type="sldNum" sz="quarter" idx="10"/>
          </p:nvPr>
        </p:nvSpPr>
        <p:spPr/>
        <p:txBody>
          <a:bodyPr/>
          <a:lstStyle/>
          <a:p>
            <a:fld id="{E997B721-52EF-4E26-B11F-C0D226D5B347}" type="slidenum">
              <a:rPr lang="en-SG" smtClean="0"/>
              <a:t>9</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US" dirty="0"/>
              <a:t>Sales revenue to capital employed = 2,240 (638 + 763)/2 = 3.20 times</a:t>
            </a:r>
          </a:p>
          <a:p>
            <a:pPr marL="228600" indent="-228600">
              <a:buAutoNum type="alphaLcParenBoth"/>
            </a:pPr>
            <a:r>
              <a:rPr lang="en-US" dirty="0"/>
              <a:t>Sales revenue to capital employed = 2,681 (763 + 834)/2 = 3.36 times</a:t>
            </a:r>
          </a:p>
        </p:txBody>
      </p:sp>
      <p:sp>
        <p:nvSpPr>
          <p:cNvPr id="4" name="Slide Number Placeholder 3"/>
          <p:cNvSpPr>
            <a:spLocks noGrp="1"/>
          </p:cNvSpPr>
          <p:nvPr>
            <p:ph type="sldNum" sz="quarter" idx="10"/>
          </p:nvPr>
        </p:nvSpPr>
        <p:spPr/>
        <p:txBody>
          <a:bodyPr/>
          <a:lstStyle/>
          <a:p>
            <a:fld id="{E997B721-52EF-4E26-B11F-C0D226D5B347}" type="slidenum">
              <a:rPr lang="en-SG" smtClean="0"/>
              <a:t>26</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US" dirty="0"/>
              <a:t>Sales revenue per employee = £2,240m 13,995 = £160,057</a:t>
            </a:r>
          </a:p>
          <a:p>
            <a:pPr marL="228600" indent="-228600">
              <a:buAutoNum type="alphaLcParenBoth"/>
            </a:pPr>
            <a:r>
              <a:rPr lang="en-US" dirty="0"/>
              <a:t>Sales revenue per employee = £2,681m 18,623 = £143,962</a:t>
            </a:r>
          </a:p>
        </p:txBody>
      </p:sp>
      <p:sp>
        <p:nvSpPr>
          <p:cNvPr id="4" name="Slide Number Placeholder 3"/>
          <p:cNvSpPr>
            <a:spLocks noGrp="1"/>
          </p:cNvSpPr>
          <p:nvPr>
            <p:ph type="sldNum" sz="quarter" idx="10"/>
          </p:nvPr>
        </p:nvSpPr>
        <p:spPr/>
        <p:txBody>
          <a:bodyPr/>
          <a:lstStyle/>
          <a:p>
            <a:fld id="{E997B721-52EF-4E26-B11F-C0D226D5B347}" type="slidenum">
              <a:rPr lang="en-SG" smtClean="0"/>
              <a:t>28</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deduce from a comparison of the efficiency ratios over the two years?</a:t>
            </a:r>
          </a:p>
          <a:p>
            <a:endParaRPr lang="en-US" dirty="0"/>
          </a:p>
          <a:p>
            <a:r>
              <a:rPr lang="en-US" dirty="0"/>
              <a:t>Maintaining the inventories turnover period at the 2015 level may be reasonable, though to assess whether this is a satisfactory period we need to know the planned inventories turnover period. The inventories turnover period for other businesses operating in carpet retailing, particularly those regarded as the market leaders, may have been helpful in formulating the plans. On the face of things, a shorter trade receivables settlement period and a longer trade payables settlement period are both desirable. These may, however, have been achieved at the cost of a loss of the goodwill of customers and suppliers, respectively. The increased sales revenue to capital employed ratio seems beneficial, provided the business can manage this increase. The decline in the sales revenue per employee ratio is undesirable but is probably related to the dramatic increase in the number of employees. As with the inventories turnover period, these other ratios need to be compared with planned, or target, ratios.</a:t>
            </a:r>
            <a:endParaRPr lang="en-SG" dirty="0"/>
          </a:p>
        </p:txBody>
      </p:sp>
      <p:sp>
        <p:nvSpPr>
          <p:cNvPr id="4" name="Slide Number Placeholder 3"/>
          <p:cNvSpPr>
            <a:spLocks noGrp="1"/>
          </p:cNvSpPr>
          <p:nvPr>
            <p:ph type="sldNum" sz="quarter" idx="10"/>
          </p:nvPr>
        </p:nvSpPr>
        <p:spPr/>
        <p:txBody>
          <a:bodyPr/>
          <a:lstStyle/>
          <a:p>
            <a:fld id="{E997B721-52EF-4E26-B11F-C0D226D5B347}" type="slidenum">
              <a:rPr lang="en-SG" smtClean="0"/>
              <a:t>29</a:t>
            </a:fld>
            <a:endParaRPr lang="en-SG"/>
          </a:p>
        </p:txBody>
      </p:sp>
    </p:spTree>
    <p:extLst>
      <p:ext uri="{BB962C8B-B14F-4D97-AF65-F5344CB8AC3E}">
        <p14:creationId xmlns:p14="http://schemas.microsoft.com/office/powerpoint/2010/main" val="1066613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err="1"/>
              <a:t>Pg</a:t>
            </a:r>
            <a:r>
              <a:rPr lang="en-SG" dirty="0"/>
              <a:t> 720</a:t>
            </a:r>
          </a:p>
        </p:txBody>
      </p:sp>
      <p:sp>
        <p:nvSpPr>
          <p:cNvPr id="4" name="Slide Number Placeholder 3"/>
          <p:cNvSpPr>
            <a:spLocks noGrp="1"/>
          </p:cNvSpPr>
          <p:nvPr>
            <p:ph type="sldNum" sz="quarter" idx="10"/>
          </p:nvPr>
        </p:nvSpPr>
        <p:spPr/>
        <p:txBody>
          <a:bodyPr/>
          <a:lstStyle/>
          <a:p>
            <a:fld id="{E997B721-52EF-4E26-B11F-C0D226D5B347}" type="slidenum">
              <a:rPr lang="en-SG" smtClean="0"/>
              <a:t>30</a:t>
            </a:fld>
            <a:endParaRPr lang="en-SG"/>
          </a:p>
        </p:txBody>
      </p:sp>
    </p:spTree>
    <p:extLst>
      <p:ext uri="{BB962C8B-B14F-4D97-AF65-F5344CB8AC3E}">
        <p14:creationId xmlns:p14="http://schemas.microsoft.com/office/powerpoint/2010/main" val="2164739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US" dirty="0"/>
              <a:t>Current ratio = 544 291 = 1.9 times (or 1.9:1)</a:t>
            </a:r>
          </a:p>
          <a:p>
            <a:pPr marL="228600" indent="-228600">
              <a:buAutoNum type="alphaLcParenBoth"/>
            </a:pPr>
            <a:r>
              <a:rPr lang="en-US" dirty="0"/>
              <a:t>Current ratio = 679 432 = 1.6 times (or 1.6:1)</a:t>
            </a:r>
          </a:p>
        </p:txBody>
      </p:sp>
      <p:sp>
        <p:nvSpPr>
          <p:cNvPr id="4" name="Slide Number Placeholder 3"/>
          <p:cNvSpPr>
            <a:spLocks noGrp="1"/>
          </p:cNvSpPr>
          <p:nvPr>
            <p:ph type="sldNum" sz="quarter" idx="10"/>
          </p:nvPr>
        </p:nvSpPr>
        <p:spPr/>
        <p:txBody>
          <a:bodyPr/>
          <a:lstStyle/>
          <a:p>
            <a:fld id="{E997B721-52EF-4E26-B11F-C0D226D5B347}" type="slidenum">
              <a:rPr lang="en-SG" smtClean="0"/>
              <a:t>33</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US" dirty="0"/>
              <a:t>Acid test ratio = 544 - 300 291 = 0.8 times (or 0.8:1)</a:t>
            </a:r>
          </a:p>
          <a:p>
            <a:pPr marL="228600" indent="-228600">
              <a:buAutoNum type="alphaLcParenBoth"/>
            </a:pPr>
            <a:r>
              <a:rPr lang="en-US" dirty="0"/>
              <a:t>Acid test ratio = 679 - 406 432 = 0.6 times</a:t>
            </a:r>
          </a:p>
        </p:txBody>
      </p:sp>
      <p:sp>
        <p:nvSpPr>
          <p:cNvPr id="4" name="Slide Number Placeholder 3"/>
          <p:cNvSpPr>
            <a:spLocks noGrp="1"/>
          </p:cNvSpPr>
          <p:nvPr>
            <p:ph type="sldNum" sz="quarter" idx="10"/>
          </p:nvPr>
        </p:nvSpPr>
        <p:spPr/>
        <p:txBody>
          <a:bodyPr/>
          <a:lstStyle/>
          <a:p>
            <a:fld id="{E997B721-52EF-4E26-B11F-C0D226D5B347}" type="slidenum">
              <a:rPr lang="en-SG" smtClean="0"/>
              <a:t>35</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deduce from these liquidity ratios?</a:t>
            </a:r>
          </a:p>
          <a:p>
            <a:endParaRPr lang="en-US" dirty="0"/>
          </a:p>
          <a:p>
            <a:r>
              <a:rPr lang="en-US" dirty="0"/>
              <a:t>There has clearly been a decline in liquidity from 2015 to 2016. This is indicated by both ratios. The decline in the acid test ratio is particularly worrying as it suggests that the business may struggle to meet its short-term obligations. The apparent liquidity problem may, however, be planned, short term and linked to the increase in non-current assets and the number of employees. When the benefits of the expansion come on stream, liquidity may improve. On the other hand, short-term lenders and suppliers may become anxious by the decline in liquidity. This could lead them to press for payment, which is likely to cause further problems.</a:t>
            </a:r>
            <a:endParaRPr lang="en-SG" dirty="0"/>
          </a:p>
        </p:txBody>
      </p:sp>
      <p:sp>
        <p:nvSpPr>
          <p:cNvPr id="4" name="Slide Number Placeholder 3"/>
          <p:cNvSpPr>
            <a:spLocks noGrp="1"/>
          </p:cNvSpPr>
          <p:nvPr>
            <p:ph type="sldNum" sz="quarter" idx="10"/>
          </p:nvPr>
        </p:nvSpPr>
        <p:spPr/>
        <p:txBody>
          <a:bodyPr/>
          <a:lstStyle/>
          <a:p>
            <a:fld id="{E997B721-52EF-4E26-B11F-C0D226D5B347}" type="slidenum">
              <a:rPr lang="en-SG" smtClean="0"/>
              <a:t>36</a:t>
            </a:fld>
            <a:endParaRPr lang="en-SG"/>
          </a:p>
        </p:txBody>
      </p:sp>
    </p:spTree>
    <p:extLst>
      <p:ext uri="{BB962C8B-B14F-4D97-AF65-F5344CB8AC3E}">
        <p14:creationId xmlns:p14="http://schemas.microsoft.com/office/powerpoint/2010/main" val="1066613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pg720</a:t>
            </a:r>
          </a:p>
        </p:txBody>
      </p:sp>
      <p:sp>
        <p:nvSpPr>
          <p:cNvPr id="4" name="Slide Number Placeholder 3"/>
          <p:cNvSpPr>
            <a:spLocks noGrp="1"/>
          </p:cNvSpPr>
          <p:nvPr>
            <p:ph type="sldNum" sz="quarter" idx="10"/>
          </p:nvPr>
        </p:nvSpPr>
        <p:spPr/>
        <p:txBody>
          <a:bodyPr/>
          <a:lstStyle/>
          <a:p>
            <a:fld id="{E997B721-52EF-4E26-B11F-C0D226D5B347}" type="slidenum">
              <a:rPr lang="en-SG" smtClean="0"/>
              <a:t>37</a:t>
            </a:fld>
            <a:endParaRPr lang="en-SG"/>
          </a:p>
        </p:txBody>
      </p:sp>
    </p:spTree>
    <p:extLst>
      <p:ext uri="{BB962C8B-B14F-4D97-AF65-F5344CB8AC3E}">
        <p14:creationId xmlns:p14="http://schemas.microsoft.com/office/powerpoint/2010/main" val="1083823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SG" dirty="0"/>
              <a:t>Gearing ratio = 200 (563 + 200) * 100 = 26.2%</a:t>
            </a:r>
          </a:p>
          <a:p>
            <a:pPr marL="228600" indent="-228600">
              <a:buAutoNum type="alphaLcParenBoth"/>
            </a:pPr>
            <a:r>
              <a:rPr lang="en-SG" dirty="0"/>
              <a:t>Gearing ratio = 300 (534 + 300) * 100 = 36.0%</a:t>
            </a:r>
            <a:endParaRPr lang="en-US" dirty="0"/>
          </a:p>
        </p:txBody>
      </p:sp>
      <p:sp>
        <p:nvSpPr>
          <p:cNvPr id="4" name="Slide Number Placeholder 3"/>
          <p:cNvSpPr>
            <a:spLocks noGrp="1"/>
          </p:cNvSpPr>
          <p:nvPr>
            <p:ph type="sldNum" sz="quarter" idx="10"/>
          </p:nvPr>
        </p:nvSpPr>
        <p:spPr/>
        <p:txBody>
          <a:bodyPr/>
          <a:lstStyle/>
          <a:p>
            <a:fld id="{E997B721-52EF-4E26-B11F-C0D226D5B347}" type="slidenum">
              <a:rPr lang="en-SG" smtClean="0"/>
              <a:t>41</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US" dirty="0"/>
              <a:t>Interest cover ratio = 243 18 = 13.5 times</a:t>
            </a:r>
          </a:p>
          <a:p>
            <a:pPr marL="228600" indent="-228600">
              <a:buAutoNum type="alphaLcParenBoth"/>
            </a:pPr>
            <a:r>
              <a:rPr lang="en-US" dirty="0"/>
              <a:t>Interest cover ratio = 47 32 = 1.5 times</a:t>
            </a:r>
          </a:p>
        </p:txBody>
      </p:sp>
      <p:sp>
        <p:nvSpPr>
          <p:cNvPr id="4" name="Slide Number Placeholder 3"/>
          <p:cNvSpPr>
            <a:spLocks noGrp="1"/>
          </p:cNvSpPr>
          <p:nvPr>
            <p:ph type="sldNum" sz="quarter" idx="10"/>
          </p:nvPr>
        </p:nvSpPr>
        <p:spPr/>
        <p:txBody>
          <a:bodyPr/>
          <a:lstStyle/>
          <a:p>
            <a:fld id="{E997B721-52EF-4E26-B11F-C0D226D5B347}" type="slidenum">
              <a:rPr lang="en-SG" smtClean="0"/>
              <a:t>43</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SG" dirty="0"/>
              <a:t>ROCE = 243 (638 + 763)/2 * 100 = 34.7%</a:t>
            </a:r>
          </a:p>
          <a:p>
            <a:pPr marL="228600" indent="-228600">
              <a:buAutoNum type="alphaLcParenBoth"/>
            </a:pPr>
            <a:r>
              <a:rPr lang="en-SG" dirty="0"/>
              <a:t>ROCE = 47 (763 + 834)/2 * 100 = 5.9% </a:t>
            </a:r>
          </a:p>
        </p:txBody>
      </p:sp>
      <p:sp>
        <p:nvSpPr>
          <p:cNvPr id="4" name="Slide Number Placeholder 3"/>
          <p:cNvSpPr>
            <a:spLocks noGrp="1"/>
          </p:cNvSpPr>
          <p:nvPr>
            <p:ph type="sldNum" sz="quarter" idx="10"/>
          </p:nvPr>
        </p:nvSpPr>
        <p:spPr/>
        <p:txBody>
          <a:bodyPr/>
          <a:lstStyle/>
          <a:p>
            <a:fld id="{E997B721-52EF-4E26-B11F-C0D226D5B347}" type="slidenum">
              <a:rPr lang="en-SG" smtClean="0"/>
              <a:t>11</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deduce from a comparison of Alexis </a:t>
            </a:r>
            <a:r>
              <a:rPr lang="en-US" dirty="0" err="1"/>
              <a:t>plc’s</a:t>
            </a:r>
            <a:r>
              <a:rPr lang="en-US" dirty="0"/>
              <a:t> gearing ratios over the two years?</a:t>
            </a:r>
          </a:p>
          <a:p>
            <a:endParaRPr lang="en-US" dirty="0"/>
          </a:p>
          <a:p>
            <a:r>
              <a:rPr lang="en-US" dirty="0"/>
              <a:t>The gearing ratio has changed significantly. This is mainly due to the substantial increase in the contribution of long-term lenders to financing the business. The gearing ratio at 31 March 2016 would not be considered very high for a business that is trading successfully. It is the low profitability that is the problem. The interest cover ratio has fallen dramatically from 13.5 times in 2015 to 1.5 times in 2016. This was partly caused by the increase in borrowings in 2016, but mainly caused by the dramatic fall in profitability in that year. The situation in 2016 looks hazardous. Only a small decline in future operating profits would result in them being unable to cover interest payments. Without knowledge of the planned ratios, it is not possible to reach a valid conclusion on Alexis </a:t>
            </a:r>
            <a:r>
              <a:rPr lang="en-US" dirty="0" err="1"/>
              <a:t>plc’s</a:t>
            </a:r>
            <a:r>
              <a:rPr lang="en-US" dirty="0"/>
              <a:t> gearing.</a:t>
            </a:r>
            <a:endParaRPr lang="en-SG" dirty="0"/>
          </a:p>
        </p:txBody>
      </p:sp>
      <p:sp>
        <p:nvSpPr>
          <p:cNvPr id="4" name="Slide Number Placeholder 3"/>
          <p:cNvSpPr>
            <a:spLocks noGrp="1"/>
          </p:cNvSpPr>
          <p:nvPr>
            <p:ph type="sldNum" sz="quarter" idx="10"/>
          </p:nvPr>
        </p:nvSpPr>
        <p:spPr/>
        <p:txBody>
          <a:bodyPr/>
          <a:lstStyle/>
          <a:p>
            <a:fld id="{E997B721-52EF-4E26-B11F-C0D226D5B347}" type="slidenum">
              <a:rPr lang="en-SG" smtClean="0"/>
              <a:t>44</a:t>
            </a:fld>
            <a:endParaRPr lang="en-SG"/>
          </a:p>
        </p:txBody>
      </p:sp>
    </p:spTree>
    <p:extLst>
      <p:ext uri="{BB962C8B-B14F-4D97-AF65-F5344CB8AC3E}">
        <p14:creationId xmlns:p14="http://schemas.microsoft.com/office/powerpoint/2010/main" val="1066613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pg723</a:t>
            </a:r>
          </a:p>
        </p:txBody>
      </p:sp>
      <p:sp>
        <p:nvSpPr>
          <p:cNvPr id="4" name="Slide Number Placeholder 3"/>
          <p:cNvSpPr>
            <a:spLocks noGrp="1"/>
          </p:cNvSpPr>
          <p:nvPr>
            <p:ph type="sldNum" sz="quarter" idx="10"/>
          </p:nvPr>
        </p:nvSpPr>
        <p:spPr/>
        <p:txBody>
          <a:bodyPr/>
          <a:lstStyle/>
          <a:p>
            <a:fld id="{E997B721-52EF-4E26-B11F-C0D226D5B347}" type="slidenum">
              <a:rPr lang="en-SG" smtClean="0"/>
              <a:t>45</a:t>
            </a:fld>
            <a:endParaRPr lang="en-SG"/>
          </a:p>
        </p:txBody>
      </p:sp>
    </p:spTree>
    <p:extLst>
      <p:ext uri="{BB962C8B-B14F-4D97-AF65-F5344CB8AC3E}">
        <p14:creationId xmlns:p14="http://schemas.microsoft.com/office/powerpoint/2010/main" val="135882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US" dirty="0"/>
              <a:t>Dividend payout ratio = 40 165 * 100 = 24.2%</a:t>
            </a:r>
          </a:p>
          <a:p>
            <a:pPr marL="228600" indent="-228600">
              <a:buAutoNum type="alphaLcParenBoth"/>
            </a:pPr>
            <a:r>
              <a:rPr lang="en-US" dirty="0"/>
              <a:t>Dividend payout ratio = 40 11 * 100 = 363.6%</a:t>
            </a:r>
          </a:p>
        </p:txBody>
      </p:sp>
      <p:sp>
        <p:nvSpPr>
          <p:cNvPr id="4" name="Slide Number Placeholder 3"/>
          <p:cNvSpPr>
            <a:spLocks noGrp="1"/>
          </p:cNvSpPr>
          <p:nvPr>
            <p:ph type="sldNum" sz="quarter" idx="10"/>
          </p:nvPr>
        </p:nvSpPr>
        <p:spPr/>
        <p:txBody>
          <a:bodyPr/>
          <a:lstStyle/>
          <a:p>
            <a:fld id="{E997B721-52EF-4E26-B11F-C0D226D5B347}" type="slidenum">
              <a:rPr lang="en-SG" smtClean="0"/>
              <a:t>48</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US" dirty="0"/>
              <a:t>Dividend yield = 0.067* 2.50 * 100 = 2.7%</a:t>
            </a:r>
          </a:p>
          <a:p>
            <a:pPr marL="228600" indent="-228600">
              <a:buAutoNum type="alphaLcParenBoth"/>
            </a:pPr>
            <a:r>
              <a:rPr lang="en-US" dirty="0"/>
              <a:t>Dividend yield = 0.067* 1.5 = 100 = 4.5%</a:t>
            </a:r>
          </a:p>
        </p:txBody>
      </p:sp>
      <p:sp>
        <p:nvSpPr>
          <p:cNvPr id="4" name="Slide Number Placeholder 3"/>
          <p:cNvSpPr>
            <a:spLocks noGrp="1"/>
          </p:cNvSpPr>
          <p:nvPr>
            <p:ph type="sldNum" sz="quarter" idx="10"/>
          </p:nvPr>
        </p:nvSpPr>
        <p:spPr/>
        <p:txBody>
          <a:bodyPr/>
          <a:lstStyle/>
          <a:p>
            <a:fld id="{E997B721-52EF-4E26-B11F-C0D226D5B347}" type="slidenum">
              <a:rPr lang="en-SG" smtClean="0"/>
              <a:t>50</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997B721-52EF-4E26-B11F-C0D226D5B347}" type="slidenum">
              <a:rPr lang="en-SG" smtClean="0"/>
              <a:t>51</a:t>
            </a:fld>
            <a:endParaRPr lang="en-SG"/>
          </a:p>
        </p:txBody>
      </p:sp>
    </p:spTree>
    <p:extLst>
      <p:ext uri="{BB962C8B-B14F-4D97-AF65-F5344CB8AC3E}">
        <p14:creationId xmlns:p14="http://schemas.microsoft.com/office/powerpoint/2010/main" val="13930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SG" dirty="0"/>
              <a:t>EPS = £165m 600m = 27.5p </a:t>
            </a:r>
          </a:p>
          <a:p>
            <a:pPr marL="228600" indent="-228600">
              <a:buAutoNum type="alphaLcParenBoth"/>
            </a:pPr>
            <a:r>
              <a:rPr lang="en-SG" dirty="0"/>
              <a:t>EPS = £11m 600m = 1.8p</a:t>
            </a:r>
          </a:p>
          <a:p>
            <a:pPr marL="228600" indent="-228600">
              <a:buAutoNum type="alphaLcParenBoth"/>
            </a:pPr>
            <a:r>
              <a:rPr lang="en-SG" dirty="0"/>
              <a:t>P/E ratio = £2.50 27.5p* = 9.1 times </a:t>
            </a:r>
          </a:p>
          <a:p>
            <a:pPr marL="228600" indent="-228600">
              <a:buAutoNum type="alphaLcParenBoth"/>
            </a:pPr>
            <a:r>
              <a:rPr lang="en-SG" dirty="0"/>
              <a:t>P/E ratio = £1.50 1.8p = 83.3 times</a:t>
            </a:r>
            <a:endParaRPr lang="en-US" dirty="0"/>
          </a:p>
        </p:txBody>
      </p:sp>
      <p:sp>
        <p:nvSpPr>
          <p:cNvPr id="4" name="Slide Number Placeholder 3"/>
          <p:cNvSpPr>
            <a:spLocks noGrp="1"/>
          </p:cNvSpPr>
          <p:nvPr>
            <p:ph type="sldNum" sz="quarter" idx="10"/>
          </p:nvPr>
        </p:nvSpPr>
        <p:spPr/>
        <p:txBody>
          <a:bodyPr/>
          <a:lstStyle/>
          <a:p>
            <a:fld id="{E997B721-52EF-4E26-B11F-C0D226D5B347}" type="slidenum">
              <a:rPr lang="en-SG" smtClean="0"/>
              <a:t>52</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deduce from the investment ratios set out above? Can you offer an explanation why the share price has not fallen as much as it might have done, bearing in mind the much poorer trading performance in 2016?</a:t>
            </a:r>
          </a:p>
          <a:p>
            <a:endParaRPr lang="en-US" dirty="0"/>
          </a:p>
          <a:p>
            <a:r>
              <a:rPr lang="en-US" dirty="0"/>
              <a:t>Although the EPS has fallen dramatically, and the dividend payment for 2016 seems very imprudent, the share price has held up reasonably well (fallen from £2.50 to £1.50). Moreover, the dividend yield and P/E ratios have improved in 2016. This is an anomaly of these two ratios, which stems from using a forward-looking value (the share price) in conjunction with historic data (dividends and earnings). Share prices are based on investors’ assessments of the business’s future. It seems that the ‘market’ was less happy with Alexis </a:t>
            </a:r>
            <a:r>
              <a:rPr lang="en-US" dirty="0" err="1"/>
              <a:t>plc</a:t>
            </a:r>
            <a:r>
              <a:rPr lang="en-US" dirty="0"/>
              <a:t> at the end of 2016 than at the end of 2015. This is evidenced by the fact that the share price had fallen by £1 a share. The decline in share price, however, was less dramatic than the decline in profit for the year. This suggests that investors believe the business will perform better in the future. Perhaps they are confident that the large increase in assets and employee numbers occurring in 2016 will yield benefits in the future; benefits that the business was not able to generate in 2016. </a:t>
            </a:r>
          </a:p>
        </p:txBody>
      </p:sp>
      <p:sp>
        <p:nvSpPr>
          <p:cNvPr id="4" name="Slide Number Placeholder 3"/>
          <p:cNvSpPr>
            <a:spLocks noGrp="1"/>
          </p:cNvSpPr>
          <p:nvPr>
            <p:ph type="sldNum" sz="quarter" idx="10"/>
          </p:nvPr>
        </p:nvSpPr>
        <p:spPr/>
        <p:txBody>
          <a:bodyPr/>
          <a:lstStyle/>
          <a:p>
            <a:fld id="{E997B721-52EF-4E26-B11F-C0D226D5B347}" type="slidenum">
              <a:rPr lang="en-SG" smtClean="0"/>
              <a:t>53</a:t>
            </a:fld>
            <a:endParaRPr lang="en-SG"/>
          </a:p>
        </p:txBody>
      </p:sp>
    </p:spTree>
    <p:extLst>
      <p:ext uri="{BB962C8B-B14F-4D97-AF65-F5344CB8AC3E}">
        <p14:creationId xmlns:p14="http://schemas.microsoft.com/office/powerpoint/2010/main" val="10666131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pg727</a:t>
            </a:r>
          </a:p>
        </p:txBody>
      </p:sp>
      <p:sp>
        <p:nvSpPr>
          <p:cNvPr id="4" name="Slide Number Placeholder 3"/>
          <p:cNvSpPr>
            <a:spLocks noGrp="1"/>
          </p:cNvSpPr>
          <p:nvPr>
            <p:ph type="sldNum" sz="quarter" idx="10"/>
          </p:nvPr>
        </p:nvSpPr>
        <p:spPr/>
        <p:txBody>
          <a:bodyPr/>
          <a:lstStyle/>
          <a:p>
            <a:fld id="{E997B721-52EF-4E26-B11F-C0D226D5B347}" type="slidenum">
              <a:rPr lang="en-SG" smtClean="0"/>
              <a:t>54</a:t>
            </a:fld>
            <a:endParaRPr lang="en-SG"/>
          </a:p>
        </p:txBody>
      </p:sp>
    </p:spTree>
    <p:extLst>
      <p:ext uri="{BB962C8B-B14F-4D97-AF65-F5344CB8AC3E}">
        <p14:creationId xmlns:p14="http://schemas.microsoft.com/office/powerpoint/2010/main" val="2841365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US" dirty="0"/>
              <a:t>Operating profit margin = 243 2,240 * 100 = 10.8%</a:t>
            </a:r>
          </a:p>
          <a:p>
            <a:pPr marL="228600" indent="-228600">
              <a:buAutoNum type="alphaLcParenBoth"/>
            </a:pPr>
            <a:r>
              <a:rPr lang="en-US" dirty="0"/>
              <a:t>Operating profit margin = 47 2,681 * 100 = 1.8%</a:t>
            </a:r>
          </a:p>
        </p:txBody>
      </p:sp>
      <p:sp>
        <p:nvSpPr>
          <p:cNvPr id="4" name="Slide Number Placeholder 3"/>
          <p:cNvSpPr>
            <a:spLocks noGrp="1"/>
          </p:cNvSpPr>
          <p:nvPr>
            <p:ph type="sldNum" sz="quarter" idx="10"/>
          </p:nvPr>
        </p:nvSpPr>
        <p:spPr/>
        <p:txBody>
          <a:bodyPr/>
          <a:lstStyle/>
          <a:p>
            <a:fld id="{E997B721-52EF-4E26-B11F-C0D226D5B347}" type="slidenum">
              <a:rPr lang="en-SG" smtClean="0"/>
              <a:t>13</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SG" dirty="0"/>
              <a:t>Gross profit margin = 495 2,240 * 100 = 22.1%</a:t>
            </a:r>
          </a:p>
          <a:p>
            <a:pPr marL="228600" indent="-228600">
              <a:buAutoNum type="alphaLcParenBoth"/>
            </a:pPr>
            <a:r>
              <a:rPr lang="en-SG" dirty="0"/>
              <a:t>Gross profit margin = 409 2,681 * 100 = 15.3%</a:t>
            </a:r>
            <a:endParaRPr lang="en-US" dirty="0"/>
          </a:p>
        </p:txBody>
      </p:sp>
      <p:sp>
        <p:nvSpPr>
          <p:cNvPr id="4" name="Slide Number Placeholder 3"/>
          <p:cNvSpPr>
            <a:spLocks noGrp="1"/>
          </p:cNvSpPr>
          <p:nvPr>
            <p:ph type="sldNum" sz="quarter" idx="10"/>
          </p:nvPr>
        </p:nvSpPr>
        <p:spPr/>
        <p:txBody>
          <a:bodyPr/>
          <a:lstStyle/>
          <a:p>
            <a:fld id="{E997B721-52EF-4E26-B11F-C0D226D5B347}" type="slidenum">
              <a:rPr lang="en-SG" smtClean="0"/>
              <a:t>15</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deduce from a comparison of the declines in the operating profit and gross profit margin ratios?</a:t>
            </a:r>
          </a:p>
          <a:p>
            <a:endParaRPr lang="en-US" dirty="0"/>
          </a:p>
          <a:p>
            <a:r>
              <a:rPr lang="en-US" dirty="0"/>
              <a:t>We can see that the difference in the operating profit margin was 9 per cent (that is, 10.8 per cent to 1.8 per cent), whereas that of the gross profit margin was only 6.8 per cent (that is, from 22.1 per cent to 15.3 per cent). This can only mean that operating expenses were greater, compared with sales revenue in 2016, than they had been in 2015. The decline in both ROSF and ROCE was caused partly, therefore, by the business incurring higher inventories’ purchasing costs relative to sales revenue and partly through higher operating expenses compared with sales revenue. We need to compare each of these ratios with their planned levels, however, before we can usefully assess the business’s success.</a:t>
            </a:r>
            <a:endParaRPr lang="en-SG" dirty="0"/>
          </a:p>
        </p:txBody>
      </p:sp>
      <p:sp>
        <p:nvSpPr>
          <p:cNvPr id="4" name="Slide Number Placeholder 3"/>
          <p:cNvSpPr>
            <a:spLocks noGrp="1"/>
          </p:cNvSpPr>
          <p:nvPr>
            <p:ph type="sldNum" sz="quarter" idx="10"/>
          </p:nvPr>
        </p:nvSpPr>
        <p:spPr/>
        <p:txBody>
          <a:bodyPr/>
          <a:lstStyle/>
          <a:p>
            <a:fld id="{E997B721-52EF-4E26-B11F-C0D226D5B347}" type="slidenum">
              <a:rPr lang="en-SG" smtClean="0"/>
              <a:t>16</a:t>
            </a:fld>
            <a:endParaRPr lang="en-SG"/>
          </a:p>
        </p:txBody>
      </p:sp>
    </p:spTree>
    <p:extLst>
      <p:ext uri="{BB962C8B-B14F-4D97-AF65-F5344CB8AC3E}">
        <p14:creationId xmlns:p14="http://schemas.microsoft.com/office/powerpoint/2010/main" val="1066613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pg724</a:t>
            </a:r>
          </a:p>
        </p:txBody>
      </p:sp>
      <p:sp>
        <p:nvSpPr>
          <p:cNvPr id="4" name="Slide Number Placeholder 3"/>
          <p:cNvSpPr>
            <a:spLocks noGrp="1"/>
          </p:cNvSpPr>
          <p:nvPr>
            <p:ph type="sldNum" sz="quarter" idx="10"/>
          </p:nvPr>
        </p:nvSpPr>
        <p:spPr/>
        <p:txBody>
          <a:bodyPr/>
          <a:lstStyle/>
          <a:p>
            <a:fld id="{E997B721-52EF-4E26-B11F-C0D226D5B347}" type="slidenum">
              <a:rPr lang="en-SG" smtClean="0"/>
              <a:t>17</a:t>
            </a:fld>
            <a:endParaRPr lang="en-SG"/>
          </a:p>
        </p:txBody>
      </p:sp>
    </p:spTree>
    <p:extLst>
      <p:ext uri="{BB962C8B-B14F-4D97-AF65-F5344CB8AC3E}">
        <p14:creationId xmlns:p14="http://schemas.microsoft.com/office/powerpoint/2010/main" val="3355808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SG" dirty="0"/>
              <a:t>Average inventories turnover period = (241 + 300)/2 1,745 * 365 = 56.6 days</a:t>
            </a:r>
          </a:p>
          <a:p>
            <a:pPr marL="228600" indent="-228600">
              <a:buAutoNum type="alphaLcParenBoth"/>
            </a:pPr>
            <a:r>
              <a:rPr lang="en-SG" dirty="0"/>
              <a:t>Average inventories turnover period = (300 + 406)/2 2,272 * 365 = 56.7 days</a:t>
            </a:r>
            <a:endParaRPr lang="en-US" dirty="0"/>
          </a:p>
        </p:txBody>
      </p:sp>
      <p:sp>
        <p:nvSpPr>
          <p:cNvPr id="4" name="Slide Number Placeholder 3"/>
          <p:cNvSpPr>
            <a:spLocks noGrp="1"/>
          </p:cNvSpPr>
          <p:nvPr>
            <p:ph type="sldNum" sz="quarter" idx="10"/>
          </p:nvPr>
        </p:nvSpPr>
        <p:spPr/>
        <p:txBody>
          <a:bodyPr/>
          <a:lstStyle/>
          <a:p>
            <a:fld id="{E997B721-52EF-4E26-B11F-C0D226D5B347}" type="slidenum">
              <a:rPr lang="en-SG" smtClean="0"/>
              <a:t>20</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US" dirty="0"/>
              <a:t>Average settlement period for trade receivables = (223 + 240)/2 2,240 * 365 = 37.7 days</a:t>
            </a:r>
          </a:p>
          <a:p>
            <a:pPr marL="228600" indent="-228600">
              <a:buAutoNum type="alphaLcParenBoth"/>
            </a:pPr>
            <a:r>
              <a:rPr lang="en-US" dirty="0"/>
              <a:t>Average settlement period for trade receivables = (240 + 273)/2 2,681 * 365 = 34.9 days</a:t>
            </a:r>
          </a:p>
        </p:txBody>
      </p:sp>
      <p:sp>
        <p:nvSpPr>
          <p:cNvPr id="4" name="Slide Number Placeholder 3"/>
          <p:cNvSpPr>
            <a:spLocks noGrp="1"/>
          </p:cNvSpPr>
          <p:nvPr>
            <p:ph type="sldNum" sz="quarter" idx="10"/>
          </p:nvPr>
        </p:nvSpPr>
        <p:spPr/>
        <p:txBody>
          <a:bodyPr/>
          <a:lstStyle/>
          <a:p>
            <a:fld id="{E997B721-52EF-4E26-B11F-C0D226D5B347}" type="slidenum">
              <a:rPr lang="en-SG" smtClean="0"/>
              <a:t>22</a:t>
            </a:fld>
            <a:endParaRPr lang="en-SG"/>
          </a:p>
        </p:txBody>
      </p:sp>
    </p:spTree>
    <p:extLst>
      <p:ext uri="{BB962C8B-B14F-4D97-AF65-F5344CB8AC3E}">
        <p14:creationId xmlns:p14="http://schemas.microsoft.com/office/powerpoint/2010/main" val="558360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US" dirty="0"/>
              <a:t>Average settlement period for trade payables = (183 + 261)/2 1,804 * 365 = 44.9 days</a:t>
            </a:r>
          </a:p>
          <a:p>
            <a:pPr marL="228600" indent="-228600">
              <a:buAutoNum type="alphaLcParenBoth"/>
            </a:pPr>
            <a:r>
              <a:rPr lang="en-US" dirty="0"/>
              <a:t>Average settlement period for trade payables = (261 + 354)/2 2,378 * 365 = 47.2 days</a:t>
            </a:r>
          </a:p>
        </p:txBody>
      </p:sp>
      <p:sp>
        <p:nvSpPr>
          <p:cNvPr id="4" name="Slide Number Placeholder 3"/>
          <p:cNvSpPr>
            <a:spLocks noGrp="1"/>
          </p:cNvSpPr>
          <p:nvPr>
            <p:ph type="sldNum" sz="quarter" idx="10"/>
          </p:nvPr>
        </p:nvSpPr>
        <p:spPr/>
        <p:txBody>
          <a:bodyPr/>
          <a:lstStyle/>
          <a:p>
            <a:fld id="{E997B721-52EF-4E26-B11F-C0D226D5B347}" type="slidenum">
              <a:rPr lang="en-SG" smtClean="0"/>
              <a:t>24</a:t>
            </a:fld>
            <a:endParaRPr lang="en-SG"/>
          </a:p>
        </p:txBody>
      </p:sp>
    </p:spTree>
    <p:extLst>
      <p:ext uri="{BB962C8B-B14F-4D97-AF65-F5344CB8AC3E}">
        <p14:creationId xmlns:p14="http://schemas.microsoft.com/office/powerpoint/2010/main" val="558360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17/3/2023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404468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17/3/2023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3141066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17/3/2023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94650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17/3/2023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3209535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0A5A17-EE05-409D-BCDB-AC78A494FF26}" type="datetimeFigureOut">
              <a:rPr lang="en-SG" smtClean="0"/>
              <a:t>17/3/2023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452803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p:cNvSpPr>
            <a:spLocks noGrp="1"/>
          </p:cNvSpPr>
          <p:nvPr>
            <p:ph type="dt" sz="half" idx="10"/>
          </p:nvPr>
        </p:nvSpPr>
        <p:spPr/>
        <p:txBody>
          <a:bodyPr/>
          <a:lstStyle/>
          <a:p>
            <a:fld id="{FD0A5A17-EE05-409D-BCDB-AC78A494FF26}" type="datetimeFigureOut">
              <a:rPr lang="en-SG" smtClean="0"/>
              <a:t>17/3/2023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84721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p:cNvSpPr>
            <a:spLocks noGrp="1"/>
          </p:cNvSpPr>
          <p:nvPr>
            <p:ph type="dt" sz="half" idx="10"/>
          </p:nvPr>
        </p:nvSpPr>
        <p:spPr/>
        <p:txBody>
          <a:bodyPr/>
          <a:lstStyle/>
          <a:p>
            <a:fld id="{FD0A5A17-EE05-409D-BCDB-AC78A494FF26}" type="datetimeFigureOut">
              <a:rPr lang="en-SG" smtClean="0"/>
              <a:t>17/3/2023</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6064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Date Placeholder 2"/>
          <p:cNvSpPr>
            <a:spLocks noGrp="1"/>
          </p:cNvSpPr>
          <p:nvPr>
            <p:ph type="dt" sz="half" idx="10"/>
          </p:nvPr>
        </p:nvSpPr>
        <p:spPr/>
        <p:txBody>
          <a:bodyPr/>
          <a:lstStyle/>
          <a:p>
            <a:fld id="{FD0A5A17-EE05-409D-BCDB-AC78A494FF26}" type="datetimeFigureOut">
              <a:rPr lang="en-SG" smtClean="0"/>
              <a:t>17/3/2023</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1270935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A5A17-EE05-409D-BCDB-AC78A494FF26}" type="datetimeFigureOut">
              <a:rPr lang="en-SG" smtClean="0"/>
              <a:t>17/3/2023</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15632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0A5A17-EE05-409D-BCDB-AC78A494FF26}" type="datetimeFigureOut">
              <a:rPr lang="en-SG" smtClean="0"/>
              <a:t>17/3/2023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698690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0A5A17-EE05-409D-BCDB-AC78A494FF26}" type="datetimeFigureOut">
              <a:rPr lang="en-SG" smtClean="0"/>
              <a:t>17/3/2023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1666122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dk1"/>
          </a:lnRef>
          <a:fillRef idx="1">
            <a:schemeClr val="lt1"/>
          </a:fillRef>
          <a:effectRef idx="0">
            <a:schemeClr val="dk1"/>
          </a:effectRef>
          <a:fontRef idx="none"/>
        </p:style>
        <p:txBody>
          <a:bodyPr vert="horz" lIns="91440" tIns="45720" rIns="91440" bIns="45720" rtlCol="0" anchor="ctr">
            <a:normAutofit/>
          </a:bodyPr>
          <a:lstStyle/>
          <a:p>
            <a:r>
              <a:rPr lang="en-US" dirty="0"/>
              <a:t>Click to edit Master title style</a:t>
            </a:r>
            <a:endParaRPr lang="en-SG"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A5A17-EE05-409D-BCDB-AC78A494FF26}" type="datetimeFigureOut">
              <a:rPr lang="en-SG" smtClean="0"/>
              <a:t>17/3/2023</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0E07C-2D06-44AC-A900-B69B2FEE9646}" type="slidenum">
              <a:rPr lang="en-SG" smtClean="0"/>
              <a:t>‹#›</a:t>
            </a:fld>
            <a:endParaRPr lang="en-SG"/>
          </a:p>
        </p:txBody>
      </p:sp>
    </p:spTree>
    <p:extLst>
      <p:ext uri="{BB962C8B-B14F-4D97-AF65-F5344CB8AC3E}">
        <p14:creationId xmlns:p14="http://schemas.microsoft.com/office/powerpoint/2010/main" val="1733974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dk1"/>
          </a:lnRef>
          <a:fillRef idx="1">
            <a:schemeClr val="lt1"/>
          </a:fillRef>
          <a:effectRef idx="0">
            <a:schemeClr val="dk1"/>
          </a:effectRef>
          <a:fontRef idx="minor">
            <a:schemeClr val="dk1"/>
          </a:fontRef>
        </p:style>
        <p:txBody>
          <a:bodyPr/>
          <a:lstStyle/>
          <a:p>
            <a:r>
              <a:rPr lang="en-SG" dirty="0"/>
              <a:t>Lesson 6: Analysing and interpreting financial statements</a:t>
            </a:r>
          </a:p>
        </p:txBody>
      </p:sp>
      <p:sp>
        <p:nvSpPr>
          <p:cNvPr id="3" name="Subtitle 2"/>
          <p:cNvSpPr>
            <a:spLocks noGrp="1"/>
          </p:cNvSpPr>
          <p:nvPr>
            <p:ph type="subTitle" idx="1"/>
          </p:nvPr>
        </p:nvSpPr>
        <p:spPr/>
        <p:txBody>
          <a:bodyPr/>
          <a:lstStyle/>
          <a:p>
            <a:endParaRPr lang="en-SG" dirty="0"/>
          </a:p>
        </p:txBody>
      </p:sp>
    </p:spTree>
    <p:extLst>
      <p:ext uri="{BB962C8B-B14F-4D97-AF65-F5344CB8AC3E}">
        <p14:creationId xmlns:p14="http://schemas.microsoft.com/office/powerpoint/2010/main" val="4928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on capital employed (ROCE)</a:t>
            </a:r>
            <a:endParaRPr lang="en-SG" dirty="0"/>
          </a:p>
        </p:txBody>
      </p:sp>
      <p:sp>
        <p:nvSpPr>
          <p:cNvPr id="3" name="Content Placeholder 2"/>
          <p:cNvSpPr>
            <a:spLocks noGrp="1"/>
          </p:cNvSpPr>
          <p:nvPr>
            <p:ph idx="1"/>
          </p:nvPr>
        </p:nvSpPr>
        <p:spPr/>
        <p:txBody>
          <a:bodyPr>
            <a:normAutofit/>
          </a:bodyPr>
          <a:lstStyle/>
          <a:p>
            <a:r>
              <a:rPr lang="en-US" sz="2800" dirty="0"/>
              <a:t>The return on capital employed ratio is a fundamental measure of business performance. </a:t>
            </a:r>
          </a:p>
          <a:p>
            <a:r>
              <a:rPr lang="en-US" sz="2800" dirty="0"/>
              <a:t>This ratio expresses the relationship between the </a:t>
            </a:r>
            <a:r>
              <a:rPr lang="en-US" sz="2800" u="sng" dirty="0"/>
              <a:t>operating profit </a:t>
            </a:r>
            <a:r>
              <a:rPr lang="en-US" sz="2800" dirty="0"/>
              <a:t>generated during a period and </a:t>
            </a:r>
            <a:r>
              <a:rPr lang="en-US" sz="2800" u="sng" dirty="0"/>
              <a:t>the average long-term capital invested </a:t>
            </a:r>
            <a:r>
              <a:rPr lang="en-US" sz="2800" dirty="0"/>
              <a:t>in the business.</a:t>
            </a:r>
            <a:endParaRPr lang="en-SG" sz="2800" dirty="0"/>
          </a:p>
        </p:txBody>
      </p:sp>
      <p:sp>
        <p:nvSpPr>
          <p:cNvPr id="4" name="AutoShape 62"/>
          <p:cNvSpPr>
            <a:spLocks noChangeArrowheads="1"/>
          </p:cNvSpPr>
          <p:nvPr/>
        </p:nvSpPr>
        <p:spPr bwMode="auto">
          <a:xfrm>
            <a:off x="1062084" y="4198702"/>
            <a:ext cx="7125402" cy="1271544"/>
          </a:xfrm>
          <a:prstGeom prst="roundRect">
            <a:avLst>
              <a:gd name="adj" fmla="val 16667"/>
            </a:avLst>
          </a:prstGeom>
          <a:solidFill>
            <a:srgbClr val="DCBB9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en-US" sz="1600"/>
          </a:p>
        </p:txBody>
      </p:sp>
      <p:sp>
        <p:nvSpPr>
          <p:cNvPr id="5" name="AutoShape 64"/>
          <p:cNvSpPr>
            <a:spLocks noChangeArrowheads="1"/>
          </p:cNvSpPr>
          <p:nvPr/>
        </p:nvSpPr>
        <p:spPr bwMode="auto">
          <a:xfrm>
            <a:off x="922946" y="4746421"/>
            <a:ext cx="7260063" cy="748117"/>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600"/>
          </a:p>
        </p:txBody>
      </p:sp>
      <p:sp>
        <p:nvSpPr>
          <p:cNvPr id="6" name="Text Box 65"/>
          <p:cNvSpPr txBox="1">
            <a:spLocks noChangeArrowheads="1"/>
          </p:cNvSpPr>
          <p:nvPr/>
        </p:nvSpPr>
        <p:spPr bwMode="auto">
          <a:xfrm>
            <a:off x="911369" y="4852703"/>
            <a:ext cx="7190603" cy="6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1800" b="1">
                <a:latin typeface="Arial" charset="0"/>
              </a:rPr>
              <a:t>         </a:t>
            </a:r>
            <a:r>
              <a:rPr lang="en-GB" altLang="en-US" sz="1800" b="1" u="sng">
                <a:latin typeface="Arial" charset="0"/>
              </a:rPr>
              <a:t>                         Operating profit                                  </a:t>
            </a:r>
            <a:r>
              <a:rPr lang="en-GB" altLang="en-US" sz="1800" b="1">
                <a:latin typeface="Arial" charset="0"/>
              </a:rPr>
              <a:t> × 100</a:t>
            </a:r>
            <a:br>
              <a:rPr lang="en-GB" altLang="en-US" sz="1800" b="1">
                <a:latin typeface="Arial" charset="0"/>
              </a:rPr>
            </a:br>
            <a:r>
              <a:rPr lang="en-GB" altLang="en-US" sz="1800" b="1">
                <a:latin typeface="Arial" charset="0"/>
              </a:rPr>
              <a:t>Share capital + Reserves + Non-current liabilities</a:t>
            </a:r>
          </a:p>
        </p:txBody>
      </p:sp>
      <p:sp>
        <p:nvSpPr>
          <p:cNvPr id="7" name="Text Box 66"/>
          <p:cNvSpPr txBox="1">
            <a:spLocks noChangeArrowheads="1"/>
          </p:cNvSpPr>
          <p:nvPr/>
        </p:nvSpPr>
        <p:spPr bwMode="auto">
          <a:xfrm>
            <a:off x="1627640" y="4221088"/>
            <a:ext cx="4585625" cy="399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GB" altLang="en-US" sz="2000" b="1" dirty="0">
                <a:solidFill>
                  <a:srgbClr val="CC0000"/>
                </a:solidFill>
                <a:latin typeface="Arial" charset="0"/>
              </a:rPr>
              <a:t>Return on capital employed (ROCE)</a:t>
            </a:r>
          </a:p>
        </p:txBody>
      </p:sp>
      <p:sp>
        <p:nvSpPr>
          <p:cNvPr id="8" name="AutoShape 73"/>
          <p:cNvSpPr>
            <a:spLocks noChangeArrowheads="1"/>
          </p:cNvSpPr>
          <p:nvPr/>
        </p:nvSpPr>
        <p:spPr bwMode="auto">
          <a:xfrm>
            <a:off x="1179970" y="4312126"/>
            <a:ext cx="326799" cy="313409"/>
          </a:xfrm>
          <a:prstGeom prst="cube">
            <a:avLst>
              <a:gd name="adj" fmla="val 25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600"/>
          </a:p>
        </p:txBody>
      </p:sp>
    </p:spTree>
    <p:extLst>
      <p:ext uri="{BB962C8B-B14F-4D97-AF65-F5344CB8AC3E}">
        <p14:creationId xmlns:p14="http://schemas.microsoft.com/office/powerpoint/2010/main" val="2222156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ROCE</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1905433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Operating profit margin </a:t>
            </a:r>
          </a:p>
        </p:txBody>
      </p:sp>
      <p:sp>
        <p:nvSpPr>
          <p:cNvPr id="3" name="Content Placeholder 2"/>
          <p:cNvSpPr>
            <a:spLocks noGrp="1"/>
          </p:cNvSpPr>
          <p:nvPr>
            <p:ph idx="1"/>
          </p:nvPr>
        </p:nvSpPr>
        <p:spPr/>
        <p:txBody>
          <a:bodyPr/>
          <a:lstStyle/>
          <a:p>
            <a:r>
              <a:rPr lang="en-US" dirty="0"/>
              <a:t>The operating profit margin ratio relates the operating profit for the period to the sales revenue.</a:t>
            </a:r>
            <a:endParaRPr lang="en-SG" dirty="0"/>
          </a:p>
        </p:txBody>
      </p:sp>
      <p:sp>
        <p:nvSpPr>
          <p:cNvPr id="4" name="AutoShape 67"/>
          <p:cNvSpPr>
            <a:spLocks noChangeArrowheads="1"/>
          </p:cNvSpPr>
          <p:nvPr/>
        </p:nvSpPr>
        <p:spPr bwMode="auto">
          <a:xfrm>
            <a:off x="1119724" y="3501364"/>
            <a:ext cx="7125402" cy="1270051"/>
          </a:xfrm>
          <a:prstGeom prst="roundRect">
            <a:avLst>
              <a:gd name="adj" fmla="val 16667"/>
            </a:avLst>
          </a:prstGeom>
          <a:solidFill>
            <a:srgbClr val="DCBB9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en-US" sz="1600"/>
          </a:p>
        </p:txBody>
      </p:sp>
      <p:sp>
        <p:nvSpPr>
          <p:cNvPr id="5" name="AutoShape 69"/>
          <p:cNvSpPr>
            <a:spLocks noChangeArrowheads="1"/>
          </p:cNvSpPr>
          <p:nvPr/>
        </p:nvSpPr>
        <p:spPr bwMode="auto">
          <a:xfrm>
            <a:off x="986555" y="4035651"/>
            <a:ext cx="7260063" cy="747679"/>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600"/>
          </a:p>
        </p:txBody>
      </p:sp>
      <p:sp>
        <p:nvSpPr>
          <p:cNvPr id="6" name="Text Box 70"/>
          <p:cNvSpPr txBox="1">
            <a:spLocks noChangeArrowheads="1"/>
          </p:cNvSpPr>
          <p:nvPr/>
        </p:nvSpPr>
        <p:spPr bwMode="auto">
          <a:xfrm>
            <a:off x="974978" y="4141871"/>
            <a:ext cx="7190603" cy="65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1800" b="1">
                <a:latin typeface="Arial" charset="0"/>
              </a:rPr>
              <a:t>         </a:t>
            </a:r>
            <a:r>
              <a:rPr lang="en-GB" altLang="en-US" sz="1800" b="1" u="sng">
                <a:latin typeface="Arial" charset="0"/>
              </a:rPr>
              <a:t>    Operating profit  </a:t>
            </a:r>
            <a:r>
              <a:rPr lang="en-GB" altLang="en-US" sz="1800" b="1">
                <a:latin typeface="Arial" charset="0"/>
              </a:rPr>
              <a:t> × 100</a:t>
            </a:r>
            <a:br>
              <a:rPr lang="en-GB" altLang="en-US" sz="1800" b="1">
                <a:latin typeface="Arial" charset="0"/>
              </a:rPr>
            </a:br>
            <a:r>
              <a:rPr lang="en-GB" altLang="en-US" sz="1800" b="1">
                <a:latin typeface="Arial" charset="0"/>
              </a:rPr>
              <a:t>Sales revenue</a:t>
            </a:r>
          </a:p>
        </p:txBody>
      </p:sp>
      <p:sp>
        <p:nvSpPr>
          <p:cNvPr id="7" name="Text Box 71"/>
          <p:cNvSpPr txBox="1">
            <a:spLocks noChangeArrowheads="1"/>
          </p:cNvSpPr>
          <p:nvPr/>
        </p:nvSpPr>
        <p:spPr bwMode="auto">
          <a:xfrm>
            <a:off x="1242087" y="3504349"/>
            <a:ext cx="3639551" cy="399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dirty="0">
                <a:solidFill>
                  <a:srgbClr val="CC0000"/>
                </a:solidFill>
                <a:latin typeface="Arial" charset="0"/>
              </a:rPr>
              <a:t>   Operating profit margin</a:t>
            </a:r>
          </a:p>
        </p:txBody>
      </p:sp>
      <p:sp>
        <p:nvSpPr>
          <p:cNvPr id="8" name="AutoShape 72"/>
          <p:cNvSpPr>
            <a:spLocks noChangeArrowheads="1"/>
          </p:cNvSpPr>
          <p:nvPr/>
        </p:nvSpPr>
        <p:spPr bwMode="auto">
          <a:xfrm>
            <a:off x="1255517" y="3605834"/>
            <a:ext cx="328291" cy="311916"/>
          </a:xfrm>
          <a:prstGeom prst="cube">
            <a:avLst>
              <a:gd name="adj" fmla="val 25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600"/>
          </a:p>
        </p:txBody>
      </p:sp>
    </p:spTree>
    <p:extLst>
      <p:ext uri="{BB962C8B-B14F-4D97-AF65-F5344CB8AC3E}">
        <p14:creationId xmlns:p14="http://schemas.microsoft.com/office/powerpoint/2010/main" val="2222156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operating profit margin</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701420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Gross Profit Margin</a:t>
            </a:r>
          </a:p>
        </p:txBody>
      </p:sp>
      <p:sp>
        <p:nvSpPr>
          <p:cNvPr id="3" name="Content Placeholder 2"/>
          <p:cNvSpPr>
            <a:spLocks noGrp="1"/>
          </p:cNvSpPr>
          <p:nvPr>
            <p:ph idx="1"/>
          </p:nvPr>
        </p:nvSpPr>
        <p:spPr/>
        <p:txBody>
          <a:bodyPr/>
          <a:lstStyle/>
          <a:p>
            <a:r>
              <a:rPr lang="en-US" dirty="0"/>
              <a:t>The gross profit margin ratio relates the gross profit of the business to the sales revenue generated for the same period. </a:t>
            </a:r>
            <a:endParaRPr lang="en-SG" dirty="0"/>
          </a:p>
        </p:txBody>
      </p:sp>
      <p:sp>
        <p:nvSpPr>
          <p:cNvPr id="4" name="AutoShape 75"/>
          <p:cNvSpPr>
            <a:spLocks noChangeArrowheads="1"/>
          </p:cNvSpPr>
          <p:nvPr/>
        </p:nvSpPr>
        <p:spPr bwMode="auto">
          <a:xfrm>
            <a:off x="1234511" y="4151592"/>
            <a:ext cx="7126894" cy="1271544"/>
          </a:xfrm>
          <a:prstGeom prst="roundRect">
            <a:avLst>
              <a:gd name="adj" fmla="val 16667"/>
            </a:avLst>
          </a:prstGeom>
          <a:solidFill>
            <a:srgbClr val="DCBB9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en-US" sz="1600"/>
          </a:p>
        </p:txBody>
      </p:sp>
      <p:sp>
        <p:nvSpPr>
          <p:cNvPr id="5" name="AutoShape 76"/>
          <p:cNvSpPr>
            <a:spLocks noChangeArrowheads="1"/>
          </p:cNvSpPr>
          <p:nvPr/>
        </p:nvSpPr>
        <p:spPr bwMode="auto">
          <a:xfrm>
            <a:off x="1101703" y="4685879"/>
            <a:ext cx="7261195" cy="749196"/>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altLang="en-US" sz="1600">
              <a:latin typeface="Arial" charset="0"/>
            </a:endParaRPr>
          </a:p>
        </p:txBody>
      </p:sp>
      <p:sp>
        <p:nvSpPr>
          <p:cNvPr id="6" name="Text Box 77"/>
          <p:cNvSpPr txBox="1">
            <a:spLocks noChangeArrowheads="1"/>
          </p:cNvSpPr>
          <p:nvPr/>
        </p:nvSpPr>
        <p:spPr bwMode="auto">
          <a:xfrm>
            <a:off x="2329809" y="4800795"/>
            <a:ext cx="4311055" cy="659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1800" b="1">
                <a:latin typeface="Arial" charset="0"/>
              </a:rPr>
              <a:t>           </a:t>
            </a:r>
            <a:r>
              <a:rPr lang="en-GB" altLang="en-US" sz="1800" b="1" u="sng">
                <a:latin typeface="Arial" charset="0"/>
              </a:rPr>
              <a:t> Gross profit </a:t>
            </a:r>
            <a:r>
              <a:rPr lang="en-GB" altLang="en-US" sz="1800" b="1">
                <a:latin typeface="Arial" charset="0"/>
              </a:rPr>
              <a:t> × 100</a:t>
            </a:r>
            <a:br>
              <a:rPr lang="en-GB" altLang="en-US" sz="1800" b="1">
                <a:latin typeface="Arial" charset="0"/>
              </a:rPr>
            </a:br>
            <a:r>
              <a:rPr lang="en-GB" altLang="en-US" sz="1800" b="1">
                <a:latin typeface="Arial" charset="0"/>
              </a:rPr>
              <a:t>Sales revenue</a:t>
            </a:r>
          </a:p>
        </p:txBody>
      </p:sp>
      <p:sp>
        <p:nvSpPr>
          <p:cNvPr id="7" name="Text Box 78"/>
          <p:cNvSpPr txBox="1">
            <a:spLocks noChangeArrowheads="1"/>
          </p:cNvSpPr>
          <p:nvPr/>
        </p:nvSpPr>
        <p:spPr bwMode="auto">
          <a:xfrm>
            <a:off x="1716502" y="4165024"/>
            <a:ext cx="2699445" cy="399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dirty="0">
                <a:solidFill>
                  <a:srgbClr val="CC0000"/>
                </a:solidFill>
                <a:latin typeface="Arial" charset="0"/>
              </a:rPr>
              <a:t>Gross profit margin</a:t>
            </a:r>
          </a:p>
        </p:txBody>
      </p:sp>
      <p:sp>
        <p:nvSpPr>
          <p:cNvPr id="8" name="AutoShape 79"/>
          <p:cNvSpPr>
            <a:spLocks noChangeArrowheads="1"/>
          </p:cNvSpPr>
          <p:nvPr/>
        </p:nvSpPr>
        <p:spPr bwMode="auto">
          <a:xfrm>
            <a:off x="1370304" y="4256061"/>
            <a:ext cx="326799" cy="313409"/>
          </a:xfrm>
          <a:prstGeom prst="cube">
            <a:avLst>
              <a:gd name="adj" fmla="val 25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600"/>
          </a:p>
        </p:txBody>
      </p:sp>
    </p:spTree>
    <p:extLst>
      <p:ext uri="{BB962C8B-B14F-4D97-AF65-F5344CB8AC3E}">
        <p14:creationId xmlns:p14="http://schemas.microsoft.com/office/powerpoint/2010/main" val="2222156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gross profit margin</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1028244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Analysis and interpretation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760128"/>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lang="en-SG" dirty="0"/>
                    </a:p>
                  </a:txBody>
                  <a:tcPr/>
                </a:tc>
                <a:tc>
                  <a:txBody>
                    <a:bodyPr/>
                    <a:lstStyle/>
                    <a:p>
                      <a:r>
                        <a:rPr lang="en-SG" dirty="0"/>
                        <a:t>2015</a:t>
                      </a:r>
                    </a:p>
                  </a:txBody>
                  <a:tcPr/>
                </a:tc>
                <a:tc>
                  <a:txBody>
                    <a:bodyPr/>
                    <a:lstStyle/>
                    <a:p>
                      <a:r>
                        <a:rPr lang="en-SG" dirty="0"/>
                        <a:t>2016</a:t>
                      </a:r>
                    </a:p>
                  </a:txBody>
                  <a:tcPr/>
                </a:tc>
                <a:extLst>
                  <a:ext uri="{0D108BD9-81ED-4DB2-BD59-A6C34878D82A}">
                    <a16:rowId xmlns:a16="http://schemas.microsoft.com/office/drawing/2014/main" val="10000"/>
                  </a:ext>
                </a:extLst>
              </a:tr>
              <a:tr h="370840">
                <a:tc>
                  <a:txBody>
                    <a:bodyPr/>
                    <a:lstStyle/>
                    <a:p>
                      <a:r>
                        <a:rPr lang="en-SG" dirty="0"/>
                        <a:t>ROSF</a:t>
                      </a:r>
                    </a:p>
                  </a:txBody>
                  <a:tcPr/>
                </a:tc>
                <a:tc>
                  <a:txBody>
                    <a:bodyPr/>
                    <a:lstStyle/>
                    <a:p>
                      <a:r>
                        <a:rPr lang="en-SG" dirty="0"/>
                        <a:t>33%</a:t>
                      </a:r>
                    </a:p>
                  </a:txBody>
                  <a:tcPr/>
                </a:tc>
                <a:tc>
                  <a:txBody>
                    <a:bodyPr/>
                    <a:lstStyle/>
                    <a:p>
                      <a:r>
                        <a:rPr lang="en-SG" dirty="0"/>
                        <a:t>2%</a:t>
                      </a:r>
                    </a:p>
                  </a:txBody>
                  <a:tcPr/>
                </a:tc>
                <a:extLst>
                  <a:ext uri="{0D108BD9-81ED-4DB2-BD59-A6C34878D82A}">
                    <a16:rowId xmlns:a16="http://schemas.microsoft.com/office/drawing/2014/main" val="10001"/>
                  </a:ext>
                </a:extLst>
              </a:tr>
              <a:tr h="370840">
                <a:tc>
                  <a:txBody>
                    <a:bodyPr/>
                    <a:lstStyle/>
                    <a:p>
                      <a:r>
                        <a:rPr lang="en-SG" dirty="0"/>
                        <a:t>ROCE</a:t>
                      </a:r>
                    </a:p>
                  </a:txBody>
                  <a:tcPr/>
                </a:tc>
                <a:tc>
                  <a:txBody>
                    <a:bodyPr/>
                    <a:lstStyle/>
                    <a:p>
                      <a:r>
                        <a:rPr lang="en-SG" dirty="0"/>
                        <a:t>34.7%</a:t>
                      </a:r>
                    </a:p>
                  </a:txBody>
                  <a:tcPr/>
                </a:tc>
                <a:tc>
                  <a:txBody>
                    <a:bodyPr/>
                    <a:lstStyle/>
                    <a:p>
                      <a:r>
                        <a:rPr lang="en-SG" dirty="0"/>
                        <a:t>5.9%</a:t>
                      </a:r>
                    </a:p>
                  </a:txBody>
                  <a:tcPr/>
                </a:tc>
                <a:extLst>
                  <a:ext uri="{0D108BD9-81ED-4DB2-BD59-A6C34878D82A}">
                    <a16:rowId xmlns:a16="http://schemas.microsoft.com/office/drawing/2014/main" val="10002"/>
                  </a:ext>
                </a:extLst>
              </a:tr>
              <a:tr h="370840">
                <a:tc>
                  <a:txBody>
                    <a:bodyPr/>
                    <a:lstStyle/>
                    <a:p>
                      <a:r>
                        <a:rPr lang="en-SG" dirty="0"/>
                        <a:t>Operating profit</a:t>
                      </a:r>
                      <a:r>
                        <a:rPr lang="en-SG" baseline="0" dirty="0"/>
                        <a:t> margin</a:t>
                      </a:r>
                      <a:endParaRPr lang="en-SG" dirty="0"/>
                    </a:p>
                  </a:txBody>
                  <a:tcPr/>
                </a:tc>
                <a:tc>
                  <a:txBody>
                    <a:bodyPr/>
                    <a:lstStyle/>
                    <a:p>
                      <a:r>
                        <a:rPr lang="en-SG" dirty="0"/>
                        <a:t>10.8%</a:t>
                      </a:r>
                    </a:p>
                  </a:txBody>
                  <a:tcPr/>
                </a:tc>
                <a:tc>
                  <a:txBody>
                    <a:bodyPr/>
                    <a:lstStyle/>
                    <a:p>
                      <a:r>
                        <a:rPr lang="en-SG" dirty="0"/>
                        <a:t>1.8%</a:t>
                      </a:r>
                    </a:p>
                  </a:txBody>
                  <a:tcPr/>
                </a:tc>
                <a:extLst>
                  <a:ext uri="{0D108BD9-81ED-4DB2-BD59-A6C34878D82A}">
                    <a16:rowId xmlns:a16="http://schemas.microsoft.com/office/drawing/2014/main" val="10003"/>
                  </a:ext>
                </a:extLst>
              </a:tr>
              <a:tr h="370840">
                <a:tc>
                  <a:txBody>
                    <a:bodyPr/>
                    <a:lstStyle/>
                    <a:p>
                      <a:r>
                        <a:rPr lang="en-SG" dirty="0"/>
                        <a:t>Gross profit margin</a:t>
                      </a:r>
                    </a:p>
                  </a:txBody>
                  <a:tcPr/>
                </a:tc>
                <a:tc>
                  <a:txBody>
                    <a:bodyPr/>
                    <a:lstStyle/>
                    <a:p>
                      <a:r>
                        <a:rPr lang="en-SG" dirty="0"/>
                        <a:t>22.1%</a:t>
                      </a:r>
                    </a:p>
                  </a:txBody>
                  <a:tcPr/>
                </a:tc>
                <a:tc>
                  <a:txBody>
                    <a:bodyPr/>
                    <a:lstStyle/>
                    <a:p>
                      <a:r>
                        <a:rPr lang="en-SG" dirty="0"/>
                        <a:t>15.3%</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22156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Take a break and do the exercise</a:t>
            </a:r>
          </a:p>
        </p:txBody>
      </p:sp>
      <p:sp>
        <p:nvSpPr>
          <p:cNvPr id="3" name="Content Placeholder 2"/>
          <p:cNvSpPr>
            <a:spLocks noGrp="1"/>
          </p:cNvSpPr>
          <p:nvPr>
            <p:ph idx="1"/>
          </p:nvPr>
        </p:nvSpPr>
        <p:spPr/>
        <p:txBody>
          <a:bodyPr/>
          <a:lstStyle/>
          <a:p>
            <a:r>
              <a:rPr lang="en-SG" dirty="0"/>
              <a:t>Refer to the Apple </a:t>
            </a:r>
            <a:r>
              <a:rPr lang="en-SG" dirty="0" err="1"/>
              <a:t>Inc</a:t>
            </a:r>
            <a:r>
              <a:rPr lang="en-SG" dirty="0"/>
              <a:t>, </a:t>
            </a:r>
          </a:p>
          <a:p>
            <a:r>
              <a:rPr lang="en-SG"/>
              <a:t>Calculate …for Year 2016</a:t>
            </a:r>
            <a:endParaRPr lang="en-SG" dirty="0"/>
          </a:p>
          <a:p>
            <a:pPr marL="971550" lvl="1" indent="-514350">
              <a:buFont typeface="+mj-lt"/>
              <a:buAutoNum type="alphaLcParenR"/>
            </a:pPr>
            <a:r>
              <a:rPr lang="en-SG" dirty="0"/>
              <a:t>ROSF</a:t>
            </a:r>
          </a:p>
          <a:p>
            <a:pPr marL="971550" lvl="1" indent="-514350">
              <a:buFont typeface="+mj-lt"/>
              <a:buAutoNum type="alphaLcParenR"/>
            </a:pPr>
            <a:r>
              <a:rPr lang="en-SG" dirty="0"/>
              <a:t>ROCE</a:t>
            </a:r>
          </a:p>
          <a:p>
            <a:pPr marL="971550" lvl="1" indent="-514350">
              <a:buFont typeface="+mj-lt"/>
              <a:buAutoNum type="alphaLcParenR"/>
            </a:pPr>
            <a:r>
              <a:rPr lang="en-SG" dirty="0"/>
              <a:t>Operating profit margin</a:t>
            </a:r>
          </a:p>
          <a:p>
            <a:pPr marL="971550" lvl="1" indent="-514350">
              <a:buFont typeface="+mj-lt"/>
              <a:buAutoNum type="alphaLcParenR"/>
            </a:pPr>
            <a:r>
              <a:rPr lang="en-SG" dirty="0"/>
              <a:t>Gross profit margin</a:t>
            </a:r>
          </a:p>
        </p:txBody>
      </p:sp>
    </p:spTree>
    <p:extLst>
      <p:ext uri="{BB962C8B-B14F-4D97-AF65-F5344CB8AC3E}">
        <p14:creationId xmlns:p14="http://schemas.microsoft.com/office/powerpoint/2010/main" val="2222156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Efficiency ratio</a:t>
            </a:r>
          </a:p>
        </p:txBody>
      </p:sp>
      <p:sp>
        <p:nvSpPr>
          <p:cNvPr id="3" name="Content Placeholder 2"/>
          <p:cNvSpPr>
            <a:spLocks noGrp="1"/>
          </p:cNvSpPr>
          <p:nvPr>
            <p:ph idx="1"/>
          </p:nvPr>
        </p:nvSpPr>
        <p:spPr/>
        <p:txBody>
          <a:bodyPr/>
          <a:lstStyle/>
          <a:p>
            <a:r>
              <a:rPr lang="en-SG" dirty="0"/>
              <a:t>average inventories’ turnover period; </a:t>
            </a:r>
          </a:p>
          <a:p>
            <a:r>
              <a:rPr lang="en-SG" dirty="0"/>
              <a:t>average settlement period for trade receivables; </a:t>
            </a:r>
          </a:p>
          <a:p>
            <a:r>
              <a:rPr lang="en-SG" dirty="0"/>
              <a:t>average settlement period for trade payables;</a:t>
            </a:r>
          </a:p>
          <a:p>
            <a:r>
              <a:rPr lang="en-SG" dirty="0"/>
              <a:t>sales revenue to capital employed;</a:t>
            </a:r>
          </a:p>
          <a:p>
            <a:r>
              <a:rPr lang="en-SG" dirty="0"/>
              <a:t>sales revenue per employee.</a:t>
            </a:r>
          </a:p>
        </p:txBody>
      </p:sp>
    </p:spTree>
    <p:extLst>
      <p:ext uri="{BB962C8B-B14F-4D97-AF65-F5344CB8AC3E}">
        <p14:creationId xmlns:p14="http://schemas.microsoft.com/office/powerpoint/2010/main" val="2222156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dirty="0"/>
              <a:t>Average inventories’ turnover period</a:t>
            </a:r>
          </a:p>
        </p:txBody>
      </p:sp>
      <p:sp>
        <p:nvSpPr>
          <p:cNvPr id="3" name="Content Placeholder 2"/>
          <p:cNvSpPr>
            <a:spLocks noGrp="1"/>
          </p:cNvSpPr>
          <p:nvPr>
            <p:ph idx="1"/>
          </p:nvPr>
        </p:nvSpPr>
        <p:spPr/>
        <p:txBody>
          <a:bodyPr>
            <a:normAutofit/>
          </a:bodyPr>
          <a:lstStyle/>
          <a:p>
            <a:r>
              <a:rPr lang="en-US" sz="2800" dirty="0"/>
              <a:t>Inventories often represent a significant investment for a business. </a:t>
            </a:r>
          </a:p>
          <a:p>
            <a:r>
              <a:rPr lang="en-US" sz="2800" dirty="0"/>
              <a:t>For some types of business (for example, manufacturers and certain retailers), inventories may account for a substantial proportion of the total assets held</a:t>
            </a:r>
            <a:endParaRPr lang="en-SG" sz="2800" dirty="0"/>
          </a:p>
        </p:txBody>
      </p:sp>
      <p:sp>
        <p:nvSpPr>
          <p:cNvPr id="4" name="AutoShape 52"/>
          <p:cNvSpPr>
            <a:spLocks noChangeArrowheads="1"/>
          </p:cNvSpPr>
          <p:nvPr/>
        </p:nvSpPr>
        <p:spPr bwMode="auto">
          <a:xfrm>
            <a:off x="1259632" y="4797152"/>
            <a:ext cx="5662613" cy="812800"/>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5" name="Text Box 56"/>
          <p:cNvSpPr txBox="1">
            <a:spLocks noChangeArrowheads="1"/>
          </p:cNvSpPr>
          <p:nvPr/>
        </p:nvSpPr>
        <p:spPr bwMode="auto">
          <a:xfrm>
            <a:off x="1400920" y="4997177"/>
            <a:ext cx="4813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1800" b="1" dirty="0">
                <a:latin typeface="Arial" charset="0"/>
              </a:rPr>
              <a:t>          </a:t>
            </a:r>
            <a:r>
              <a:rPr lang="en-GB" altLang="en-US" sz="1800" b="1" u="sng" dirty="0">
                <a:latin typeface="Arial" charset="0"/>
              </a:rPr>
              <a:t>Average inventories held</a:t>
            </a:r>
            <a:r>
              <a:rPr lang="en-GB" altLang="en-US" sz="1800" b="1" dirty="0">
                <a:latin typeface="Arial" charset="0"/>
              </a:rPr>
              <a:t> × 365</a:t>
            </a:r>
            <a:br>
              <a:rPr lang="en-GB" altLang="en-US" sz="1800" b="1" dirty="0">
                <a:latin typeface="Arial" charset="0"/>
              </a:rPr>
            </a:br>
            <a:r>
              <a:rPr lang="en-GB" altLang="en-US" sz="1800" b="1" dirty="0">
                <a:latin typeface="Arial" charset="0"/>
              </a:rPr>
              <a:t>Cost of sales  </a:t>
            </a:r>
          </a:p>
        </p:txBody>
      </p:sp>
    </p:spTree>
    <p:extLst>
      <p:ext uri="{BB962C8B-B14F-4D97-AF65-F5344CB8AC3E}">
        <p14:creationId xmlns:p14="http://schemas.microsoft.com/office/powerpoint/2010/main" val="2222156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SG" dirty="0"/>
              <a:t>Learning outcomes</a:t>
            </a:r>
          </a:p>
        </p:txBody>
      </p:sp>
      <p:sp>
        <p:nvSpPr>
          <p:cNvPr id="3" name="Content Placeholder 2"/>
          <p:cNvSpPr>
            <a:spLocks noGrp="1"/>
          </p:cNvSpPr>
          <p:nvPr>
            <p:ph idx="1"/>
          </p:nvPr>
        </p:nvSpPr>
        <p:spPr>
          <a:xfrm>
            <a:off x="457200" y="1600200"/>
            <a:ext cx="8229600" cy="4925144"/>
          </a:xfrm>
        </p:spPr>
        <p:txBody>
          <a:bodyPr>
            <a:normAutofit/>
          </a:bodyPr>
          <a:lstStyle/>
          <a:p>
            <a:pPr>
              <a:buFont typeface="Wingdings" pitchFamily="2" charset="2"/>
              <a:buChar char="q"/>
            </a:pPr>
            <a:r>
              <a:rPr lang="en-US" dirty="0"/>
              <a:t>identify the major categories of ratios that can be used for </a:t>
            </a:r>
            <a:r>
              <a:rPr lang="en-US" dirty="0" err="1"/>
              <a:t>analysing</a:t>
            </a:r>
            <a:r>
              <a:rPr lang="en-US" dirty="0"/>
              <a:t> financial statements;</a:t>
            </a:r>
          </a:p>
          <a:p>
            <a:pPr>
              <a:buFont typeface="Wingdings" pitchFamily="2" charset="2"/>
              <a:buChar char="q"/>
            </a:pPr>
            <a:r>
              <a:rPr lang="en-US" dirty="0"/>
              <a:t>calculate key ratios for assessing the financial performance and position of a business;</a:t>
            </a:r>
          </a:p>
          <a:p>
            <a:pPr>
              <a:buFont typeface="Wingdings" pitchFamily="2" charset="2"/>
              <a:buChar char="q"/>
            </a:pPr>
            <a:r>
              <a:rPr lang="en-US" dirty="0"/>
              <a:t>explain the significance of the ratios calculated; </a:t>
            </a:r>
          </a:p>
          <a:p>
            <a:pPr>
              <a:buFont typeface="Wingdings" pitchFamily="2" charset="2"/>
              <a:buChar char="q"/>
            </a:pPr>
            <a:r>
              <a:rPr lang="en-US" dirty="0"/>
              <a:t>discuss the limitations of ratios as a tool of financial analysis.</a:t>
            </a:r>
            <a:endParaRPr lang="en-SG" dirty="0"/>
          </a:p>
        </p:txBody>
      </p:sp>
    </p:spTree>
    <p:extLst>
      <p:ext uri="{BB962C8B-B14F-4D97-AF65-F5344CB8AC3E}">
        <p14:creationId xmlns:p14="http://schemas.microsoft.com/office/powerpoint/2010/main" val="2562526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average inventories turnover period</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3124150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Average settlement period for trade receivables</a:t>
            </a:r>
            <a:endParaRPr lang="en-SG" dirty="0"/>
          </a:p>
        </p:txBody>
      </p:sp>
      <p:sp>
        <p:nvSpPr>
          <p:cNvPr id="3" name="Content Placeholder 2"/>
          <p:cNvSpPr>
            <a:spLocks noGrp="1"/>
          </p:cNvSpPr>
          <p:nvPr>
            <p:ph idx="1"/>
          </p:nvPr>
        </p:nvSpPr>
        <p:spPr/>
        <p:txBody>
          <a:bodyPr/>
          <a:lstStyle/>
          <a:p>
            <a:r>
              <a:rPr lang="en-US" dirty="0"/>
              <a:t>The average settlement period for trade receivables ratio calculates how long, on average, credit customers take to pay the amounts that they owe to the business.</a:t>
            </a:r>
            <a:endParaRPr lang="en-SG" dirty="0"/>
          </a:p>
        </p:txBody>
      </p:sp>
      <p:sp>
        <p:nvSpPr>
          <p:cNvPr id="4" name="AutoShape 53"/>
          <p:cNvSpPr>
            <a:spLocks noChangeArrowheads="1"/>
          </p:cNvSpPr>
          <p:nvPr/>
        </p:nvSpPr>
        <p:spPr bwMode="auto">
          <a:xfrm>
            <a:off x="1259632" y="4077072"/>
            <a:ext cx="5665788" cy="814388"/>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5" name="Text Box 58"/>
          <p:cNvSpPr txBox="1">
            <a:spLocks noChangeArrowheads="1"/>
          </p:cNvSpPr>
          <p:nvPr/>
        </p:nvSpPr>
        <p:spPr bwMode="auto">
          <a:xfrm>
            <a:off x="1369169" y="4223122"/>
            <a:ext cx="4991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GB" altLang="en-US" sz="1800" b="1" dirty="0">
                <a:latin typeface="Arial" charset="0"/>
              </a:rPr>
              <a:t>             </a:t>
            </a:r>
            <a:r>
              <a:rPr lang="en-GB" altLang="en-US" sz="1800" b="1" u="sng" dirty="0">
                <a:latin typeface="Arial" charset="0"/>
              </a:rPr>
              <a:t>Average trade receivables</a:t>
            </a:r>
            <a:r>
              <a:rPr lang="en-GB" altLang="en-US" sz="1800" b="1" dirty="0">
                <a:latin typeface="Arial" charset="0"/>
              </a:rPr>
              <a:t> × 365</a:t>
            </a:r>
            <a:br>
              <a:rPr lang="en-GB" altLang="en-US" sz="1800" b="1" dirty="0">
                <a:latin typeface="Arial" charset="0"/>
              </a:rPr>
            </a:br>
            <a:r>
              <a:rPr lang="en-GB" altLang="en-US" sz="1800" b="1" dirty="0">
                <a:latin typeface="Arial" charset="0"/>
              </a:rPr>
              <a:t>                 Credit sales revenue  </a:t>
            </a:r>
          </a:p>
        </p:txBody>
      </p:sp>
    </p:spTree>
    <p:extLst>
      <p:ext uri="{BB962C8B-B14F-4D97-AF65-F5344CB8AC3E}">
        <p14:creationId xmlns:p14="http://schemas.microsoft.com/office/powerpoint/2010/main" val="2222156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average settlement period for trade receivables.</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568873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Average settlement period for trade payables</a:t>
            </a:r>
            <a:endParaRPr lang="en-SG" dirty="0"/>
          </a:p>
        </p:txBody>
      </p:sp>
      <p:sp>
        <p:nvSpPr>
          <p:cNvPr id="3" name="Content Placeholder 2"/>
          <p:cNvSpPr>
            <a:spLocks noGrp="1"/>
          </p:cNvSpPr>
          <p:nvPr>
            <p:ph idx="1"/>
          </p:nvPr>
        </p:nvSpPr>
        <p:spPr/>
        <p:txBody>
          <a:bodyPr/>
          <a:lstStyle/>
          <a:p>
            <a:r>
              <a:rPr lang="en-US" dirty="0"/>
              <a:t>The average settlement period for trade payables ratio measures how long, on average, the business takes to pay those who have supplied goods and services to it on credit.</a:t>
            </a:r>
            <a:endParaRPr lang="en-SG" dirty="0"/>
          </a:p>
        </p:txBody>
      </p:sp>
      <p:sp>
        <p:nvSpPr>
          <p:cNvPr id="4" name="AutoShape 54"/>
          <p:cNvSpPr>
            <a:spLocks noChangeArrowheads="1"/>
          </p:cNvSpPr>
          <p:nvPr/>
        </p:nvSpPr>
        <p:spPr bwMode="auto">
          <a:xfrm>
            <a:off x="1331640" y="4509120"/>
            <a:ext cx="5665788" cy="812800"/>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5" name="Text Box 59"/>
          <p:cNvSpPr txBox="1">
            <a:spLocks noChangeArrowheads="1"/>
          </p:cNvSpPr>
          <p:nvPr/>
        </p:nvSpPr>
        <p:spPr bwMode="auto">
          <a:xfrm>
            <a:off x="1560240" y="4680570"/>
            <a:ext cx="45132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GB" altLang="en-US" sz="1800" b="1" dirty="0">
                <a:latin typeface="Arial" charset="0"/>
              </a:rPr>
              <a:t>             </a:t>
            </a:r>
            <a:r>
              <a:rPr lang="en-GB" altLang="en-US" sz="1800" b="1" u="sng" dirty="0">
                <a:latin typeface="Arial" charset="0"/>
              </a:rPr>
              <a:t>Average trade payables</a:t>
            </a:r>
            <a:r>
              <a:rPr lang="en-GB" altLang="en-US" sz="1800" b="1" dirty="0">
                <a:latin typeface="Arial" charset="0"/>
              </a:rPr>
              <a:t> × 365</a:t>
            </a:r>
            <a:br>
              <a:rPr lang="en-GB" altLang="en-US" sz="1800" b="1" dirty="0">
                <a:latin typeface="Arial" charset="0"/>
              </a:rPr>
            </a:br>
            <a:r>
              <a:rPr lang="en-GB" altLang="en-US" sz="1800" b="1" dirty="0">
                <a:latin typeface="Arial" charset="0"/>
              </a:rPr>
              <a:t>                  Credit purchases  </a:t>
            </a:r>
          </a:p>
        </p:txBody>
      </p:sp>
    </p:spTree>
    <p:extLst>
      <p:ext uri="{BB962C8B-B14F-4D97-AF65-F5344CB8AC3E}">
        <p14:creationId xmlns:p14="http://schemas.microsoft.com/office/powerpoint/2010/main" val="2222156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average settlement period for trade payables.</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150883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revenue to capital employed</a:t>
            </a:r>
            <a:endParaRPr lang="en-SG" dirty="0"/>
          </a:p>
        </p:txBody>
      </p:sp>
      <p:sp>
        <p:nvSpPr>
          <p:cNvPr id="3" name="Content Placeholder 2"/>
          <p:cNvSpPr>
            <a:spLocks noGrp="1"/>
          </p:cNvSpPr>
          <p:nvPr>
            <p:ph idx="1"/>
          </p:nvPr>
        </p:nvSpPr>
        <p:spPr/>
        <p:txBody>
          <a:bodyPr/>
          <a:lstStyle/>
          <a:p>
            <a:r>
              <a:rPr lang="en-US" dirty="0"/>
              <a:t>The sales revenue to capital employed ratio (or net asset turnover ratio) examines how effectively the assets of the business are being used to generate sales revenue. </a:t>
            </a:r>
            <a:endParaRPr lang="en-SG" dirty="0"/>
          </a:p>
        </p:txBody>
      </p:sp>
      <p:sp>
        <p:nvSpPr>
          <p:cNvPr id="4" name="AutoShape 55"/>
          <p:cNvSpPr>
            <a:spLocks noChangeArrowheads="1"/>
          </p:cNvSpPr>
          <p:nvPr/>
        </p:nvSpPr>
        <p:spPr bwMode="auto">
          <a:xfrm>
            <a:off x="1331640" y="4509120"/>
            <a:ext cx="5667375" cy="811213"/>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5" name="Text Box 61"/>
          <p:cNvSpPr txBox="1">
            <a:spLocks noChangeArrowheads="1"/>
          </p:cNvSpPr>
          <p:nvPr/>
        </p:nvSpPr>
        <p:spPr bwMode="auto">
          <a:xfrm>
            <a:off x="1323703" y="4663107"/>
            <a:ext cx="5565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GB" altLang="en-US" sz="1800" b="1" u="sng" dirty="0">
                <a:latin typeface="Arial" charset="0"/>
              </a:rPr>
              <a:t>                            Sales revenue</a:t>
            </a:r>
            <a:r>
              <a:rPr lang="en-GB" altLang="en-US" sz="1800" u="sng" dirty="0">
                <a:latin typeface="Arial" charset="0"/>
              </a:rPr>
              <a:t>________________</a:t>
            </a:r>
            <a:br>
              <a:rPr lang="en-GB" altLang="en-US" sz="1800" b="1" dirty="0">
                <a:latin typeface="Arial" charset="0"/>
              </a:rPr>
            </a:br>
            <a:r>
              <a:rPr lang="en-GB" altLang="en-US" sz="1800" b="1" dirty="0">
                <a:latin typeface="Arial" charset="0"/>
              </a:rPr>
              <a:t> Share capital + Reserves + Non-current liabilities</a:t>
            </a:r>
          </a:p>
        </p:txBody>
      </p:sp>
    </p:spTree>
    <p:extLst>
      <p:ext uri="{BB962C8B-B14F-4D97-AF65-F5344CB8AC3E}">
        <p14:creationId xmlns:p14="http://schemas.microsoft.com/office/powerpoint/2010/main" val="756264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sales revenue to capital employed</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873194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Sales revenue per employee</a:t>
            </a:r>
          </a:p>
        </p:txBody>
      </p:sp>
      <p:sp>
        <p:nvSpPr>
          <p:cNvPr id="3" name="Content Placeholder 2"/>
          <p:cNvSpPr>
            <a:spLocks noGrp="1"/>
          </p:cNvSpPr>
          <p:nvPr>
            <p:ph idx="1"/>
          </p:nvPr>
        </p:nvSpPr>
        <p:spPr/>
        <p:txBody>
          <a:bodyPr/>
          <a:lstStyle/>
          <a:p>
            <a:r>
              <a:rPr lang="en-US" dirty="0"/>
              <a:t>The sales revenue per employee ratio relates sales revenue generated during a reporting period to a particular business resource – </a:t>
            </a:r>
            <a:r>
              <a:rPr lang="en-US" dirty="0" err="1"/>
              <a:t>labour</a:t>
            </a:r>
            <a:r>
              <a:rPr lang="en-US" dirty="0"/>
              <a:t>.</a:t>
            </a:r>
            <a:endParaRPr lang="en-SG" dirty="0"/>
          </a:p>
        </p:txBody>
      </p:sp>
      <p:sp>
        <p:nvSpPr>
          <p:cNvPr id="4" name="AutoShape 57"/>
          <p:cNvSpPr>
            <a:spLocks noChangeArrowheads="1"/>
          </p:cNvSpPr>
          <p:nvPr/>
        </p:nvSpPr>
        <p:spPr bwMode="auto">
          <a:xfrm>
            <a:off x="1835696" y="4077072"/>
            <a:ext cx="5667375" cy="812800"/>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5" name="Text Box 60"/>
          <p:cNvSpPr txBox="1">
            <a:spLocks noChangeArrowheads="1"/>
          </p:cNvSpPr>
          <p:nvPr/>
        </p:nvSpPr>
        <p:spPr bwMode="auto">
          <a:xfrm>
            <a:off x="2985046" y="4224709"/>
            <a:ext cx="33670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1800" b="1">
                <a:latin typeface="Arial" charset="0"/>
              </a:rPr>
              <a:t>Sales revenue               </a:t>
            </a:r>
            <a:r>
              <a:rPr lang="en-GB" altLang="en-US" sz="1800" b="1" u="sng">
                <a:latin typeface="Arial" charset="0"/>
              </a:rPr>
              <a:t>      </a:t>
            </a:r>
            <a:br>
              <a:rPr lang="en-GB" altLang="en-US" sz="1800" b="1" u="sng">
                <a:latin typeface="Arial" charset="0"/>
              </a:rPr>
            </a:br>
            <a:r>
              <a:rPr lang="en-GB" altLang="en-US" sz="1800" b="1">
                <a:latin typeface="Arial" charset="0"/>
              </a:rPr>
              <a:t>Number of employees  </a:t>
            </a:r>
          </a:p>
        </p:txBody>
      </p:sp>
      <p:cxnSp>
        <p:nvCxnSpPr>
          <p:cNvPr id="7" name="Straight Connector 6"/>
          <p:cNvCxnSpPr>
            <a:stCxn id="4" idx="2"/>
            <a:endCxn id="4" idx="4"/>
          </p:cNvCxnSpPr>
          <p:nvPr/>
        </p:nvCxnSpPr>
        <p:spPr>
          <a:xfrm>
            <a:off x="1835696" y="4545277"/>
            <a:ext cx="554376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56264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sales revenue per employee</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1226956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Analysis and interpretation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4172218"/>
              </p:ext>
            </p:extLst>
          </p:nvPr>
        </p:nvGraphicFramePr>
        <p:xfrm>
          <a:off x="457200" y="1600200"/>
          <a:ext cx="8229600" cy="38455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lang="en-SG" dirty="0"/>
                    </a:p>
                  </a:txBody>
                  <a:tcPr/>
                </a:tc>
                <a:tc>
                  <a:txBody>
                    <a:bodyPr/>
                    <a:lstStyle/>
                    <a:p>
                      <a:r>
                        <a:rPr lang="en-SG" dirty="0"/>
                        <a:t>2015</a:t>
                      </a:r>
                    </a:p>
                  </a:txBody>
                  <a:tcPr/>
                </a:tc>
                <a:tc>
                  <a:txBody>
                    <a:bodyPr/>
                    <a:lstStyle/>
                    <a:p>
                      <a:r>
                        <a:rPr lang="en-SG" dirty="0"/>
                        <a:t>2016</a:t>
                      </a:r>
                    </a:p>
                  </a:txBody>
                  <a:tcPr/>
                </a:tc>
                <a:extLst>
                  <a:ext uri="{0D108BD9-81ED-4DB2-BD59-A6C34878D82A}">
                    <a16:rowId xmlns:a16="http://schemas.microsoft.com/office/drawing/2014/main" val="10000"/>
                  </a:ext>
                </a:extLst>
              </a:tr>
              <a:tr h="370840">
                <a:tc>
                  <a:txBody>
                    <a:bodyPr/>
                    <a:lstStyle/>
                    <a:p>
                      <a:r>
                        <a:rPr lang="en-SG" dirty="0"/>
                        <a:t>Average inventories turnover period</a:t>
                      </a:r>
                    </a:p>
                  </a:txBody>
                  <a:tcPr/>
                </a:tc>
                <a:tc>
                  <a:txBody>
                    <a:bodyPr/>
                    <a:lstStyle/>
                    <a:p>
                      <a:r>
                        <a:rPr lang="en-SG" dirty="0"/>
                        <a:t>56.6 days</a:t>
                      </a:r>
                    </a:p>
                  </a:txBody>
                  <a:tcPr/>
                </a:tc>
                <a:tc>
                  <a:txBody>
                    <a:bodyPr/>
                    <a:lstStyle/>
                    <a:p>
                      <a:r>
                        <a:rPr lang="en-SG" dirty="0"/>
                        <a:t>56.7 days</a:t>
                      </a:r>
                    </a:p>
                  </a:txBody>
                  <a:tcPr/>
                </a:tc>
                <a:extLst>
                  <a:ext uri="{0D108BD9-81ED-4DB2-BD59-A6C34878D82A}">
                    <a16:rowId xmlns:a16="http://schemas.microsoft.com/office/drawing/2014/main" val="10001"/>
                  </a:ext>
                </a:extLst>
              </a:tr>
              <a:tr h="370840">
                <a:tc>
                  <a:txBody>
                    <a:bodyPr/>
                    <a:lstStyle/>
                    <a:p>
                      <a:r>
                        <a:rPr lang="en-US" dirty="0"/>
                        <a:t>Average settlement period for trade receivables</a:t>
                      </a:r>
                      <a:endParaRPr lang="en-SG" dirty="0"/>
                    </a:p>
                  </a:txBody>
                  <a:tcPr/>
                </a:tc>
                <a:tc>
                  <a:txBody>
                    <a:bodyPr/>
                    <a:lstStyle/>
                    <a:p>
                      <a:r>
                        <a:rPr lang="en-SG" dirty="0"/>
                        <a:t>37.7 days</a:t>
                      </a:r>
                    </a:p>
                  </a:txBody>
                  <a:tcPr/>
                </a:tc>
                <a:tc>
                  <a:txBody>
                    <a:bodyPr/>
                    <a:lstStyle/>
                    <a:p>
                      <a:r>
                        <a:rPr lang="en-SG" dirty="0"/>
                        <a:t>34.9 days</a:t>
                      </a:r>
                    </a:p>
                  </a:txBody>
                  <a:tcPr/>
                </a:tc>
                <a:extLst>
                  <a:ext uri="{0D108BD9-81ED-4DB2-BD59-A6C34878D82A}">
                    <a16:rowId xmlns:a16="http://schemas.microsoft.com/office/drawing/2014/main" val="10002"/>
                  </a:ext>
                </a:extLst>
              </a:tr>
              <a:tr h="370840">
                <a:tc>
                  <a:txBody>
                    <a:bodyPr/>
                    <a:lstStyle/>
                    <a:p>
                      <a:r>
                        <a:rPr lang="en-US" dirty="0"/>
                        <a:t>Average settlement period for trade payables</a:t>
                      </a:r>
                      <a:endParaRPr lang="en-SG" dirty="0"/>
                    </a:p>
                  </a:txBody>
                  <a:tcPr/>
                </a:tc>
                <a:tc>
                  <a:txBody>
                    <a:bodyPr/>
                    <a:lstStyle/>
                    <a:p>
                      <a:r>
                        <a:rPr lang="en-SG" dirty="0"/>
                        <a:t>44.9 days</a:t>
                      </a:r>
                    </a:p>
                  </a:txBody>
                  <a:tcPr/>
                </a:tc>
                <a:tc>
                  <a:txBody>
                    <a:bodyPr/>
                    <a:lstStyle/>
                    <a:p>
                      <a:r>
                        <a:rPr lang="en-SG" dirty="0"/>
                        <a:t>47.2 days</a:t>
                      </a:r>
                    </a:p>
                  </a:txBody>
                  <a:tcPr/>
                </a:tc>
                <a:extLst>
                  <a:ext uri="{0D108BD9-81ED-4DB2-BD59-A6C34878D82A}">
                    <a16:rowId xmlns:a16="http://schemas.microsoft.com/office/drawing/2014/main" val="10003"/>
                  </a:ext>
                </a:extLst>
              </a:tr>
              <a:tr h="370840">
                <a:tc>
                  <a:txBody>
                    <a:bodyPr/>
                    <a:lstStyle/>
                    <a:p>
                      <a:r>
                        <a:rPr lang="en-US" dirty="0"/>
                        <a:t>Sales revenue to capital employed (net asset turnover)</a:t>
                      </a:r>
                      <a:endParaRPr lang="en-SG" dirty="0"/>
                    </a:p>
                  </a:txBody>
                  <a:tcPr/>
                </a:tc>
                <a:tc>
                  <a:txBody>
                    <a:bodyPr/>
                    <a:lstStyle/>
                    <a:p>
                      <a:r>
                        <a:rPr lang="en-SG" dirty="0"/>
                        <a:t>3.20 times</a:t>
                      </a:r>
                    </a:p>
                  </a:txBody>
                  <a:tcPr/>
                </a:tc>
                <a:tc>
                  <a:txBody>
                    <a:bodyPr/>
                    <a:lstStyle/>
                    <a:p>
                      <a:r>
                        <a:rPr lang="en-SG" dirty="0"/>
                        <a:t>3.36 times</a:t>
                      </a:r>
                    </a:p>
                  </a:txBody>
                  <a:tcPr/>
                </a:tc>
                <a:extLst>
                  <a:ext uri="{0D108BD9-81ED-4DB2-BD59-A6C34878D82A}">
                    <a16:rowId xmlns:a16="http://schemas.microsoft.com/office/drawing/2014/main" val="10004"/>
                  </a:ext>
                </a:extLst>
              </a:tr>
              <a:tr h="370840">
                <a:tc>
                  <a:txBody>
                    <a:bodyPr/>
                    <a:lstStyle/>
                    <a:p>
                      <a:r>
                        <a:rPr lang="en-SG" dirty="0"/>
                        <a:t>Sales revenue per employee</a:t>
                      </a:r>
                    </a:p>
                  </a:txBody>
                  <a:tcPr/>
                </a:tc>
                <a:tc>
                  <a:txBody>
                    <a:bodyPr/>
                    <a:lstStyle/>
                    <a:p>
                      <a:r>
                        <a:rPr lang="en-SG" dirty="0"/>
                        <a:t>£160,057</a:t>
                      </a:r>
                    </a:p>
                  </a:txBody>
                  <a:tcPr/>
                </a:tc>
                <a:tc>
                  <a:txBody>
                    <a:bodyPr/>
                    <a:lstStyle/>
                    <a:p>
                      <a:r>
                        <a:rPr lang="en-SG" dirty="0"/>
                        <a:t>£143,962</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7310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Additional</a:t>
            </a:r>
          </a:p>
        </p:txBody>
      </p:sp>
      <p:sp>
        <p:nvSpPr>
          <p:cNvPr id="3" name="Content Placeholder 2"/>
          <p:cNvSpPr>
            <a:spLocks noGrp="1"/>
          </p:cNvSpPr>
          <p:nvPr>
            <p:ph idx="1"/>
          </p:nvPr>
        </p:nvSpPr>
        <p:spPr/>
        <p:txBody>
          <a:bodyPr/>
          <a:lstStyle/>
          <a:p>
            <a:endParaRPr lang="en-SG"/>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268760"/>
            <a:ext cx="7362056" cy="552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5229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Take a break and do the exercise</a:t>
            </a:r>
          </a:p>
        </p:txBody>
      </p:sp>
      <p:sp>
        <p:nvSpPr>
          <p:cNvPr id="3" name="Content Placeholder 2"/>
          <p:cNvSpPr>
            <a:spLocks noGrp="1"/>
          </p:cNvSpPr>
          <p:nvPr>
            <p:ph idx="1"/>
          </p:nvPr>
        </p:nvSpPr>
        <p:spPr/>
        <p:txBody>
          <a:bodyPr>
            <a:normAutofit/>
          </a:bodyPr>
          <a:lstStyle/>
          <a:p>
            <a:r>
              <a:rPr lang="en-SG" dirty="0"/>
              <a:t>Refer to the Apple </a:t>
            </a:r>
            <a:r>
              <a:rPr lang="en-SG" dirty="0" err="1"/>
              <a:t>Inc</a:t>
            </a:r>
            <a:r>
              <a:rPr lang="en-SG" dirty="0"/>
              <a:t>, </a:t>
            </a:r>
          </a:p>
          <a:p>
            <a:r>
              <a:rPr lang="en-SG" dirty="0"/>
              <a:t>Calculate the …</a:t>
            </a:r>
          </a:p>
          <a:p>
            <a:pPr marL="514350" indent="-514350">
              <a:buFont typeface="+mj-lt"/>
              <a:buAutoNum type="alphaLcParenR"/>
            </a:pPr>
            <a:r>
              <a:rPr lang="en-SG" dirty="0"/>
              <a:t>Average inventories turnover period</a:t>
            </a:r>
          </a:p>
          <a:p>
            <a:pPr marL="514350" indent="-514350">
              <a:buFont typeface="+mj-lt"/>
              <a:buAutoNum type="alphaLcParenR"/>
            </a:pPr>
            <a:r>
              <a:rPr lang="en-US" dirty="0"/>
              <a:t>Average settlement period for trade receivables</a:t>
            </a:r>
          </a:p>
          <a:p>
            <a:pPr marL="514350" indent="-514350">
              <a:buFont typeface="+mj-lt"/>
              <a:buAutoNum type="alphaLcParenR"/>
            </a:pPr>
            <a:r>
              <a:rPr lang="en-US" dirty="0"/>
              <a:t>Average settlement period for trade payables</a:t>
            </a:r>
          </a:p>
          <a:p>
            <a:pPr marL="514350" indent="-514350">
              <a:buFont typeface="+mj-lt"/>
              <a:buAutoNum type="alphaLcParenR"/>
            </a:pPr>
            <a:r>
              <a:rPr lang="en-US" dirty="0"/>
              <a:t>Cash conversion cycle*</a:t>
            </a:r>
            <a:endParaRPr lang="en-SG" dirty="0"/>
          </a:p>
        </p:txBody>
      </p:sp>
    </p:spTree>
    <p:extLst>
      <p:ext uri="{BB962C8B-B14F-4D97-AF65-F5344CB8AC3E}">
        <p14:creationId xmlns:p14="http://schemas.microsoft.com/office/powerpoint/2010/main" val="2137477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Liquidity ratio</a:t>
            </a:r>
          </a:p>
        </p:txBody>
      </p:sp>
      <p:sp>
        <p:nvSpPr>
          <p:cNvPr id="3" name="Content Placeholder 2"/>
          <p:cNvSpPr>
            <a:spLocks noGrp="1"/>
          </p:cNvSpPr>
          <p:nvPr>
            <p:ph idx="1"/>
          </p:nvPr>
        </p:nvSpPr>
        <p:spPr/>
        <p:txBody>
          <a:bodyPr/>
          <a:lstStyle/>
          <a:p>
            <a:r>
              <a:rPr lang="en-US" dirty="0"/>
              <a:t>current ratio; </a:t>
            </a:r>
          </a:p>
          <a:p>
            <a:r>
              <a:rPr lang="en-US" dirty="0"/>
              <a:t>acid test ratio.</a:t>
            </a:r>
            <a:endParaRPr lang="en-SG" dirty="0"/>
          </a:p>
        </p:txBody>
      </p:sp>
    </p:spTree>
    <p:extLst>
      <p:ext uri="{BB962C8B-B14F-4D97-AF65-F5344CB8AC3E}">
        <p14:creationId xmlns:p14="http://schemas.microsoft.com/office/powerpoint/2010/main" val="756264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Current ratio</a:t>
            </a:r>
          </a:p>
        </p:txBody>
      </p:sp>
      <p:sp>
        <p:nvSpPr>
          <p:cNvPr id="3" name="Content Placeholder 2"/>
          <p:cNvSpPr>
            <a:spLocks noGrp="1"/>
          </p:cNvSpPr>
          <p:nvPr>
            <p:ph idx="1"/>
          </p:nvPr>
        </p:nvSpPr>
        <p:spPr/>
        <p:txBody>
          <a:bodyPr/>
          <a:lstStyle/>
          <a:p>
            <a:r>
              <a:rPr lang="en-US" dirty="0"/>
              <a:t>The current ratio compares the ‘liquid’ assets (that is, cash and those assets held that will soon be turned into cash) of the business with the current liabilities. </a:t>
            </a:r>
            <a:endParaRPr lang="en-SG" dirty="0"/>
          </a:p>
        </p:txBody>
      </p:sp>
      <p:sp>
        <p:nvSpPr>
          <p:cNvPr id="4" name="AutoShape 20"/>
          <p:cNvSpPr>
            <a:spLocks noChangeArrowheads="1"/>
          </p:cNvSpPr>
          <p:nvPr/>
        </p:nvSpPr>
        <p:spPr bwMode="auto">
          <a:xfrm>
            <a:off x="2415382" y="4303762"/>
            <a:ext cx="5159375" cy="869950"/>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5" name="Text Box 23"/>
          <p:cNvSpPr txBox="1">
            <a:spLocks noChangeArrowheads="1"/>
          </p:cNvSpPr>
          <p:nvPr/>
        </p:nvSpPr>
        <p:spPr bwMode="auto">
          <a:xfrm>
            <a:off x="2267744" y="4437112"/>
            <a:ext cx="5394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u="sng" dirty="0">
                <a:latin typeface="Arial" charset="0"/>
              </a:rPr>
              <a:t>Current assets</a:t>
            </a:r>
            <a:br>
              <a:rPr lang="en-GB" altLang="en-US" sz="2000" b="1" dirty="0">
                <a:latin typeface="Arial" charset="0"/>
              </a:rPr>
            </a:br>
            <a:r>
              <a:rPr lang="en-GB" altLang="en-US" sz="2000" b="1" dirty="0">
                <a:latin typeface="Arial" charset="0"/>
              </a:rPr>
              <a:t>Current liabilities</a:t>
            </a:r>
            <a:r>
              <a:rPr lang="en-GB" altLang="en-US" sz="1200" b="1" dirty="0">
                <a:latin typeface="Arial" charset="0"/>
              </a:rPr>
              <a:t> </a:t>
            </a:r>
          </a:p>
        </p:txBody>
      </p:sp>
    </p:spTree>
    <p:extLst>
      <p:ext uri="{BB962C8B-B14F-4D97-AF65-F5344CB8AC3E}">
        <p14:creationId xmlns:p14="http://schemas.microsoft.com/office/powerpoint/2010/main" val="756264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current ratio</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2999716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Acid test ratio</a:t>
            </a:r>
          </a:p>
        </p:txBody>
      </p:sp>
      <p:sp>
        <p:nvSpPr>
          <p:cNvPr id="3" name="Content Placeholder 2"/>
          <p:cNvSpPr>
            <a:spLocks noGrp="1"/>
          </p:cNvSpPr>
          <p:nvPr>
            <p:ph idx="1"/>
          </p:nvPr>
        </p:nvSpPr>
        <p:spPr/>
        <p:txBody>
          <a:bodyPr/>
          <a:lstStyle/>
          <a:p>
            <a:r>
              <a:rPr lang="en-US" dirty="0"/>
              <a:t>The acid test ratio is very similar to the current ratio, but it represents a more stringent test of liquidity.</a:t>
            </a:r>
            <a:endParaRPr lang="en-SG" dirty="0"/>
          </a:p>
        </p:txBody>
      </p:sp>
      <p:sp>
        <p:nvSpPr>
          <p:cNvPr id="4" name="AutoShape 21"/>
          <p:cNvSpPr>
            <a:spLocks noChangeArrowheads="1"/>
          </p:cNvSpPr>
          <p:nvPr/>
        </p:nvSpPr>
        <p:spPr bwMode="auto">
          <a:xfrm>
            <a:off x="2123728" y="3933056"/>
            <a:ext cx="5162550" cy="869950"/>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5" name="Text Box 24"/>
          <p:cNvSpPr txBox="1">
            <a:spLocks noChangeArrowheads="1"/>
          </p:cNvSpPr>
          <p:nvPr/>
        </p:nvSpPr>
        <p:spPr bwMode="auto">
          <a:xfrm>
            <a:off x="2193578" y="4082281"/>
            <a:ext cx="4889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u="sng" dirty="0">
                <a:latin typeface="Arial" charset="0"/>
              </a:rPr>
              <a:t>Current assets (excluding inventories) </a:t>
            </a:r>
            <a:r>
              <a:rPr lang="en-GB" altLang="en-US" sz="2000" b="1" dirty="0">
                <a:latin typeface="Arial" charset="0"/>
              </a:rPr>
              <a:t>Current liabilities</a:t>
            </a:r>
          </a:p>
        </p:txBody>
      </p:sp>
    </p:spTree>
    <p:extLst>
      <p:ext uri="{BB962C8B-B14F-4D97-AF65-F5344CB8AC3E}">
        <p14:creationId xmlns:p14="http://schemas.microsoft.com/office/powerpoint/2010/main" val="756264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current ratio</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31822168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Analysis and interpretation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0721744"/>
              </p:ext>
            </p:extLst>
          </p:nvPr>
        </p:nvGraphicFramePr>
        <p:xfrm>
          <a:off x="457200" y="1600200"/>
          <a:ext cx="8229600" cy="11125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lang="en-SG" dirty="0"/>
                    </a:p>
                  </a:txBody>
                  <a:tcPr/>
                </a:tc>
                <a:tc>
                  <a:txBody>
                    <a:bodyPr/>
                    <a:lstStyle/>
                    <a:p>
                      <a:r>
                        <a:rPr lang="en-SG" dirty="0"/>
                        <a:t>2015</a:t>
                      </a:r>
                    </a:p>
                  </a:txBody>
                  <a:tcPr/>
                </a:tc>
                <a:tc>
                  <a:txBody>
                    <a:bodyPr/>
                    <a:lstStyle/>
                    <a:p>
                      <a:r>
                        <a:rPr lang="en-SG" dirty="0"/>
                        <a:t>2016</a:t>
                      </a:r>
                    </a:p>
                  </a:txBody>
                  <a:tcPr/>
                </a:tc>
                <a:extLst>
                  <a:ext uri="{0D108BD9-81ED-4DB2-BD59-A6C34878D82A}">
                    <a16:rowId xmlns:a16="http://schemas.microsoft.com/office/drawing/2014/main" val="10000"/>
                  </a:ext>
                </a:extLst>
              </a:tr>
              <a:tr h="370840">
                <a:tc>
                  <a:txBody>
                    <a:bodyPr/>
                    <a:lstStyle/>
                    <a:p>
                      <a:r>
                        <a:rPr lang="en-SG" dirty="0"/>
                        <a:t>Current ratio</a:t>
                      </a:r>
                    </a:p>
                  </a:txBody>
                  <a:tcPr/>
                </a:tc>
                <a:tc>
                  <a:txBody>
                    <a:bodyPr/>
                    <a:lstStyle/>
                    <a:p>
                      <a:r>
                        <a:rPr lang="en-SG" dirty="0"/>
                        <a:t>1.9</a:t>
                      </a:r>
                    </a:p>
                  </a:txBody>
                  <a:tcPr/>
                </a:tc>
                <a:tc>
                  <a:txBody>
                    <a:bodyPr/>
                    <a:lstStyle/>
                    <a:p>
                      <a:r>
                        <a:rPr lang="en-SG" dirty="0"/>
                        <a:t>1.6</a:t>
                      </a:r>
                    </a:p>
                  </a:txBody>
                  <a:tcPr/>
                </a:tc>
                <a:extLst>
                  <a:ext uri="{0D108BD9-81ED-4DB2-BD59-A6C34878D82A}">
                    <a16:rowId xmlns:a16="http://schemas.microsoft.com/office/drawing/2014/main" val="10001"/>
                  </a:ext>
                </a:extLst>
              </a:tr>
              <a:tr h="370840">
                <a:tc>
                  <a:txBody>
                    <a:bodyPr/>
                    <a:lstStyle/>
                    <a:p>
                      <a:r>
                        <a:rPr lang="en-SG" dirty="0"/>
                        <a:t>Acid test ratio</a:t>
                      </a:r>
                    </a:p>
                  </a:txBody>
                  <a:tcPr/>
                </a:tc>
                <a:tc>
                  <a:txBody>
                    <a:bodyPr/>
                    <a:lstStyle/>
                    <a:p>
                      <a:r>
                        <a:rPr lang="en-SG" dirty="0"/>
                        <a:t>0.8</a:t>
                      </a:r>
                    </a:p>
                  </a:txBody>
                  <a:tcPr/>
                </a:tc>
                <a:tc>
                  <a:txBody>
                    <a:bodyPr/>
                    <a:lstStyle/>
                    <a:p>
                      <a:r>
                        <a:rPr lang="en-SG" dirty="0"/>
                        <a:t>0.6</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418240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Take a break and do the exercise</a:t>
            </a:r>
          </a:p>
        </p:txBody>
      </p:sp>
      <p:sp>
        <p:nvSpPr>
          <p:cNvPr id="3" name="Content Placeholder 2"/>
          <p:cNvSpPr>
            <a:spLocks noGrp="1"/>
          </p:cNvSpPr>
          <p:nvPr>
            <p:ph idx="1"/>
          </p:nvPr>
        </p:nvSpPr>
        <p:spPr/>
        <p:txBody>
          <a:bodyPr>
            <a:normAutofit/>
          </a:bodyPr>
          <a:lstStyle/>
          <a:p>
            <a:r>
              <a:rPr lang="en-SG" dirty="0"/>
              <a:t>Refer to the Apple </a:t>
            </a:r>
            <a:r>
              <a:rPr lang="en-SG" dirty="0" err="1"/>
              <a:t>Inc</a:t>
            </a:r>
            <a:r>
              <a:rPr lang="en-SG" dirty="0"/>
              <a:t>, </a:t>
            </a:r>
          </a:p>
          <a:p>
            <a:r>
              <a:rPr lang="en-SG" dirty="0"/>
              <a:t>Calculate the …</a:t>
            </a:r>
          </a:p>
          <a:p>
            <a:pPr marL="514350" indent="-514350">
              <a:buFont typeface="+mj-lt"/>
              <a:buAutoNum type="alphaLcParenR"/>
            </a:pPr>
            <a:r>
              <a:rPr lang="en-SG" dirty="0"/>
              <a:t>Current ratio</a:t>
            </a:r>
          </a:p>
          <a:p>
            <a:pPr marL="514350" indent="-514350">
              <a:buFont typeface="+mj-lt"/>
              <a:buAutoNum type="alphaLcParenR"/>
            </a:pPr>
            <a:r>
              <a:rPr lang="en-SG" dirty="0"/>
              <a:t>Acid test ratio</a:t>
            </a:r>
          </a:p>
        </p:txBody>
      </p:sp>
    </p:spTree>
    <p:extLst>
      <p:ext uri="{BB962C8B-B14F-4D97-AF65-F5344CB8AC3E}">
        <p14:creationId xmlns:p14="http://schemas.microsoft.com/office/powerpoint/2010/main" val="3909230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Financial gearing</a:t>
            </a:r>
          </a:p>
        </p:txBody>
      </p:sp>
      <p:sp>
        <p:nvSpPr>
          <p:cNvPr id="3" name="Content Placeholder 2"/>
          <p:cNvSpPr>
            <a:spLocks noGrp="1"/>
          </p:cNvSpPr>
          <p:nvPr>
            <p:ph idx="1"/>
          </p:nvPr>
        </p:nvSpPr>
        <p:spPr/>
        <p:txBody>
          <a:bodyPr/>
          <a:lstStyle/>
          <a:p>
            <a:r>
              <a:rPr lang="en-US" dirty="0"/>
              <a:t>Financial gearing occurs when a business is financed, at least in part, by borrowing rather than by owners’ equity.</a:t>
            </a:r>
          </a:p>
          <a:p>
            <a:r>
              <a:rPr lang="en-US" dirty="0"/>
              <a:t>Let’s look at spread sheet.</a:t>
            </a:r>
          </a:p>
          <a:p>
            <a:endParaRPr lang="en-US" dirty="0"/>
          </a:p>
          <a:p>
            <a:pPr marL="0" indent="0">
              <a:buNone/>
            </a:pPr>
            <a:r>
              <a:rPr lang="en-US" dirty="0"/>
              <a:t>Question: What if the operating profit is </a:t>
            </a:r>
            <a:r>
              <a:rPr lang="en-SG" dirty="0"/>
              <a:t>£100,000?</a:t>
            </a:r>
          </a:p>
        </p:txBody>
      </p:sp>
    </p:spTree>
    <p:extLst>
      <p:ext uri="{BB962C8B-B14F-4D97-AF65-F5344CB8AC3E}">
        <p14:creationId xmlns:p14="http://schemas.microsoft.com/office/powerpoint/2010/main" val="7562641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Financial gearing ratio</a:t>
            </a:r>
          </a:p>
        </p:txBody>
      </p:sp>
      <p:sp>
        <p:nvSpPr>
          <p:cNvPr id="3" name="Content Placeholder 2"/>
          <p:cNvSpPr>
            <a:spLocks noGrp="1"/>
          </p:cNvSpPr>
          <p:nvPr>
            <p:ph idx="1"/>
          </p:nvPr>
        </p:nvSpPr>
        <p:spPr/>
        <p:txBody>
          <a:bodyPr/>
          <a:lstStyle/>
          <a:p>
            <a:r>
              <a:rPr lang="en-US" dirty="0"/>
              <a:t>gearing ratio; </a:t>
            </a:r>
          </a:p>
          <a:p>
            <a:r>
              <a:rPr lang="en-US" dirty="0"/>
              <a:t>interest cover ratio</a:t>
            </a:r>
            <a:endParaRPr lang="en-SG" dirty="0"/>
          </a:p>
        </p:txBody>
      </p:sp>
    </p:spTree>
    <p:extLst>
      <p:ext uri="{BB962C8B-B14F-4D97-AF65-F5344CB8AC3E}">
        <p14:creationId xmlns:p14="http://schemas.microsoft.com/office/powerpoint/2010/main" val="756264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Additional</a:t>
            </a:r>
          </a:p>
        </p:txBody>
      </p:sp>
      <p:sp>
        <p:nvSpPr>
          <p:cNvPr id="3" name="Content Placeholder 2"/>
          <p:cNvSpPr>
            <a:spLocks noGrp="1"/>
          </p:cNvSpPr>
          <p:nvPr>
            <p:ph idx="1"/>
          </p:nvPr>
        </p:nvSpPr>
        <p:spPr/>
        <p:txBody>
          <a:bodyPr/>
          <a:lstStyle/>
          <a:p>
            <a:endParaRPr lang="en-SG"/>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030726"/>
            <a:ext cx="7794104" cy="5845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8124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Gearing ratio</a:t>
            </a:r>
          </a:p>
        </p:txBody>
      </p:sp>
      <p:sp>
        <p:nvSpPr>
          <p:cNvPr id="3" name="Content Placeholder 2"/>
          <p:cNvSpPr>
            <a:spLocks noGrp="1"/>
          </p:cNvSpPr>
          <p:nvPr>
            <p:ph idx="1"/>
          </p:nvPr>
        </p:nvSpPr>
        <p:spPr/>
        <p:txBody>
          <a:bodyPr/>
          <a:lstStyle/>
          <a:p>
            <a:r>
              <a:rPr lang="en-US" dirty="0"/>
              <a:t>The gearing ratio measures the contribution of long-term lenders to the long-term capital structure of a business:</a:t>
            </a:r>
            <a:endParaRPr lang="en-SG" dirty="0"/>
          </a:p>
        </p:txBody>
      </p:sp>
      <p:sp>
        <p:nvSpPr>
          <p:cNvPr id="4" name="AutoShape 17"/>
          <p:cNvSpPr>
            <a:spLocks noChangeArrowheads="1"/>
          </p:cNvSpPr>
          <p:nvPr/>
        </p:nvSpPr>
        <p:spPr bwMode="auto">
          <a:xfrm>
            <a:off x="1259632" y="3933056"/>
            <a:ext cx="7052593" cy="968004"/>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400"/>
          </a:p>
        </p:txBody>
      </p:sp>
      <p:sp>
        <p:nvSpPr>
          <p:cNvPr id="5" name="Text Box 18"/>
          <p:cNvSpPr txBox="1">
            <a:spLocks noChangeArrowheads="1"/>
          </p:cNvSpPr>
          <p:nvPr/>
        </p:nvSpPr>
        <p:spPr bwMode="auto">
          <a:xfrm>
            <a:off x="849704" y="4215073"/>
            <a:ext cx="7003828" cy="585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1600" b="1" dirty="0">
                <a:latin typeface="Arial" charset="0"/>
              </a:rPr>
              <a:t>Long-term (non-current) liabilities      </a:t>
            </a:r>
            <a:br>
              <a:rPr lang="en-GB" altLang="en-US" sz="1600" b="1" dirty="0">
                <a:latin typeface="Arial" charset="0"/>
              </a:rPr>
            </a:br>
            <a:r>
              <a:rPr lang="en-GB" altLang="en-US" sz="1600" b="1" dirty="0">
                <a:latin typeface="Arial" charset="0"/>
              </a:rPr>
              <a:t>Share capital + Reserves + Long-term (non-current) liabilities</a:t>
            </a:r>
          </a:p>
        </p:txBody>
      </p:sp>
      <p:cxnSp>
        <p:nvCxnSpPr>
          <p:cNvPr id="6" name="Straight Connector 5"/>
          <p:cNvCxnSpPr/>
          <p:nvPr/>
        </p:nvCxnSpPr>
        <p:spPr>
          <a:xfrm>
            <a:off x="1403630" y="4507761"/>
            <a:ext cx="589597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6011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gearing ratio</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23791355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Interest coverage ratio</a:t>
            </a:r>
          </a:p>
        </p:txBody>
      </p:sp>
      <p:sp>
        <p:nvSpPr>
          <p:cNvPr id="3" name="Content Placeholder 2"/>
          <p:cNvSpPr>
            <a:spLocks noGrp="1"/>
          </p:cNvSpPr>
          <p:nvPr>
            <p:ph idx="1"/>
          </p:nvPr>
        </p:nvSpPr>
        <p:spPr/>
        <p:txBody>
          <a:bodyPr/>
          <a:lstStyle/>
          <a:p>
            <a:r>
              <a:rPr lang="en-US" dirty="0"/>
              <a:t>The interest coverage ratio measures the amount of operating profit available to cover interest payable.</a:t>
            </a:r>
            <a:endParaRPr lang="en-SG" dirty="0"/>
          </a:p>
        </p:txBody>
      </p:sp>
      <p:sp>
        <p:nvSpPr>
          <p:cNvPr id="4" name="AutoShape 26"/>
          <p:cNvSpPr>
            <a:spLocks noChangeArrowheads="1"/>
          </p:cNvSpPr>
          <p:nvPr/>
        </p:nvSpPr>
        <p:spPr bwMode="auto">
          <a:xfrm>
            <a:off x="1979712" y="3691919"/>
            <a:ext cx="4564070" cy="968005"/>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400"/>
          </a:p>
        </p:txBody>
      </p:sp>
      <p:sp>
        <p:nvSpPr>
          <p:cNvPr id="5" name="Text Box 27"/>
          <p:cNvSpPr txBox="1">
            <a:spLocks noChangeArrowheads="1"/>
          </p:cNvSpPr>
          <p:nvPr/>
        </p:nvSpPr>
        <p:spPr bwMode="auto">
          <a:xfrm>
            <a:off x="1754175" y="3941923"/>
            <a:ext cx="4858182" cy="585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1600" b="1">
                <a:latin typeface="Arial" charset="0"/>
              </a:rPr>
              <a:t>Operating profit</a:t>
            </a:r>
            <a:br>
              <a:rPr lang="en-GB" altLang="en-US" sz="1600" b="1">
                <a:latin typeface="Arial" charset="0"/>
              </a:rPr>
            </a:br>
            <a:r>
              <a:rPr lang="en-GB" altLang="en-US" sz="1600" b="1">
                <a:latin typeface="Arial" charset="0"/>
              </a:rPr>
              <a:t>Interest payable</a:t>
            </a:r>
          </a:p>
        </p:txBody>
      </p:sp>
      <p:cxnSp>
        <p:nvCxnSpPr>
          <p:cNvPr id="6" name="Straight Connector 5"/>
          <p:cNvCxnSpPr/>
          <p:nvPr/>
        </p:nvCxnSpPr>
        <p:spPr>
          <a:xfrm>
            <a:off x="3433866" y="4233441"/>
            <a:ext cx="165576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6011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interest coverage ratio</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27278035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Analysis and interpretation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1892956"/>
              </p:ext>
            </p:extLst>
          </p:nvPr>
        </p:nvGraphicFramePr>
        <p:xfrm>
          <a:off x="457200" y="1600200"/>
          <a:ext cx="8229600" cy="11125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lang="en-SG" dirty="0"/>
                    </a:p>
                  </a:txBody>
                  <a:tcPr/>
                </a:tc>
                <a:tc>
                  <a:txBody>
                    <a:bodyPr/>
                    <a:lstStyle/>
                    <a:p>
                      <a:r>
                        <a:rPr lang="en-SG" dirty="0"/>
                        <a:t>2015</a:t>
                      </a:r>
                    </a:p>
                  </a:txBody>
                  <a:tcPr/>
                </a:tc>
                <a:tc>
                  <a:txBody>
                    <a:bodyPr/>
                    <a:lstStyle/>
                    <a:p>
                      <a:r>
                        <a:rPr lang="en-SG" dirty="0"/>
                        <a:t>2016</a:t>
                      </a:r>
                    </a:p>
                  </a:txBody>
                  <a:tcPr/>
                </a:tc>
                <a:extLst>
                  <a:ext uri="{0D108BD9-81ED-4DB2-BD59-A6C34878D82A}">
                    <a16:rowId xmlns:a16="http://schemas.microsoft.com/office/drawing/2014/main" val="10000"/>
                  </a:ext>
                </a:extLst>
              </a:tr>
              <a:tr h="370840">
                <a:tc>
                  <a:txBody>
                    <a:bodyPr/>
                    <a:lstStyle/>
                    <a:p>
                      <a:r>
                        <a:rPr lang="en-SG" dirty="0"/>
                        <a:t>Gearing</a:t>
                      </a:r>
                      <a:r>
                        <a:rPr lang="en-SG" baseline="0" dirty="0"/>
                        <a:t> ratio</a:t>
                      </a:r>
                      <a:endParaRPr lang="en-SG" dirty="0"/>
                    </a:p>
                  </a:txBody>
                  <a:tcPr/>
                </a:tc>
                <a:tc>
                  <a:txBody>
                    <a:bodyPr/>
                    <a:lstStyle/>
                    <a:p>
                      <a:r>
                        <a:rPr lang="en-SG" dirty="0"/>
                        <a:t>26.2%</a:t>
                      </a:r>
                    </a:p>
                  </a:txBody>
                  <a:tcPr/>
                </a:tc>
                <a:tc>
                  <a:txBody>
                    <a:bodyPr/>
                    <a:lstStyle/>
                    <a:p>
                      <a:r>
                        <a:rPr lang="en-SG" dirty="0"/>
                        <a:t>36%</a:t>
                      </a:r>
                    </a:p>
                  </a:txBody>
                  <a:tcPr/>
                </a:tc>
                <a:extLst>
                  <a:ext uri="{0D108BD9-81ED-4DB2-BD59-A6C34878D82A}">
                    <a16:rowId xmlns:a16="http://schemas.microsoft.com/office/drawing/2014/main" val="10001"/>
                  </a:ext>
                </a:extLst>
              </a:tr>
              <a:tr h="370840">
                <a:tc>
                  <a:txBody>
                    <a:bodyPr/>
                    <a:lstStyle/>
                    <a:p>
                      <a:r>
                        <a:rPr lang="en-SG" dirty="0"/>
                        <a:t>Interest coverage ratio</a:t>
                      </a:r>
                    </a:p>
                  </a:txBody>
                  <a:tcPr/>
                </a:tc>
                <a:tc>
                  <a:txBody>
                    <a:bodyPr/>
                    <a:lstStyle/>
                    <a:p>
                      <a:r>
                        <a:rPr lang="en-SG" dirty="0"/>
                        <a:t>13.5 times</a:t>
                      </a:r>
                    </a:p>
                  </a:txBody>
                  <a:tcPr/>
                </a:tc>
                <a:tc>
                  <a:txBody>
                    <a:bodyPr/>
                    <a:lstStyle/>
                    <a:p>
                      <a:r>
                        <a:rPr lang="en-SG" dirty="0"/>
                        <a:t>1.5 times</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609429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Take a break and do the exercise</a:t>
            </a:r>
          </a:p>
        </p:txBody>
      </p:sp>
      <p:sp>
        <p:nvSpPr>
          <p:cNvPr id="3" name="Content Placeholder 2"/>
          <p:cNvSpPr>
            <a:spLocks noGrp="1"/>
          </p:cNvSpPr>
          <p:nvPr>
            <p:ph idx="1"/>
          </p:nvPr>
        </p:nvSpPr>
        <p:spPr/>
        <p:txBody>
          <a:bodyPr>
            <a:normAutofit/>
          </a:bodyPr>
          <a:lstStyle/>
          <a:p>
            <a:r>
              <a:rPr lang="en-SG" dirty="0"/>
              <a:t>Refer to the Apple </a:t>
            </a:r>
            <a:r>
              <a:rPr lang="en-SG" dirty="0" err="1"/>
              <a:t>Inc</a:t>
            </a:r>
            <a:r>
              <a:rPr lang="en-SG" dirty="0"/>
              <a:t>, </a:t>
            </a:r>
          </a:p>
          <a:p>
            <a:r>
              <a:rPr lang="en-SG" dirty="0"/>
              <a:t>Calculate </a:t>
            </a:r>
          </a:p>
          <a:p>
            <a:pPr marL="514350" indent="-514350">
              <a:buAutoNum type="alphaLcParenBoth"/>
            </a:pPr>
            <a:r>
              <a:rPr lang="en-SG" dirty="0"/>
              <a:t>Gearing ratio</a:t>
            </a:r>
          </a:p>
          <a:p>
            <a:pPr marL="514350" indent="-514350">
              <a:buAutoNum type="alphaLcParenBoth"/>
            </a:pPr>
            <a:r>
              <a:rPr lang="en-SG" dirty="0"/>
              <a:t>Interest coverage ratio</a:t>
            </a:r>
          </a:p>
        </p:txBody>
      </p:sp>
    </p:spTree>
    <p:extLst>
      <p:ext uri="{BB962C8B-B14F-4D97-AF65-F5344CB8AC3E}">
        <p14:creationId xmlns:p14="http://schemas.microsoft.com/office/powerpoint/2010/main" val="19109347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Investment ratio</a:t>
            </a:r>
          </a:p>
        </p:txBody>
      </p:sp>
      <p:sp>
        <p:nvSpPr>
          <p:cNvPr id="3" name="Content Placeholder 2"/>
          <p:cNvSpPr>
            <a:spLocks noGrp="1"/>
          </p:cNvSpPr>
          <p:nvPr>
            <p:ph idx="1"/>
          </p:nvPr>
        </p:nvSpPr>
        <p:spPr/>
        <p:txBody>
          <a:bodyPr/>
          <a:lstStyle/>
          <a:p>
            <a:r>
              <a:rPr lang="en-US" dirty="0"/>
              <a:t>dividend payout ratio; </a:t>
            </a:r>
          </a:p>
          <a:p>
            <a:r>
              <a:rPr lang="en-US" dirty="0"/>
              <a:t>dividend yield ratio; </a:t>
            </a:r>
          </a:p>
          <a:p>
            <a:r>
              <a:rPr lang="en-US" dirty="0"/>
              <a:t>earnings per share; </a:t>
            </a:r>
          </a:p>
          <a:p>
            <a:r>
              <a:rPr lang="en-US" dirty="0"/>
              <a:t>price/earnings ratio.</a:t>
            </a:r>
            <a:endParaRPr lang="en-SG" dirty="0"/>
          </a:p>
        </p:txBody>
      </p:sp>
    </p:spTree>
    <p:extLst>
      <p:ext uri="{BB962C8B-B14F-4D97-AF65-F5344CB8AC3E}">
        <p14:creationId xmlns:p14="http://schemas.microsoft.com/office/powerpoint/2010/main" val="11596011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Dividend </a:t>
            </a:r>
            <a:r>
              <a:rPr lang="en-SG" dirty="0" err="1"/>
              <a:t>payout</a:t>
            </a:r>
            <a:r>
              <a:rPr lang="en-SG" dirty="0"/>
              <a:t> ratio</a:t>
            </a:r>
          </a:p>
        </p:txBody>
      </p:sp>
      <p:sp>
        <p:nvSpPr>
          <p:cNvPr id="3" name="Content Placeholder 2"/>
          <p:cNvSpPr>
            <a:spLocks noGrp="1"/>
          </p:cNvSpPr>
          <p:nvPr>
            <p:ph idx="1"/>
          </p:nvPr>
        </p:nvSpPr>
        <p:spPr/>
        <p:txBody>
          <a:bodyPr/>
          <a:lstStyle/>
          <a:p>
            <a:r>
              <a:rPr lang="en-US" dirty="0"/>
              <a:t>The dividend payout ratio measures the proportion of earnings that is paid out to shareholders in the form of dividends. </a:t>
            </a:r>
            <a:endParaRPr lang="en-SG" dirty="0"/>
          </a:p>
        </p:txBody>
      </p:sp>
      <p:sp>
        <p:nvSpPr>
          <p:cNvPr id="4" name="AutoShape 67"/>
          <p:cNvSpPr>
            <a:spLocks noChangeArrowheads="1"/>
          </p:cNvSpPr>
          <p:nvPr/>
        </p:nvSpPr>
        <p:spPr bwMode="auto">
          <a:xfrm>
            <a:off x="2195736" y="3573016"/>
            <a:ext cx="5953125" cy="927100"/>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600"/>
          </a:p>
        </p:txBody>
      </p:sp>
      <p:sp>
        <p:nvSpPr>
          <p:cNvPr id="5" name="Text Box 70"/>
          <p:cNvSpPr txBox="1">
            <a:spLocks noChangeArrowheads="1"/>
          </p:cNvSpPr>
          <p:nvPr/>
        </p:nvSpPr>
        <p:spPr bwMode="auto">
          <a:xfrm>
            <a:off x="1267049" y="3768278"/>
            <a:ext cx="668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GB" altLang="en-US" sz="1200" b="1" dirty="0">
                <a:latin typeface="Arial" charset="0"/>
              </a:rPr>
              <a:t>	         </a:t>
            </a:r>
            <a:r>
              <a:rPr lang="en-GB" altLang="en-US" sz="1800" b="1" dirty="0">
                <a:latin typeface="Arial" charset="0"/>
              </a:rPr>
              <a:t>Dividends announced for the year 	</a:t>
            </a:r>
            <a:br>
              <a:rPr lang="en-GB" altLang="en-US" sz="1800" b="1" dirty="0">
                <a:latin typeface="Arial" charset="0"/>
              </a:rPr>
            </a:br>
            <a:r>
              <a:rPr lang="en-GB" altLang="en-US" sz="1800" b="1" dirty="0">
                <a:latin typeface="Arial" charset="0"/>
              </a:rPr>
              <a:t>	Earnings for the year available for dividends</a:t>
            </a:r>
            <a:r>
              <a:rPr lang="en-GB" altLang="en-US" sz="1200" b="1" dirty="0">
                <a:latin typeface="Arial" charset="0"/>
              </a:rPr>
              <a:t>  </a:t>
            </a:r>
          </a:p>
        </p:txBody>
      </p:sp>
      <p:cxnSp>
        <p:nvCxnSpPr>
          <p:cNvPr id="6" name="Straight Connector 5"/>
          <p:cNvCxnSpPr/>
          <p:nvPr/>
        </p:nvCxnSpPr>
        <p:spPr>
          <a:xfrm>
            <a:off x="2241290" y="4091334"/>
            <a:ext cx="48704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 Box 63"/>
          <p:cNvSpPr txBox="1">
            <a:spLocks noChangeArrowheads="1"/>
          </p:cNvSpPr>
          <p:nvPr/>
        </p:nvSpPr>
        <p:spPr bwMode="auto">
          <a:xfrm>
            <a:off x="272616" y="5330230"/>
            <a:ext cx="2295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1800" b="1" dirty="0">
                <a:latin typeface="Arial" charset="0"/>
              </a:rPr>
              <a:t>Dividend cover ratio</a:t>
            </a:r>
          </a:p>
        </p:txBody>
      </p:sp>
      <p:sp>
        <p:nvSpPr>
          <p:cNvPr id="8" name="AutoShape 68"/>
          <p:cNvSpPr>
            <a:spLocks noChangeArrowheads="1"/>
          </p:cNvSpPr>
          <p:nvPr/>
        </p:nvSpPr>
        <p:spPr bwMode="auto">
          <a:xfrm>
            <a:off x="2958666" y="5157192"/>
            <a:ext cx="5953125" cy="925513"/>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600"/>
          </a:p>
        </p:txBody>
      </p:sp>
      <p:sp>
        <p:nvSpPr>
          <p:cNvPr id="9" name="Text Box 71"/>
          <p:cNvSpPr txBox="1">
            <a:spLocks noChangeArrowheads="1"/>
          </p:cNvSpPr>
          <p:nvPr/>
        </p:nvSpPr>
        <p:spPr bwMode="auto">
          <a:xfrm>
            <a:off x="2137929" y="5323880"/>
            <a:ext cx="6540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1200" b="1">
                <a:latin typeface="Arial" charset="0"/>
              </a:rPr>
              <a:t>                   </a:t>
            </a:r>
            <a:r>
              <a:rPr lang="en-GB" altLang="en-US" sz="1800" b="1" u="sng">
                <a:latin typeface="Arial" charset="0"/>
              </a:rPr>
              <a:t>Earnings for the year available for dividend</a:t>
            </a:r>
            <a:r>
              <a:rPr lang="en-GB" altLang="en-US" sz="1800" b="1">
                <a:latin typeface="Arial" charset="0"/>
              </a:rPr>
              <a:t> </a:t>
            </a:r>
            <a:r>
              <a:rPr lang="en-GB" altLang="en-US" sz="1800" b="1" u="sng">
                <a:latin typeface="Arial" charset="0"/>
              </a:rPr>
              <a:t>    </a:t>
            </a:r>
            <a:br>
              <a:rPr lang="en-GB" altLang="en-US" sz="1800" b="1" u="sng">
                <a:latin typeface="Arial" charset="0"/>
              </a:rPr>
            </a:br>
            <a:r>
              <a:rPr lang="en-GB" altLang="en-US" sz="1800" b="1">
                <a:latin typeface="Arial" charset="0"/>
              </a:rPr>
              <a:t>             Dividends announced for the year</a:t>
            </a:r>
            <a:r>
              <a:rPr lang="en-GB" altLang="en-US" sz="1200" b="1">
                <a:latin typeface="Arial" charset="0"/>
              </a:rPr>
              <a:t>  </a:t>
            </a:r>
          </a:p>
        </p:txBody>
      </p:sp>
      <p:sp>
        <p:nvSpPr>
          <p:cNvPr id="10" name="Right Arrow 9"/>
          <p:cNvSpPr/>
          <p:nvPr/>
        </p:nvSpPr>
        <p:spPr>
          <a:xfrm>
            <a:off x="2368352" y="5487151"/>
            <a:ext cx="504056" cy="46275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159601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dividend </a:t>
            </a:r>
            <a:r>
              <a:rPr lang="en-SG" dirty="0" err="1"/>
              <a:t>payout</a:t>
            </a:r>
            <a:r>
              <a:rPr lang="en-SG" dirty="0"/>
              <a:t> ratio</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35323683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Dividend yield ratio</a:t>
            </a:r>
          </a:p>
        </p:txBody>
      </p:sp>
      <p:sp>
        <p:nvSpPr>
          <p:cNvPr id="3" name="Content Placeholder 2"/>
          <p:cNvSpPr>
            <a:spLocks noGrp="1"/>
          </p:cNvSpPr>
          <p:nvPr>
            <p:ph idx="1"/>
          </p:nvPr>
        </p:nvSpPr>
        <p:spPr/>
        <p:txBody>
          <a:bodyPr/>
          <a:lstStyle/>
          <a:p>
            <a:r>
              <a:rPr lang="en-US" dirty="0"/>
              <a:t>The dividend yield ratio relates the cash return from a share to its current market value. </a:t>
            </a:r>
            <a:endParaRPr lang="en-SG" dirty="0"/>
          </a:p>
        </p:txBody>
      </p:sp>
      <p:sp>
        <p:nvSpPr>
          <p:cNvPr id="4" name="AutoShape 69"/>
          <p:cNvSpPr>
            <a:spLocks noChangeArrowheads="1"/>
          </p:cNvSpPr>
          <p:nvPr/>
        </p:nvSpPr>
        <p:spPr bwMode="auto">
          <a:xfrm>
            <a:off x="1691680" y="3573016"/>
            <a:ext cx="5956300" cy="920750"/>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600"/>
          </a:p>
        </p:txBody>
      </p:sp>
      <p:sp>
        <p:nvSpPr>
          <p:cNvPr id="5" name="Text Box 72"/>
          <p:cNvSpPr txBox="1">
            <a:spLocks noChangeArrowheads="1"/>
          </p:cNvSpPr>
          <p:nvPr/>
        </p:nvSpPr>
        <p:spPr bwMode="auto">
          <a:xfrm>
            <a:off x="969368" y="3753991"/>
            <a:ext cx="66103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GB" altLang="en-US" sz="1800" b="1" dirty="0">
                <a:latin typeface="Arial" charset="0"/>
              </a:rPr>
              <a:t>		      Dividend per share	               		                 Market value per share</a:t>
            </a:r>
            <a:r>
              <a:rPr lang="en-GB" altLang="en-US" sz="1100" b="1" dirty="0">
                <a:latin typeface="Arial" charset="0"/>
              </a:rPr>
              <a:t>  </a:t>
            </a:r>
          </a:p>
        </p:txBody>
      </p:sp>
      <p:cxnSp>
        <p:nvCxnSpPr>
          <p:cNvPr id="6" name="Straight Connector 5"/>
          <p:cNvCxnSpPr/>
          <p:nvPr/>
        </p:nvCxnSpPr>
        <p:spPr>
          <a:xfrm>
            <a:off x="2991085" y="4077047"/>
            <a:ext cx="287337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601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key aspects of financial health</a:t>
            </a:r>
            <a:endParaRPr lang="en-SG" dirty="0"/>
          </a:p>
        </p:txBody>
      </p:sp>
      <p:grpSp>
        <p:nvGrpSpPr>
          <p:cNvPr id="4" name="Group 24"/>
          <p:cNvGrpSpPr>
            <a:grpSpLocks/>
          </p:cNvGrpSpPr>
          <p:nvPr/>
        </p:nvGrpSpPr>
        <p:grpSpPr bwMode="auto">
          <a:xfrm>
            <a:off x="1298575" y="1873250"/>
            <a:ext cx="6546850" cy="3111500"/>
            <a:chOff x="785" y="885"/>
            <a:chExt cx="4124" cy="1960"/>
          </a:xfrm>
        </p:grpSpPr>
        <p:sp>
          <p:nvSpPr>
            <p:cNvPr id="5" name="AutoShape 14"/>
            <p:cNvSpPr>
              <a:spLocks noChangeArrowheads="1"/>
            </p:cNvSpPr>
            <p:nvPr/>
          </p:nvSpPr>
          <p:spPr bwMode="auto">
            <a:xfrm>
              <a:off x="3768" y="1990"/>
              <a:ext cx="1141" cy="855"/>
            </a:xfrm>
            <a:prstGeom prst="cube">
              <a:avLst>
                <a:gd name="adj" fmla="val 1378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latin typeface="Arial" charset="0"/>
              </a:endParaRPr>
            </a:p>
          </p:txBody>
        </p:sp>
        <p:sp>
          <p:nvSpPr>
            <p:cNvPr id="6" name="AutoShape 12"/>
            <p:cNvSpPr>
              <a:spLocks noChangeArrowheads="1"/>
            </p:cNvSpPr>
            <p:nvPr/>
          </p:nvSpPr>
          <p:spPr bwMode="auto">
            <a:xfrm>
              <a:off x="834" y="1990"/>
              <a:ext cx="1141" cy="855"/>
            </a:xfrm>
            <a:prstGeom prst="cube">
              <a:avLst>
                <a:gd name="adj" fmla="val 1378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latin typeface="Arial" charset="0"/>
              </a:endParaRPr>
            </a:p>
          </p:txBody>
        </p:sp>
        <p:sp>
          <p:nvSpPr>
            <p:cNvPr id="7" name="AutoShape 3"/>
            <p:cNvSpPr>
              <a:spLocks noChangeArrowheads="1"/>
            </p:cNvSpPr>
            <p:nvPr/>
          </p:nvSpPr>
          <p:spPr bwMode="auto">
            <a:xfrm rot="2880648">
              <a:off x="2003" y="1494"/>
              <a:ext cx="312" cy="662"/>
            </a:xfrm>
            <a:prstGeom prst="downArrow">
              <a:avLst>
                <a:gd name="adj1" fmla="val 51130"/>
                <a:gd name="adj2" fmla="val 43281"/>
              </a:avLst>
            </a:prstGeom>
            <a:solidFill>
              <a:srgbClr val="8D593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eaLnBrk="1" hangingPunct="1"/>
              <a:endParaRPr lang="en-US" altLang="en-US">
                <a:latin typeface="Arial" charset="0"/>
              </a:endParaRPr>
            </a:p>
          </p:txBody>
        </p:sp>
        <p:sp>
          <p:nvSpPr>
            <p:cNvPr id="8" name="AutoShape 4"/>
            <p:cNvSpPr>
              <a:spLocks noChangeArrowheads="1"/>
            </p:cNvSpPr>
            <p:nvPr/>
          </p:nvSpPr>
          <p:spPr bwMode="auto">
            <a:xfrm rot="18498512" flipH="1">
              <a:off x="3427" y="1502"/>
              <a:ext cx="312" cy="662"/>
            </a:xfrm>
            <a:prstGeom prst="downArrow">
              <a:avLst>
                <a:gd name="adj1" fmla="val 51130"/>
                <a:gd name="adj2" fmla="val 43281"/>
              </a:avLst>
            </a:prstGeom>
            <a:solidFill>
              <a:srgbClr val="8D59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pPr eaLnBrk="1" hangingPunct="1"/>
              <a:endParaRPr lang="en-US" altLang="en-US">
                <a:latin typeface="Arial" charset="0"/>
              </a:endParaRPr>
            </a:p>
          </p:txBody>
        </p:sp>
        <p:sp>
          <p:nvSpPr>
            <p:cNvPr id="9" name="AutoShape 5"/>
            <p:cNvSpPr>
              <a:spLocks noChangeArrowheads="1"/>
            </p:cNvSpPr>
            <p:nvPr/>
          </p:nvSpPr>
          <p:spPr bwMode="auto">
            <a:xfrm>
              <a:off x="834" y="893"/>
              <a:ext cx="1141" cy="855"/>
            </a:xfrm>
            <a:prstGeom prst="cube">
              <a:avLst>
                <a:gd name="adj" fmla="val 1378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latin typeface="Arial" charset="0"/>
              </a:endParaRPr>
            </a:p>
          </p:txBody>
        </p:sp>
        <p:sp>
          <p:nvSpPr>
            <p:cNvPr id="10" name="Text Box 6"/>
            <p:cNvSpPr txBox="1">
              <a:spLocks noChangeArrowheads="1"/>
            </p:cNvSpPr>
            <p:nvPr/>
          </p:nvSpPr>
          <p:spPr bwMode="auto">
            <a:xfrm>
              <a:off x="785" y="1228"/>
              <a:ext cx="112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latin typeface="Arial" charset="0"/>
                </a:rPr>
                <a:t>Profitability</a:t>
              </a:r>
              <a:r>
                <a:rPr lang="en-GB" altLang="en-US" sz="1400" b="1">
                  <a:latin typeface="Arial" charset="0"/>
                </a:rPr>
                <a:t> </a:t>
              </a:r>
            </a:p>
          </p:txBody>
        </p:sp>
        <p:sp>
          <p:nvSpPr>
            <p:cNvPr id="11" name="AutoShape 7"/>
            <p:cNvSpPr>
              <a:spLocks noChangeArrowheads="1"/>
            </p:cNvSpPr>
            <p:nvPr/>
          </p:nvSpPr>
          <p:spPr bwMode="auto">
            <a:xfrm>
              <a:off x="3768" y="885"/>
              <a:ext cx="1141" cy="855"/>
            </a:xfrm>
            <a:prstGeom prst="cube">
              <a:avLst>
                <a:gd name="adj" fmla="val 1378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latin typeface="Arial" charset="0"/>
              </a:endParaRPr>
            </a:p>
          </p:txBody>
        </p:sp>
        <p:sp>
          <p:nvSpPr>
            <p:cNvPr id="12" name="Text Box 8"/>
            <p:cNvSpPr txBox="1">
              <a:spLocks noChangeArrowheads="1"/>
            </p:cNvSpPr>
            <p:nvPr/>
          </p:nvSpPr>
          <p:spPr bwMode="auto">
            <a:xfrm>
              <a:off x="3798" y="1228"/>
              <a:ext cx="96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latin typeface="Arial" charset="0"/>
                </a:rPr>
                <a:t>Investment</a:t>
              </a:r>
              <a:r>
                <a:rPr lang="en-GB" altLang="en-US" sz="1400" b="1">
                  <a:latin typeface="Arial" charset="0"/>
                </a:rPr>
                <a:t> </a:t>
              </a:r>
            </a:p>
          </p:txBody>
        </p:sp>
        <p:sp>
          <p:nvSpPr>
            <p:cNvPr id="13" name="AutoShape 9"/>
            <p:cNvSpPr>
              <a:spLocks noChangeArrowheads="1"/>
            </p:cNvSpPr>
            <p:nvPr/>
          </p:nvSpPr>
          <p:spPr bwMode="auto">
            <a:xfrm flipH="1">
              <a:off x="1912" y="1159"/>
              <a:ext cx="392" cy="323"/>
            </a:xfrm>
            <a:prstGeom prst="rightArrow">
              <a:avLst>
                <a:gd name="adj1" fmla="val 50148"/>
                <a:gd name="adj2" fmla="val 38190"/>
              </a:avLst>
            </a:prstGeom>
            <a:solidFill>
              <a:srgbClr val="8D593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latin typeface="Arial" charset="0"/>
              </a:endParaRPr>
            </a:p>
          </p:txBody>
        </p:sp>
        <p:sp>
          <p:nvSpPr>
            <p:cNvPr id="14" name="AutoShape 10"/>
            <p:cNvSpPr>
              <a:spLocks noChangeArrowheads="1"/>
            </p:cNvSpPr>
            <p:nvPr/>
          </p:nvSpPr>
          <p:spPr bwMode="auto">
            <a:xfrm>
              <a:off x="2305" y="1990"/>
              <a:ext cx="1141" cy="855"/>
            </a:xfrm>
            <a:prstGeom prst="cube">
              <a:avLst>
                <a:gd name="adj" fmla="val 13782"/>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latin typeface="Arial" charset="0"/>
              </a:endParaRPr>
            </a:p>
          </p:txBody>
        </p:sp>
        <p:sp>
          <p:nvSpPr>
            <p:cNvPr id="15" name="Text Box 11"/>
            <p:cNvSpPr txBox="1">
              <a:spLocks noChangeArrowheads="1"/>
            </p:cNvSpPr>
            <p:nvPr/>
          </p:nvSpPr>
          <p:spPr bwMode="auto">
            <a:xfrm>
              <a:off x="2226" y="2344"/>
              <a:ext cx="119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latin typeface="Arial" charset="0"/>
                </a:rPr>
                <a:t>Liquidity</a:t>
              </a:r>
              <a:r>
                <a:rPr lang="en-GB" altLang="en-US" sz="1800" b="1">
                  <a:latin typeface="Arial" charset="0"/>
                </a:rPr>
                <a:t> </a:t>
              </a:r>
            </a:p>
          </p:txBody>
        </p:sp>
        <p:sp>
          <p:nvSpPr>
            <p:cNvPr id="16" name="Text Box 13"/>
            <p:cNvSpPr txBox="1">
              <a:spLocks noChangeArrowheads="1"/>
            </p:cNvSpPr>
            <p:nvPr/>
          </p:nvSpPr>
          <p:spPr bwMode="auto">
            <a:xfrm>
              <a:off x="873" y="2344"/>
              <a:ext cx="9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latin typeface="Arial" charset="0"/>
                </a:rPr>
                <a:t>Efficiency</a:t>
              </a:r>
              <a:r>
                <a:rPr lang="en-GB" altLang="en-US" sz="1800" b="1">
                  <a:latin typeface="Arial" charset="0"/>
                </a:rPr>
                <a:t> </a:t>
              </a:r>
            </a:p>
          </p:txBody>
        </p:sp>
        <p:sp>
          <p:nvSpPr>
            <p:cNvPr id="17" name="Text Box 15"/>
            <p:cNvSpPr txBox="1">
              <a:spLocks noChangeArrowheads="1"/>
            </p:cNvSpPr>
            <p:nvPr/>
          </p:nvSpPr>
          <p:spPr bwMode="auto">
            <a:xfrm>
              <a:off x="3755" y="2258"/>
              <a:ext cx="105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latin typeface="Arial" charset="0"/>
                </a:rPr>
                <a:t>Financial gearing</a:t>
              </a:r>
              <a:r>
                <a:rPr lang="en-GB" altLang="en-US" sz="1400" b="1">
                  <a:latin typeface="Arial" charset="0"/>
                </a:rPr>
                <a:t> </a:t>
              </a:r>
            </a:p>
          </p:txBody>
        </p:sp>
        <p:sp>
          <p:nvSpPr>
            <p:cNvPr id="18" name="AutoShape 16"/>
            <p:cNvSpPr>
              <a:spLocks noChangeArrowheads="1"/>
            </p:cNvSpPr>
            <p:nvPr/>
          </p:nvSpPr>
          <p:spPr bwMode="auto">
            <a:xfrm flipV="1">
              <a:off x="2703" y="1733"/>
              <a:ext cx="329" cy="322"/>
            </a:xfrm>
            <a:prstGeom prst="upArrow">
              <a:avLst>
                <a:gd name="adj1" fmla="val 50000"/>
                <a:gd name="adj2" fmla="val 36236"/>
              </a:avLst>
            </a:prstGeom>
            <a:solidFill>
              <a:srgbClr val="8D593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eaLnBrk="1" hangingPunct="1"/>
              <a:endParaRPr lang="en-US" altLang="en-US">
                <a:latin typeface="Arial" charset="0"/>
              </a:endParaRPr>
            </a:p>
          </p:txBody>
        </p:sp>
        <p:sp>
          <p:nvSpPr>
            <p:cNvPr id="19" name="AutoShape 17"/>
            <p:cNvSpPr>
              <a:spLocks noChangeArrowheads="1"/>
            </p:cNvSpPr>
            <p:nvPr/>
          </p:nvSpPr>
          <p:spPr bwMode="auto">
            <a:xfrm>
              <a:off x="2298" y="885"/>
              <a:ext cx="1141" cy="855"/>
            </a:xfrm>
            <a:prstGeom prst="cube">
              <a:avLst>
                <a:gd name="adj" fmla="val 13782"/>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latin typeface="Arial" charset="0"/>
              </a:endParaRPr>
            </a:p>
          </p:txBody>
        </p:sp>
        <p:sp>
          <p:nvSpPr>
            <p:cNvPr id="20" name="Text Box 18"/>
            <p:cNvSpPr txBox="1">
              <a:spLocks noChangeArrowheads="1"/>
            </p:cNvSpPr>
            <p:nvPr/>
          </p:nvSpPr>
          <p:spPr bwMode="auto">
            <a:xfrm>
              <a:off x="2270" y="1127"/>
              <a:ext cx="109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200" b="1" dirty="0">
                  <a:solidFill>
                    <a:srgbClr val="FFCC99"/>
                  </a:solidFill>
                  <a:latin typeface="Arial" charset="0"/>
                </a:rPr>
                <a:t>Financial ratios</a:t>
              </a:r>
            </a:p>
          </p:txBody>
        </p:sp>
        <p:sp>
          <p:nvSpPr>
            <p:cNvPr id="21" name="AutoShape 19"/>
            <p:cNvSpPr>
              <a:spLocks noChangeArrowheads="1"/>
            </p:cNvSpPr>
            <p:nvPr/>
          </p:nvSpPr>
          <p:spPr bwMode="auto">
            <a:xfrm>
              <a:off x="3379" y="1154"/>
              <a:ext cx="398" cy="323"/>
            </a:xfrm>
            <a:prstGeom prst="rightArrow">
              <a:avLst>
                <a:gd name="adj1" fmla="val 49704"/>
                <a:gd name="adj2" fmla="val 37890"/>
              </a:avLst>
            </a:prstGeom>
            <a:solidFill>
              <a:srgbClr val="8D593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latin typeface="Arial" charset="0"/>
              </a:endParaRPr>
            </a:p>
          </p:txBody>
        </p:sp>
      </p:grpSp>
    </p:spTree>
    <p:extLst>
      <p:ext uri="{BB962C8B-B14F-4D97-AF65-F5344CB8AC3E}">
        <p14:creationId xmlns:p14="http://schemas.microsoft.com/office/powerpoint/2010/main" val="3225888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dividend yield ratio</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18370965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EPS and PE ratio</a:t>
            </a:r>
          </a:p>
        </p:txBody>
      </p:sp>
      <p:sp>
        <p:nvSpPr>
          <p:cNvPr id="3" name="Content Placeholder 2"/>
          <p:cNvSpPr>
            <a:spLocks noGrp="1"/>
          </p:cNvSpPr>
          <p:nvPr>
            <p:ph idx="1"/>
          </p:nvPr>
        </p:nvSpPr>
        <p:spPr/>
        <p:txBody>
          <a:bodyPr>
            <a:normAutofit/>
          </a:bodyPr>
          <a:lstStyle/>
          <a:p>
            <a:r>
              <a:rPr lang="en-US" sz="2400" dirty="0"/>
              <a:t>The earnings per share (EPS) ratio relates the earnings generated by the business, and available to shareholders, during a period, to the number of shares in issue. </a:t>
            </a:r>
          </a:p>
          <a:p>
            <a:r>
              <a:rPr lang="en-US" sz="2400" dirty="0"/>
              <a:t>The price/earnings ratio relates the market value of a share to the earnings per share.</a:t>
            </a:r>
            <a:endParaRPr lang="en-SG" sz="2400" dirty="0"/>
          </a:p>
        </p:txBody>
      </p:sp>
      <p:grpSp>
        <p:nvGrpSpPr>
          <p:cNvPr id="4" name="Group 16"/>
          <p:cNvGrpSpPr>
            <a:grpSpLocks/>
          </p:cNvGrpSpPr>
          <p:nvPr/>
        </p:nvGrpSpPr>
        <p:grpSpPr bwMode="auto">
          <a:xfrm>
            <a:off x="302841" y="3586163"/>
            <a:ext cx="8512175" cy="3049587"/>
            <a:chOff x="206" y="634"/>
            <a:chExt cx="5362" cy="2026"/>
          </a:xfrm>
        </p:grpSpPr>
        <p:sp>
          <p:nvSpPr>
            <p:cNvPr id="5" name="AutoShape 6"/>
            <p:cNvSpPr>
              <a:spLocks noChangeArrowheads="1"/>
            </p:cNvSpPr>
            <p:nvPr/>
          </p:nvSpPr>
          <p:spPr bwMode="auto">
            <a:xfrm>
              <a:off x="294" y="634"/>
              <a:ext cx="5270" cy="1943"/>
            </a:xfrm>
            <a:prstGeom prst="roundRect">
              <a:avLst>
                <a:gd name="adj" fmla="val 7579"/>
              </a:avLst>
            </a:prstGeom>
            <a:solidFill>
              <a:srgbClr val="DDBC9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en-US"/>
            </a:p>
          </p:txBody>
        </p:sp>
        <p:sp>
          <p:nvSpPr>
            <p:cNvPr id="6" name="Text Box 7"/>
            <p:cNvSpPr txBox="1">
              <a:spLocks noChangeArrowheads="1"/>
            </p:cNvSpPr>
            <p:nvPr/>
          </p:nvSpPr>
          <p:spPr bwMode="auto">
            <a:xfrm>
              <a:off x="4184" y="739"/>
              <a:ext cx="121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r" eaLnBrk="1" hangingPunct="1">
                <a:spcBef>
                  <a:spcPct val="50000"/>
                </a:spcBef>
              </a:pPr>
              <a:r>
                <a:rPr lang="en-GB" altLang="en-US" sz="2000" b="1" i="1">
                  <a:latin typeface="Arial" charset="0"/>
                </a:rPr>
                <a:t>Formula</a:t>
              </a:r>
            </a:p>
          </p:txBody>
        </p:sp>
        <p:grpSp>
          <p:nvGrpSpPr>
            <p:cNvPr id="7" name="Group 10"/>
            <p:cNvGrpSpPr>
              <a:grpSpLocks/>
            </p:cNvGrpSpPr>
            <p:nvPr/>
          </p:nvGrpSpPr>
          <p:grpSpPr bwMode="auto">
            <a:xfrm>
              <a:off x="214" y="2079"/>
              <a:ext cx="1539" cy="581"/>
              <a:chOff x="261" y="3467"/>
              <a:chExt cx="1539" cy="581"/>
            </a:xfrm>
          </p:grpSpPr>
          <p:sp>
            <p:nvSpPr>
              <p:cNvPr id="15" name="AutoShape 11"/>
              <p:cNvSpPr>
                <a:spLocks noChangeArrowheads="1"/>
              </p:cNvSpPr>
              <p:nvPr/>
            </p:nvSpPr>
            <p:spPr bwMode="auto">
              <a:xfrm>
                <a:off x="261" y="3467"/>
                <a:ext cx="1539" cy="581"/>
              </a:xfrm>
              <a:prstGeom prst="cube">
                <a:avLst>
                  <a:gd name="adj" fmla="val 15208"/>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6" name="Text Box 12"/>
              <p:cNvSpPr txBox="1">
                <a:spLocks noChangeArrowheads="1"/>
              </p:cNvSpPr>
              <p:nvPr/>
            </p:nvSpPr>
            <p:spPr bwMode="auto">
              <a:xfrm>
                <a:off x="273" y="3569"/>
                <a:ext cx="1447"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solidFill>
                      <a:srgbClr val="FFCC99"/>
                    </a:solidFill>
                    <a:latin typeface="Arial" charset="0"/>
                  </a:rPr>
                  <a:t>Price/earnings ratio (P/E)</a:t>
                </a:r>
              </a:p>
            </p:txBody>
          </p:sp>
        </p:grpSp>
        <p:sp>
          <p:nvSpPr>
            <p:cNvPr id="8" name="AutoShape 15"/>
            <p:cNvSpPr>
              <a:spLocks noChangeArrowheads="1"/>
            </p:cNvSpPr>
            <p:nvPr/>
          </p:nvSpPr>
          <p:spPr bwMode="auto">
            <a:xfrm>
              <a:off x="1890" y="2073"/>
              <a:ext cx="3678" cy="582"/>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grpSp>
          <p:nvGrpSpPr>
            <p:cNvPr id="9" name="Group 16"/>
            <p:cNvGrpSpPr>
              <a:grpSpLocks/>
            </p:cNvGrpSpPr>
            <p:nvPr/>
          </p:nvGrpSpPr>
          <p:grpSpPr bwMode="auto">
            <a:xfrm>
              <a:off x="206" y="1288"/>
              <a:ext cx="1539" cy="581"/>
              <a:chOff x="270" y="2846"/>
              <a:chExt cx="1539" cy="581"/>
            </a:xfrm>
          </p:grpSpPr>
          <p:sp>
            <p:nvSpPr>
              <p:cNvPr id="13" name="AutoShape 17"/>
              <p:cNvSpPr>
                <a:spLocks noChangeArrowheads="1"/>
              </p:cNvSpPr>
              <p:nvPr/>
            </p:nvSpPr>
            <p:spPr bwMode="auto">
              <a:xfrm>
                <a:off x="270" y="2846"/>
                <a:ext cx="1539" cy="581"/>
              </a:xfrm>
              <a:prstGeom prst="cube">
                <a:avLst>
                  <a:gd name="adj" fmla="val 15208"/>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4" name="Text Box 18"/>
              <p:cNvSpPr txBox="1">
                <a:spLocks noChangeArrowheads="1"/>
              </p:cNvSpPr>
              <p:nvPr/>
            </p:nvSpPr>
            <p:spPr bwMode="auto">
              <a:xfrm>
                <a:off x="281" y="2960"/>
                <a:ext cx="144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solidFill>
                      <a:srgbClr val="FFCC99"/>
                    </a:solidFill>
                    <a:latin typeface="Arial" charset="0"/>
                  </a:rPr>
                  <a:t>Earnings per share</a:t>
                </a:r>
              </a:p>
            </p:txBody>
          </p:sp>
        </p:grpSp>
        <p:sp>
          <p:nvSpPr>
            <p:cNvPr id="10" name="AutoShape 19"/>
            <p:cNvSpPr>
              <a:spLocks noChangeArrowheads="1"/>
            </p:cNvSpPr>
            <p:nvPr/>
          </p:nvSpPr>
          <p:spPr bwMode="auto">
            <a:xfrm>
              <a:off x="1886" y="1284"/>
              <a:ext cx="3679" cy="580"/>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1" name="Text Box 20"/>
            <p:cNvSpPr txBox="1">
              <a:spLocks noChangeArrowheads="1"/>
            </p:cNvSpPr>
            <p:nvPr/>
          </p:nvSpPr>
          <p:spPr bwMode="auto">
            <a:xfrm>
              <a:off x="1404" y="1398"/>
              <a:ext cx="416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GB" altLang="en-US" sz="1400" b="1" dirty="0">
                  <a:latin typeface="Arial" charset="0"/>
                </a:rPr>
                <a:t>                  </a:t>
              </a:r>
              <a:r>
                <a:rPr lang="en-GB" altLang="en-US" sz="2000" b="1" u="sng" dirty="0">
                  <a:latin typeface="Arial" charset="0"/>
                </a:rPr>
                <a:t>Earnings available to ordinary shareholders</a:t>
              </a:r>
              <a:br>
                <a:rPr lang="en-GB" altLang="en-US" sz="2000" b="1" u="sng" dirty="0">
                  <a:latin typeface="Arial" charset="0"/>
                </a:rPr>
              </a:br>
              <a:r>
                <a:rPr lang="en-GB" altLang="en-US" sz="2000" b="1" dirty="0">
                  <a:latin typeface="Arial" charset="0"/>
                </a:rPr>
                <a:t>        	      Number of ordinary shares in issue</a:t>
              </a:r>
              <a:r>
                <a:rPr lang="en-GB" altLang="en-US" sz="1200" b="1" dirty="0">
                  <a:latin typeface="Arial" charset="0"/>
                </a:rPr>
                <a:t>  </a:t>
              </a:r>
            </a:p>
          </p:txBody>
        </p:sp>
        <p:sp>
          <p:nvSpPr>
            <p:cNvPr id="12" name="Text Box 21"/>
            <p:cNvSpPr txBox="1">
              <a:spLocks noChangeArrowheads="1"/>
            </p:cNvSpPr>
            <p:nvPr/>
          </p:nvSpPr>
          <p:spPr bwMode="auto">
            <a:xfrm>
              <a:off x="2620" y="2185"/>
              <a:ext cx="2199"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1400" b="1">
                  <a:latin typeface="Arial" charset="0"/>
                </a:rPr>
                <a:t> </a:t>
              </a:r>
              <a:r>
                <a:rPr lang="en-GB" altLang="en-US" sz="2000" b="1" u="sng">
                  <a:latin typeface="Arial" charset="0"/>
                </a:rPr>
                <a:t>Market value per share</a:t>
              </a:r>
              <a:r>
                <a:rPr lang="en-GB" altLang="en-US" sz="2000" b="1">
                  <a:latin typeface="Arial" charset="0"/>
                </a:rPr>
                <a:t> Earnings per share</a:t>
              </a:r>
              <a:r>
                <a:rPr lang="en-GB" altLang="en-US" sz="1400" b="1">
                  <a:latin typeface="Arial" charset="0"/>
                </a:rPr>
                <a:t>  </a:t>
              </a:r>
            </a:p>
          </p:txBody>
        </p:sp>
      </p:grpSp>
    </p:spTree>
    <p:extLst>
      <p:ext uri="{BB962C8B-B14F-4D97-AF65-F5344CB8AC3E}">
        <p14:creationId xmlns:p14="http://schemas.microsoft.com/office/powerpoint/2010/main" val="11596011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EPS and PE ratio</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34840445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Analysis and interpretation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0556683"/>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lang="en-SG" dirty="0"/>
                    </a:p>
                  </a:txBody>
                  <a:tcPr/>
                </a:tc>
                <a:tc>
                  <a:txBody>
                    <a:bodyPr/>
                    <a:lstStyle/>
                    <a:p>
                      <a:r>
                        <a:rPr lang="en-SG" dirty="0"/>
                        <a:t>2015</a:t>
                      </a:r>
                    </a:p>
                  </a:txBody>
                  <a:tcPr/>
                </a:tc>
                <a:tc>
                  <a:txBody>
                    <a:bodyPr/>
                    <a:lstStyle/>
                    <a:p>
                      <a:r>
                        <a:rPr lang="en-SG" dirty="0"/>
                        <a:t>2016</a:t>
                      </a:r>
                    </a:p>
                  </a:txBody>
                  <a:tcPr/>
                </a:tc>
                <a:extLst>
                  <a:ext uri="{0D108BD9-81ED-4DB2-BD59-A6C34878D82A}">
                    <a16:rowId xmlns:a16="http://schemas.microsoft.com/office/drawing/2014/main" val="10000"/>
                  </a:ext>
                </a:extLst>
              </a:tr>
              <a:tr h="370840">
                <a:tc>
                  <a:txBody>
                    <a:bodyPr/>
                    <a:lstStyle/>
                    <a:p>
                      <a:r>
                        <a:rPr lang="en-SG" dirty="0"/>
                        <a:t>Dividend </a:t>
                      </a:r>
                      <a:r>
                        <a:rPr lang="en-SG" dirty="0" err="1"/>
                        <a:t>payout</a:t>
                      </a:r>
                      <a:r>
                        <a:rPr lang="en-SG" dirty="0"/>
                        <a:t> ratio</a:t>
                      </a:r>
                    </a:p>
                  </a:txBody>
                  <a:tcPr/>
                </a:tc>
                <a:tc>
                  <a:txBody>
                    <a:bodyPr/>
                    <a:lstStyle/>
                    <a:p>
                      <a:r>
                        <a:rPr lang="en-SG" dirty="0"/>
                        <a:t>24.2%</a:t>
                      </a:r>
                    </a:p>
                  </a:txBody>
                  <a:tcPr/>
                </a:tc>
                <a:tc>
                  <a:txBody>
                    <a:bodyPr/>
                    <a:lstStyle/>
                    <a:p>
                      <a:r>
                        <a:rPr lang="en-SG" dirty="0"/>
                        <a:t>363.6%</a:t>
                      </a:r>
                    </a:p>
                  </a:txBody>
                  <a:tcPr/>
                </a:tc>
                <a:extLst>
                  <a:ext uri="{0D108BD9-81ED-4DB2-BD59-A6C34878D82A}">
                    <a16:rowId xmlns:a16="http://schemas.microsoft.com/office/drawing/2014/main" val="10001"/>
                  </a:ext>
                </a:extLst>
              </a:tr>
              <a:tr h="370840">
                <a:tc>
                  <a:txBody>
                    <a:bodyPr/>
                    <a:lstStyle/>
                    <a:p>
                      <a:r>
                        <a:rPr lang="en-SG" dirty="0"/>
                        <a:t>Dividend yield ratio</a:t>
                      </a:r>
                    </a:p>
                  </a:txBody>
                  <a:tcPr/>
                </a:tc>
                <a:tc>
                  <a:txBody>
                    <a:bodyPr/>
                    <a:lstStyle/>
                    <a:p>
                      <a:r>
                        <a:rPr lang="en-SG" dirty="0"/>
                        <a:t>2.7%</a:t>
                      </a:r>
                    </a:p>
                  </a:txBody>
                  <a:tcPr/>
                </a:tc>
                <a:tc>
                  <a:txBody>
                    <a:bodyPr/>
                    <a:lstStyle/>
                    <a:p>
                      <a:r>
                        <a:rPr lang="en-SG" dirty="0"/>
                        <a:t>4.4%</a:t>
                      </a:r>
                    </a:p>
                  </a:txBody>
                  <a:tcPr/>
                </a:tc>
                <a:extLst>
                  <a:ext uri="{0D108BD9-81ED-4DB2-BD59-A6C34878D82A}">
                    <a16:rowId xmlns:a16="http://schemas.microsoft.com/office/drawing/2014/main" val="10002"/>
                  </a:ext>
                </a:extLst>
              </a:tr>
              <a:tr h="370840">
                <a:tc>
                  <a:txBody>
                    <a:bodyPr/>
                    <a:lstStyle/>
                    <a:p>
                      <a:r>
                        <a:rPr lang="en-SG" dirty="0"/>
                        <a:t>Earnings per share</a:t>
                      </a:r>
                    </a:p>
                  </a:txBody>
                  <a:tcPr/>
                </a:tc>
                <a:tc>
                  <a:txBody>
                    <a:bodyPr/>
                    <a:lstStyle/>
                    <a:p>
                      <a:r>
                        <a:rPr lang="en-SG" dirty="0"/>
                        <a:t>27.5p</a:t>
                      </a:r>
                    </a:p>
                  </a:txBody>
                  <a:tcPr/>
                </a:tc>
                <a:tc>
                  <a:txBody>
                    <a:bodyPr/>
                    <a:lstStyle/>
                    <a:p>
                      <a:r>
                        <a:rPr lang="en-SG" dirty="0"/>
                        <a:t>1.8p</a:t>
                      </a:r>
                    </a:p>
                  </a:txBody>
                  <a:tcPr/>
                </a:tc>
                <a:extLst>
                  <a:ext uri="{0D108BD9-81ED-4DB2-BD59-A6C34878D82A}">
                    <a16:rowId xmlns:a16="http://schemas.microsoft.com/office/drawing/2014/main" val="10003"/>
                  </a:ext>
                </a:extLst>
              </a:tr>
              <a:tr h="370840">
                <a:tc>
                  <a:txBody>
                    <a:bodyPr/>
                    <a:lstStyle/>
                    <a:p>
                      <a:r>
                        <a:rPr lang="en-SG" dirty="0"/>
                        <a:t>P/E ratio</a:t>
                      </a:r>
                    </a:p>
                  </a:txBody>
                  <a:tcPr/>
                </a:tc>
                <a:tc>
                  <a:txBody>
                    <a:bodyPr/>
                    <a:lstStyle/>
                    <a:p>
                      <a:r>
                        <a:rPr lang="en-SG" dirty="0"/>
                        <a:t>9.1 times</a:t>
                      </a:r>
                    </a:p>
                  </a:txBody>
                  <a:tcPr/>
                </a:tc>
                <a:tc>
                  <a:txBody>
                    <a:bodyPr/>
                    <a:lstStyle/>
                    <a:p>
                      <a:r>
                        <a:rPr lang="en-SG" dirty="0"/>
                        <a:t>83.3 times</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211324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Take a break and do the exercise</a:t>
            </a:r>
          </a:p>
        </p:txBody>
      </p:sp>
      <p:sp>
        <p:nvSpPr>
          <p:cNvPr id="3" name="Content Placeholder 2"/>
          <p:cNvSpPr>
            <a:spLocks noGrp="1"/>
          </p:cNvSpPr>
          <p:nvPr>
            <p:ph idx="1"/>
          </p:nvPr>
        </p:nvSpPr>
        <p:spPr>
          <a:xfrm>
            <a:off x="457200" y="1600200"/>
            <a:ext cx="8229600" cy="4853136"/>
          </a:xfrm>
        </p:spPr>
        <p:txBody>
          <a:bodyPr>
            <a:normAutofit fontScale="92500" lnSpcReduction="20000"/>
          </a:bodyPr>
          <a:lstStyle/>
          <a:p>
            <a:r>
              <a:rPr lang="en-SG" dirty="0"/>
              <a:t>Refer to the Apple </a:t>
            </a:r>
            <a:r>
              <a:rPr lang="en-SG" dirty="0" err="1"/>
              <a:t>Inc</a:t>
            </a:r>
            <a:r>
              <a:rPr lang="en-SG" dirty="0"/>
              <a:t>,  </a:t>
            </a:r>
          </a:p>
          <a:p>
            <a:r>
              <a:rPr lang="en-SG" dirty="0"/>
              <a:t>Calculate </a:t>
            </a:r>
          </a:p>
          <a:p>
            <a:pPr marL="514350" indent="-514350">
              <a:buAutoNum type="alphaLcParenBoth"/>
            </a:pPr>
            <a:r>
              <a:rPr lang="en-SG" dirty="0"/>
              <a:t>Dividend </a:t>
            </a:r>
            <a:r>
              <a:rPr lang="en-SG" dirty="0" err="1"/>
              <a:t>payout</a:t>
            </a:r>
            <a:r>
              <a:rPr lang="en-SG" dirty="0"/>
              <a:t> ratio</a:t>
            </a:r>
          </a:p>
          <a:p>
            <a:pPr marL="514350" indent="-514350">
              <a:buAutoNum type="alphaLcParenBoth"/>
            </a:pPr>
            <a:r>
              <a:rPr lang="en-SG" dirty="0"/>
              <a:t>Dividend yield ratio</a:t>
            </a:r>
          </a:p>
          <a:p>
            <a:pPr marL="514350" indent="-514350">
              <a:buAutoNum type="alphaLcParenBoth"/>
            </a:pPr>
            <a:r>
              <a:rPr lang="en-SG" dirty="0"/>
              <a:t>Earnings per share</a:t>
            </a:r>
          </a:p>
          <a:p>
            <a:pPr marL="514350" indent="-514350">
              <a:buAutoNum type="alphaLcParenBoth"/>
            </a:pPr>
            <a:r>
              <a:rPr lang="en-SG" dirty="0"/>
              <a:t>P/E ratio</a:t>
            </a:r>
          </a:p>
          <a:p>
            <a:pPr marL="0" indent="0">
              <a:buNone/>
            </a:pPr>
            <a:endParaRPr lang="en-SG" dirty="0"/>
          </a:p>
          <a:p>
            <a:pPr marL="0" indent="0">
              <a:buNone/>
            </a:pPr>
            <a:r>
              <a:rPr lang="en-SG" dirty="0"/>
              <a:t>Additional information: </a:t>
            </a:r>
          </a:p>
          <a:p>
            <a:pPr marL="0" indent="0">
              <a:buNone/>
            </a:pPr>
            <a:r>
              <a:rPr lang="en-SG" dirty="0"/>
              <a:t>- </a:t>
            </a:r>
            <a:r>
              <a:rPr lang="en-US" dirty="0"/>
              <a:t>The market price of Apple’s common stock was $114.42 at September 24, 2016 and $113.85 at September 26, 2015.</a:t>
            </a:r>
            <a:endParaRPr lang="en-SG" dirty="0"/>
          </a:p>
        </p:txBody>
      </p:sp>
    </p:spTree>
    <p:extLst>
      <p:ext uri="{BB962C8B-B14F-4D97-AF65-F5344CB8AC3E}">
        <p14:creationId xmlns:p14="http://schemas.microsoft.com/office/powerpoint/2010/main" val="3712103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6081"/>
            <a:ext cx="8229600" cy="1143000"/>
          </a:xfrm>
        </p:spPr>
        <p:txBody>
          <a:bodyPr/>
          <a:lstStyle/>
          <a:p>
            <a:r>
              <a:rPr lang="en-SG" dirty="0"/>
              <a:t>Limitations of ratio analysis</a:t>
            </a:r>
          </a:p>
        </p:txBody>
      </p:sp>
      <p:grpSp>
        <p:nvGrpSpPr>
          <p:cNvPr id="4" name="Group 24"/>
          <p:cNvGrpSpPr>
            <a:grpSpLocks/>
          </p:cNvGrpSpPr>
          <p:nvPr/>
        </p:nvGrpSpPr>
        <p:grpSpPr bwMode="auto">
          <a:xfrm>
            <a:off x="1997493" y="1785981"/>
            <a:ext cx="5000625" cy="4621213"/>
            <a:chOff x="2071688" y="698500"/>
            <a:chExt cx="5000625" cy="4620917"/>
          </a:xfrm>
        </p:grpSpPr>
        <p:sp>
          <p:nvSpPr>
            <p:cNvPr id="5" name="AutoShape 52"/>
            <p:cNvSpPr>
              <a:spLocks noChangeArrowheads="1"/>
            </p:cNvSpPr>
            <p:nvPr/>
          </p:nvSpPr>
          <p:spPr bwMode="auto">
            <a:xfrm>
              <a:off x="2957794" y="698500"/>
              <a:ext cx="4101815" cy="820738"/>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6" name="AutoShape 53"/>
            <p:cNvSpPr>
              <a:spLocks noChangeArrowheads="1"/>
            </p:cNvSpPr>
            <p:nvPr/>
          </p:nvSpPr>
          <p:spPr bwMode="auto">
            <a:xfrm>
              <a:off x="2957794" y="2579392"/>
              <a:ext cx="4103403" cy="820738"/>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7" name="Text Box 54"/>
            <p:cNvSpPr txBox="1">
              <a:spLocks noChangeArrowheads="1"/>
            </p:cNvSpPr>
            <p:nvPr/>
          </p:nvSpPr>
          <p:spPr bwMode="auto">
            <a:xfrm>
              <a:off x="2957794" y="2730934"/>
              <a:ext cx="395889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IN" altLang="en-US" sz="2000" b="1" dirty="0">
                  <a:latin typeface="Arial" charset="0"/>
                </a:rPr>
                <a:t>The restricted view given by ratios</a:t>
              </a:r>
            </a:p>
          </p:txBody>
        </p:sp>
        <p:sp>
          <p:nvSpPr>
            <p:cNvPr id="8" name="AutoShape 55"/>
            <p:cNvSpPr>
              <a:spLocks noChangeArrowheads="1"/>
            </p:cNvSpPr>
            <p:nvPr/>
          </p:nvSpPr>
          <p:spPr bwMode="auto">
            <a:xfrm>
              <a:off x="2957794" y="3543004"/>
              <a:ext cx="4103403" cy="819150"/>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9" name="Text Box 56"/>
            <p:cNvSpPr txBox="1">
              <a:spLocks noChangeArrowheads="1"/>
            </p:cNvSpPr>
            <p:nvPr/>
          </p:nvSpPr>
          <p:spPr bwMode="auto">
            <a:xfrm>
              <a:off x="2872042" y="3816054"/>
              <a:ext cx="4170099"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dirty="0">
                  <a:latin typeface="Arial" charset="0"/>
                </a:rPr>
                <a:t>The basis for comparison</a:t>
              </a:r>
            </a:p>
          </p:txBody>
        </p:sp>
        <p:sp>
          <p:nvSpPr>
            <p:cNvPr id="10" name="Text Box 57"/>
            <p:cNvSpPr txBox="1">
              <a:spLocks noChangeArrowheads="1"/>
            </p:cNvSpPr>
            <p:nvPr/>
          </p:nvSpPr>
          <p:spPr bwMode="auto">
            <a:xfrm>
              <a:off x="2851398" y="973138"/>
              <a:ext cx="4162159"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latin typeface="Arial" charset="0"/>
                </a:rPr>
                <a:t>Quality of financial statements</a:t>
              </a:r>
            </a:p>
          </p:txBody>
        </p:sp>
        <p:sp>
          <p:nvSpPr>
            <p:cNvPr id="11" name="AutoShape 58"/>
            <p:cNvSpPr>
              <a:spLocks noChangeArrowheads="1"/>
            </p:cNvSpPr>
            <p:nvPr/>
          </p:nvSpPr>
          <p:spPr bwMode="auto">
            <a:xfrm>
              <a:off x="2951442" y="4493917"/>
              <a:ext cx="4101815" cy="819150"/>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2" name="Text Box 59"/>
            <p:cNvSpPr txBox="1">
              <a:spLocks noChangeArrowheads="1"/>
            </p:cNvSpPr>
            <p:nvPr/>
          </p:nvSpPr>
          <p:spPr bwMode="auto">
            <a:xfrm>
              <a:off x="2879982" y="4617742"/>
              <a:ext cx="4168511"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latin typeface="Arial" charset="0"/>
                </a:rPr>
                <a:t>Statement of financial position ratios</a:t>
              </a:r>
            </a:p>
          </p:txBody>
        </p:sp>
        <p:sp>
          <p:nvSpPr>
            <p:cNvPr id="13" name="AutoShape 60"/>
            <p:cNvSpPr>
              <a:spLocks noChangeArrowheads="1"/>
            </p:cNvSpPr>
            <p:nvPr/>
          </p:nvSpPr>
          <p:spPr bwMode="auto">
            <a:xfrm>
              <a:off x="2076452" y="881063"/>
              <a:ext cx="603442" cy="603250"/>
            </a:xfrm>
            <a:prstGeom prst="cube">
              <a:avLst>
                <a:gd name="adj" fmla="val 2034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4" name="AutoShape 61"/>
            <p:cNvSpPr>
              <a:spLocks noChangeArrowheads="1"/>
            </p:cNvSpPr>
            <p:nvPr/>
          </p:nvSpPr>
          <p:spPr bwMode="auto">
            <a:xfrm>
              <a:off x="2970498" y="1630067"/>
              <a:ext cx="4101815" cy="820738"/>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5" name="Text Box 62"/>
            <p:cNvSpPr txBox="1">
              <a:spLocks noChangeArrowheads="1"/>
            </p:cNvSpPr>
            <p:nvPr/>
          </p:nvSpPr>
          <p:spPr bwMode="auto">
            <a:xfrm>
              <a:off x="2864102" y="1904704"/>
              <a:ext cx="4162159"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latin typeface="Arial" charset="0"/>
                </a:rPr>
                <a:t>Inflation</a:t>
              </a:r>
            </a:p>
          </p:txBody>
        </p:sp>
        <p:sp>
          <p:nvSpPr>
            <p:cNvPr id="16" name="AutoShape 63"/>
            <p:cNvSpPr>
              <a:spLocks noChangeArrowheads="1"/>
            </p:cNvSpPr>
            <p:nvPr/>
          </p:nvSpPr>
          <p:spPr bwMode="auto">
            <a:xfrm>
              <a:off x="2074864" y="1798342"/>
              <a:ext cx="603442" cy="603250"/>
            </a:xfrm>
            <a:prstGeom prst="cube">
              <a:avLst>
                <a:gd name="adj" fmla="val 2034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7" name="AutoShape 64"/>
            <p:cNvSpPr>
              <a:spLocks noChangeArrowheads="1"/>
            </p:cNvSpPr>
            <p:nvPr/>
          </p:nvSpPr>
          <p:spPr bwMode="auto">
            <a:xfrm>
              <a:off x="2073276" y="2757192"/>
              <a:ext cx="603442" cy="603250"/>
            </a:xfrm>
            <a:prstGeom prst="cube">
              <a:avLst>
                <a:gd name="adj" fmla="val 2034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8" name="AutoShape 65"/>
            <p:cNvSpPr>
              <a:spLocks noChangeArrowheads="1"/>
            </p:cNvSpPr>
            <p:nvPr/>
          </p:nvSpPr>
          <p:spPr bwMode="auto">
            <a:xfrm>
              <a:off x="2073276" y="3725567"/>
              <a:ext cx="603442" cy="603250"/>
            </a:xfrm>
            <a:prstGeom prst="cube">
              <a:avLst>
                <a:gd name="adj" fmla="val 2034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9" name="AutoShape 66"/>
            <p:cNvSpPr>
              <a:spLocks noChangeArrowheads="1"/>
            </p:cNvSpPr>
            <p:nvPr/>
          </p:nvSpPr>
          <p:spPr bwMode="auto">
            <a:xfrm>
              <a:off x="2071688" y="4668542"/>
              <a:ext cx="603442" cy="603250"/>
            </a:xfrm>
            <a:prstGeom prst="cube">
              <a:avLst>
                <a:gd name="adj" fmla="val 2034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grpSp>
    </p:spTree>
    <p:extLst>
      <p:ext uri="{BB962C8B-B14F-4D97-AF65-F5344CB8AC3E}">
        <p14:creationId xmlns:p14="http://schemas.microsoft.com/office/powerpoint/2010/main" val="11596011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Seminar 6</a:t>
            </a:r>
          </a:p>
        </p:txBody>
      </p:sp>
      <p:sp>
        <p:nvSpPr>
          <p:cNvPr id="3" name="Content Placeholder 2"/>
          <p:cNvSpPr>
            <a:spLocks noGrp="1"/>
          </p:cNvSpPr>
          <p:nvPr>
            <p:ph idx="1"/>
          </p:nvPr>
        </p:nvSpPr>
        <p:spPr/>
        <p:txBody>
          <a:bodyPr/>
          <a:lstStyle/>
          <a:p>
            <a:endParaRPr lang="en-SG"/>
          </a:p>
        </p:txBody>
      </p:sp>
    </p:spTree>
    <p:extLst>
      <p:ext uri="{BB962C8B-B14F-4D97-AF65-F5344CB8AC3E}">
        <p14:creationId xmlns:p14="http://schemas.microsoft.com/office/powerpoint/2010/main" val="1159601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Ratio benchmark</a:t>
            </a:r>
          </a:p>
        </p:txBody>
      </p:sp>
      <p:sp>
        <p:nvSpPr>
          <p:cNvPr id="3" name="Content Placeholder 2"/>
          <p:cNvSpPr>
            <a:spLocks noGrp="1"/>
          </p:cNvSpPr>
          <p:nvPr>
            <p:ph idx="1"/>
          </p:nvPr>
        </p:nvSpPr>
        <p:spPr/>
        <p:txBody>
          <a:bodyPr/>
          <a:lstStyle/>
          <a:p>
            <a:endParaRPr lang="en-SG"/>
          </a:p>
        </p:txBody>
      </p:sp>
      <p:grpSp>
        <p:nvGrpSpPr>
          <p:cNvPr id="4" name="Group 22"/>
          <p:cNvGrpSpPr>
            <a:grpSpLocks/>
          </p:cNvGrpSpPr>
          <p:nvPr/>
        </p:nvGrpSpPr>
        <p:grpSpPr bwMode="auto">
          <a:xfrm>
            <a:off x="2190750" y="1838906"/>
            <a:ext cx="4918075" cy="4346575"/>
            <a:chOff x="1345" y="761"/>
            <a:chExt cx="3098" cy="2739"/>
          </a:xfrm>
        </p:grpSpPr>
        <p:sp>
          <p:nvSpPr>
            <p:cNvPr id="5" name="AutoShape 6"/>
            <p:cNvSpPr>
              <a:spLocks noChangeArrowheads="1"/>
            </p:cNvSpPr>
            <p:nvPr/>
          </p:nvSpPr>
          <p:spPr bwMode="auto">
            <a:xfrm>
              <a:off x="1444" y="761"/>
              <a:ext cx="2998" cy="2635"/>
            </a:xfrm>
            <a:prstGeom prst="roundRect">
              <a:avLst>
                <a:gd name="adj" fmla="val 10282"/>
              </a:avLst>
            </a:prstGeom>
            <a:solidFill>
              <a:srgbClr val="DDBC9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en-US"/>
            </a:p>
          </p:txBody>
        </p:sp>
        <p:sp>
          <p:nvSpPr>
            <p:cNvPr id="6" name="AutoShape 8"/>
            <p:cNvSpPr>
              <a:spLocks noChangeArrowheads="1"/>
            </p:cNvSpPr>
            <p:nvPr/>
          </p:nvSpPr>
          <p:spPr bwMode="auto">
            <a:xfrm>
              <a:off x="2036" y="1491"/>
              <a:ext cx="2405" cy="528"/>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7" name="AutoShape 9"/>
            <p:cNvSpPr>
              <a:spLocks noChangeArrowheads="1"/>
            </p:cNvSpPr>
            <p:nvPr/>
          </p:nvSpPr>
          <p:spPr bwMode="auto">
            <a:xfrm>
              <a:off x="2036" y="2231"/>
              <a:ext cx="2407" cy="528"/>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8" name="Text Box 10"/>
            <p:cNvSpPr txBox="1">
              <a:spLocks noChangeArrowheads="1"/>
            </p:cNvSpPr>
            <p:nvPr/>
          </p:nvSpPr>
          <p:spPr bwMode="auto">
            <a:xfrm>
              <a:off x="2023" y="2324"/>
              <a:ext cx="2322"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latin typeface="Arial" charset="0"/>
                </a:rPr>
                <a:t>Similar businesses for the same period</a:t>
              </a:r>
            </a:p>
          </p:txBody>
        </p:sp>
        <p:sp>
          <p:nvSpPr>
            <p:cNvPr id="9" name="AutoShape 11"/>
            <p:cNvSpPr>
              <a:spLocks noChangeArrowheads="1"/>
            </p:cNvSpPr>
            <p:nvPr/>
          </p:nvSpPr>
          <p:spPr bwMode="auto">
            <a:xfrm>
              <a:off x="2036" y="2973"/>
              <a:ext cx="2407" cy="527"/>
            </a:xfrm>
            <a:prstGeom prst="cube">
              <a:avLst>
                <a:gd name="adj" fmla="val 18750"/>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0" name="Text Box 12"/>
            <p:cNvSpPr txBox="1">
              <a:spLocks noChangeArrowheads="1"/>
            </p:cNvSpPr>
            <p:nvPr/>
          </p:nvSpPr>
          <p:spPr bwMode="auto">
            <a:xfrm>
              <a:off x="2056" y="3147"/>
              <a:ext cx="231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latin typeface="Arial" charset="0"/>
                </a:rPr>
                <a:t>Planned performance</a:t>
              </a:r>
            </a:p>
          </p:txBody>
        </p:sp>
        <p:sp>
          <p:nvSpPr>
            <p:cNvPr id="11" name="Text Box 13"/>
            <p:cNvSpPr txBox="1">
              <a:spLocks noChangeArrowheads="1"/>
            </p:cNvSpPr>
            <p:nvPr/>
          </p:nvSpPr>
          <p:spPr bwMode="auto">
            <a:xfrm>
              <a:off x="2042" y="1668"/>
              <a:ext cx="23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a:latin typeface="Arial" charset="0"/>
                </a:rPr>
                <a:t>Past periods</a:t>
              </a:r>
            </a:p>
          </p:txBody>
        </p:sp>
        <p:sp>
          <p:nvSpPr>
            <p:cNvPr id="12" name="AutoShape 15"/>
            <p:cNvSpPr>
              <a:spLocks noChangeArrowheads="1"/>
            </p:cNvSpPr>
            <p:nvPr/>
          </p:nvSpPr>
          <p:spPr bwMode="auto">
            <a:xfrm>
              <a:off x="1353" y="1492"/>
              <a:ext cx="533" cy="532"/>
            </a:xfrm>
            <a:prstGeom prst="cube">
              <a:avLst>
                <a:gd name="adj" fmla="val 1847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3" name="AutoShape 16"/>
            <p:cNvSpPr>
              <a:spLocks noChangeArrowheads="1"/>
            </p:cNvSpPr>
            <p:nvPr/>
          </p:nvSpPr>
          <p:spPr bwMode="auto">
            <a:xfrm>
              <a:off x="1345" y="2232"/>
              <a:ext cx="533" cy="532"/>
            </a:xfrm>
            <a:prstGeom prst="cube">
              <a:avLst>
                <a:gd name="adj" fmla="val 1847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4" name="AutoShape 17"/>
            <p:cNvSpPr>
              <a:spLocks noChangeArrowheads="1"/>
            </p:cNvSpPr>
            <p:nvPr/>
          </p:nvSpPr>
          <p:spPr bwMode="auto">
            <a:xfrm>
              <a:off x="1345" y="2965"/>
              <a:ext cx="533" cy="532"/>
            </a:xfrm>
            <a:prstGeom prst="cube">
              <a:avLst>
                <a:gd name="adj" fmla="val 18477"/>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p>
          </p:txBody>
        </p:sp>
        <p:sp>
          <p:nvSpPr>
            <p:cNvPr id="15" name="Text Box 18"/>
            <p:cNvSpPr txBox="1">
              <a:spLocks noChangeArrowheads="1"/>
            </p:cNvSpPr>
            <p:nvPr/>
          </p:nvSpPr>
          <p:spPr bwMode="auto">
            <a:xfrm>
              <a:off x="1947" y="821"/>
              <a:ext cx="24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i="1">
                  <a:solidFill>
                    <a:srgbClr val="CC0000"/>
                  </a:solidFill>
                  <a:latin typeface="Arial" charset="0"/>
                </a:rPr>
                <a:t>Ratios may be compared with:</a:t>
              </a:r>
              <a:r>
                <a:rPr lang="en-GB" altLang="en-US" sz="1800" b="1" i="1">
                  <a:latin typeface="Arial" charset="0"/>
                </a:rPr>
                <a:t> </a:t>
              </a:r>
            </a:p>
          </p:txBody>
        </p:sp>
      </p:grpSp>
    </p:spTree>
    <p:extLst>
      <p:ext uri="{BB962C8B-B14F-4D97-AF65-F5344CB8AC3E}">
        <p14:creationId xmlns:p14="http://schemas.microsoft.com/office/powerpoint/2010/main" val="2222156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Profitability ratio</a:t>
            </a:r>
          </a:p>
        </p:txBody>
      </p:sp>
      <p:sp>
        <p:nvSpPr>
          <p:cNvPr id="3" name="Content Placeholder 2"/>
          <p:cNvSpPr>
            <a:spLocks noGrp="1"/>
          </p:cNvSpPr>
          <p:nvPr>
            <p:ph idx="1"/>
          </p:nvPr>
        </p:nvSpPr>
        <p:spPr/>
        <p:txBody>
          <a:bodyPr/>
          <a:lstStyle/>
          <a:p>
            <a:r>
              <a:rPr lang="en-US" dirty="0"/>
              <a:t>1.return on ordinary shareholders’ funds; </a:t>
            </a:r>
          </a:p>
          <a:p>
            <a:r>
              <a:rPr lang="en-US" dirty="0"/>
              <a:t>2.return on capital employed; </a:t>
            </a:r>
          </a:p>
          <a:p>
            <a:r>
              <a:rPr lang="en-US" dirty="0"/>
              <a:t>3.operating profit margin; </a:t>
            </a:r>
          </a:p>
          <a:p>
            <a:r>
              <a:rPr lang="en-US" dirty="0"/>
              <a:t>4.gross profit margin.</a:t>
            </a:r>
            <a:endParaRPr lang="en-SG" dirty="0"/>
          </a:p>
        </p:txBody>
      </p:sp>
    </p:spTree>
    <p:extLst>
      <p:ext uri="{BB962C8B-B14F-4D97-AF65-F5344CB8AC3E}">
        <p14:creationId xmlns:p14="http://schemas.microsoft.com/office/powerpoint/2010/main" val="2222156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8"/>
          <p:cNvSpPr>
            <a:spLocks noChangeArrowheads="1"/>
          </p:cNvSpPr>
          <p:nvPr/>
        </p:nvSpPr>
        <p:spPr bwMode="auto">
          <a:xfrm>
            <a:off x="1133624" y="4587098"/>
            <a:ext cx="7125402" cy="1271544"/>
          </a:xfrm>
          <a:prstGeom prst="roundRect">
            <a:avLst>
              <a:gd name="adj" fmla="val 16667"/>
            </a:avLst>
          </a:prstGeom>
          <a:solidFill>
            <a:srgbClr val="DCBB9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en-US" sz="1600"/>
          </a:p>
        </p:txBody>
      </p:sp>
      <p:sp>
        <p:nvSpPr>
          <p:cNvPr id="8" name="AutoShape 59"/>
          <p:cNvSpPr>
            <a:spLocks noChangeArrowheads="1"/>
          </p:cNvSpPr>
          <p:nvPr/>
        </p:nvSpPr>
        <p:spPr bwMode="auto">
          <a:xfrm>
            <a:off x="1043608" y="5109446"/>
            <a:ext cx="7259703" cy="749196"/>
          </a:xfrm>
          <a:prstGeom prst="cube">
            <a:avLst>
              <a:gd name="adj" fmla="val 15208"/>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600"/>
          </a:p>
        </p:txBody>
      </p:sp>
      <p:sp>
        <p:nvSpPr>
          <p:cNvPr id="2" name="Title 1"/>
          <p:cNvSpPr>
            <a:spLocks noGrp="1"/>
          </p:cNvSpPr>
          <p:nvPr>
            <p:ph type="title"/>
          </p:nvPr>
        </p:nvSpPr>
        <p:spPr/>
        <p:txBody>
          <a:bodyPr>
            <a:normAutofit fontScale="90000"/>
          </a:bodyPr>
          <a:lstStyle/>
          <a:p>
            <a:r>
              <a:rPr lang="en-SG" dirty="0"/>
              <a:t>Return on ordinary shareholders’ funds (ROSF)</a:t>
            </a:r>
          </a:p>
        </p:txBody>
      </p:sp>
      <p:sp>
        <p:nvSpPr>
          <p:cNvPr id="3" name="Content Placeholder 2"/>
          <p:cNvSpPr>
            <a:spLocks noGrp="1"/>
          </p:cNvSpPr>
          <p:nvPr>
            <p:ph idx="1"/>
          </p:nvPr>
        </p:nvSpPr>
        <p:spPr/>
        <p:txBody>
          <a:bodyPr/>
          <a:lstStyle/>
          <a:p>
            <a:r>
              <a:rPr lang="en-US" dirty="0"/>
              <a:t>The return on ordinary shareholders’ funds ratio compares </a:t>
            </a:r>
            <a:r>
              <a:rPr lang="en-US" u="sng" dirty="0"/>
              <a:t>the amount of profit for the period available to owners</a:t>
            </a:r>
            <a:r>
              <a:rPr lang="en-US" dirty="0"/>
              <a:t>, with </a:t>
            </a:r>
            <a:r>
              <a:rPr lang="en-US" u="sng" dirty="0"/>
              <a:t>their average investment in the business during that same period. </a:t>
            </a:r>
            <a:endParaRPr lang="en-SG" u="sng" dirty="0"/>
          </a:p>
        </p:txBody>
      </p:sp>
      <p:sp>
        <p:nvSpPr>
          <p:cNvPr id="5" name="Text Box 60"/>
          <p:cNvSpPr txBox="1">
            <a:spLocks noChangeArrowheads="1"/>
          </p:cNvSpPr>
          <p:nvPr/>
        </p:nvSpPr>
        <p:spPr bwMode="auto">
          <a:xfrm>
            <a:off x="1003800" y="5198991"/>
            <a:ext cx="7385050" cy="659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1800" b="1" u="sng">
                <a:latin typeface="Arial" charset="0"/>
              </a:rPr>
              <a:t>Profit for the year (less any preference dividend) </a:t>
            </a:r>
            <a:r>
              <a:rPr lang="en-GB" altLang="en-US" sz="1800" b="1">
                <a:latin typeface="Arial" charset="0"/>
              </a:rPr>
              <a:t> × 100</a:t>
            </a:r>
            <a:br>
              <a:rPr lang="en-GB" altLang="en-US" sz="1800" b="1">
                <a:latin typeface="Arial" charset="0"/>
              </a:rPr>
            </a:br>
            <a:r>
              <a:rPr lang="en-GB" altLang="en-US" sz="1800" b="1">
                <a:latin typeface="Arial" charset="0"/>
              </a:rPr>
              <a:t>Ordinary share capital + Reserves</a:t>
            </a:r>
          </a:p>
        </p:txBody>
      </p:sp>
      <p:sp>
        <p:nvSpPr>
          <p:cNvPr id="6" name="Text Box 61"/>
          <p:cNvSpPr txBox="1">
            <a:spLocks noChangeArrowheads="1"/>
          </p:cNvSpPr>
          <p:nvPr/>
        </p:nvSpPr>
        <p:spPr bwMode="auto">
          <a:xfrm>
            <a:off x="1799159" y="4581128"/>
            <a:ext cx="6097255" cy="399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en-US" sz="2000" b="1" dirty="0">
                <a:solidFill>
                  <a:srgbClr val="CC0000"/>
                </a:solidFill>
                <a:latin typeface="Arial" charset="0"/>
              </a:rPr>
              <a:t>Return on ordinary shareholders’ funds (ROSF) </a:t>
            </a:r>
          </a:p>
        </p:txBody>
      </p:sp>
      <p:sp>
        <p:nvSpPr>
          <p:cNvPr id="7" name="AutoShape 74"/>
          <p:cNvSpPr>
            <a:spLocks noChangeArrowheads="1"/>
          </p:cNvSpPr>
          <p:nvPr/>
        </p:nvSpPr>
        <p:spPr bwMode="auto">
          <a:xfrm>
            <a:off x="1475345" y="4669181"/>
            <a:ext cx="329783" cy="313409"/>
          </a:xfrm>
          <a:prstGeom prst="cube">
            <a:avLst>
              <a:gd name="adj" fmla="val 25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z="1600"/>
          </a:p>
        </p:txBody>
      </p:sp>
    </p:spTree>
    <p:extLst>
      <p:ext uri="{BB962C8B-B14F-4D97-AF65-F5344CB8AC3E}">
        <p14:creationId xmlns:p14="http://schemas.microsoft.com/office/powerpoint/2010/main" val="222215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Refer to Example 6.1</a:t>
            </a:r>
          </a:p>
        </p:txBody>
      </p:sp>
      <p:sp>
        <p:nvSpPr>
          <p:cNvPr id="3" name="Content Placeholder 2"/>
          <p:cNvSpPr>
            <a:spLocks noGrp="1"/>
          </p:cNvSpPr>
          <p:nvPr>
            <p:ph idx="1"/>
          </p:nvPr>
        </p:nvSpPr>
        <p:spPr/>
        <p:txBody>
          <a:bodyPr/>
          <a:lstStyle/>
          <a:p>
            <a:r>
              <a:rPr lang="en-SG" dirty="0"/>
              <a:t>Calculate ROSF</a:t>
            </a:r>
          </a:p>
          <a:p>
            <a:pPr marL="971550" lvl="1" indent="-514350">
              <a:buAutoNum type="alphaLcParenBoth"/>
            </a:pPr>
            <a:r>
              <a:rPr lang="en-SG" dirty="0"/>
              <a:t>Year 2015</a:t>
            </a:r>
          </a:p>
          <a:p>
            <a:pPr marL="971550" lvl="1" indent="-514350">
              <a:buAutoNum type="alphaLcParenBoth"/>
            </a:pPr>
            <a:r>
              <a:rPr lang="en-SG" dirty="0"/>
              <a:t>Year 2016</a:t>
            </a:r>
          </a:p>
        </p:txBody>
      </p:sp>
    </p:spTree>
    <p:extLst>
      <p:ext uri="{BB962C8B-B14F-4D97-AF65-F5344CB8AC3E}">
        <p14:creationId xmlns:p14="http://schemas.microsoft.com/office/powerpoint/2010/main" val="2222156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1071</TotalTime>
  <Words>2871</Words>
  <Application>Microsoft Office PowerPoint</Application>
  <PresentationFormat>全屏显示(4:3)</PresentationFormat>
  <Paragraphs>361</Paragraphs>
  <Slides>56</Slides>
  <Notes>27</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56</vt:i4>
      </vt:variant>
    </vt:vector>
  </HeadingPairs>
  <TitlesOfParts>
    <vt:vector size="60" baseType="lpstr">
      <vt:lpstr>Arial</vt:lpstr>
      <vt:lpstr>Calibri</vt:lpstr>
      <vt:lpstr>Wingdings</vt:lpstr>
      <vt:lpstr>Office Theme</vt:lpstr>
      <vt:lpstr>Lesson 6: Analysing and interpreting financial statements</vt:lpstr>
      <vt:lpstr>Learning outcomes</vt:lpstr>
      <vt:lpstr>Additional</vt:lpstr>
      <vt:lpstr>Additional</vt:lpstr>
      <vt:lpstr>The key aspects of financial health</vt:lpstr>
      <vt:lpstr>Ratio benchmark</vt:lpstr>
      <vt:lpstr>Profitability ratio</vt:lpstr>
      <vt:lpstr>Return on ordinary shareholders’ funds (ROSF)</vt:lpstr>
      <vt:lpstr>Refer to Example 6.1</vt:lpstr>
      <vt:lpstr>Return on capital employed (ROCE)</vt:lpstr>
      <vt:lpstr>Refer to Example 6.1</vt:lpstr>
      <vt:lpstr>Operating profit margin </vt:lpstr>
      <vt:lpstr>Refer to Example 6.1</vt:lpstr>
      <vt:lpstr>Gross Profit Margin</vt:lpstr>
      <vt:lpstr>Refer to Example 6.1</vt:lpstr>
      <vt:lpstr>Analysis and interpretation</vt:lpstr>
      <vt:lpstr>Take a break and do the exercise</vt:lpstr>
      <vt:lpstr>Efficiency ratio</vt:lpstr>
      <vt:lpstr>Average inventories’ turnover period</vt:lpstr>
      <vt:lpstr>Refer to Example 6.1</vt:lpstr>
      <vt:lpstr>Average settlement period for trade receivables</vt:lpstr>
      <vt:lpstr>Refer to Example 6.1</vt:lpstr>
      <vt:lpstr>Average settlement period for trade payables</vt:lpstr>
      <vt:lpstr>Refer to Example 6.1</vt:lpstr>
      <vt:lpstr>Sales revenue to capital employed</vt:lpstr>
      <vt:lpstr>Refer to Example 6.1</vt:lpstr>
      <vt:lpstr>Sales revenue per employee</vt:lpstr>
      <vt:lpstr>Refer to Example 6.1</vt:lpstr>
      <vt:lpstr>Analysis and interpretation</vt:lpstr>
      <vt:lpstr>Take a break and do the exercise</vt:lpstr>
      <vt:lpstr>Liquidity ratio</vt:lpstr>
      <vt:lpstr>Current ratio</vt:lpstr>
      <vt:lpstr>Refer to Example 6.1</vt:lpstr>
      <vt:lpstr>Acid test ratio</vt:lpstr>
      <vt:lpstr>Refer to Example 6.1</vt:lpstr>
      <vt:lpstr>Analysis and interpretation</vt:lpstr>
      <vt:lpstr>Take a break and do the exercise</vt:lpstr>
      <vt:lpstr>Financial gearing</vt:lpstr>
      <vt:lpstr>Financial gearing ratio</vt:lpstr>
      <vt:lpstr>Gearing ratio</vt:lpstr>
      <vt:lpstr>Refer to Example 6.1</vt:lpstr>
      <vt:lpstr>Interest coverage ratio</vt:lpstr>
      <vt:lpstr>Refer to Example 6.1</vt:lpstr>
      <vt:lpstr>Analysis and interpretation</vt:lpstr>
      <vt:lpstr>Take a break and do the exercise</vt:lpstr>
      <vt:lpstr>Investment ratio</vt:lpstr>
      <vt:lpstr>Dividend payout ratio</vt:lpstr>
      <vt:lpstr>Refer to Example 6.1</vt:lpstr>
      <vt:lpstr>Dividend yield ratio</vt:lpstr>
      <vt:lpstr>Refer to Example 6.1</vt:lpstr>
      <vt:lpstr>EPS and PE ratio</vt:lpstr>
      <vt:lpstr>Refer to Example 6.1</vt:lpstr>
      <vt:lpstr>Analysis and interpretation</vt:lpstr>
      <vt:lpstr>Take a break and do the exercise</vt:lpstr>
      <vt:lpstr>Limitations of ratio analysis</vt:lpstr>
      <vt:lpstr>Seminar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and Finance</dc:title>
  <dc:creator>Gee</dc:creator>
  <cp:lastModifiedBy>NAN YANG</cp:lastModifiedBy>
  <cp:revision>105</cp:revision>
  <cp:lastPrinted>2020-08-25T10:22:57Z</cp:lastPrinted>
  <dcterms:created xsi:type="dcterms:W3CDTF">2020-07-03T09:29:19Z</dcterms:created>
  <dcterms:modified xsi:type="dcterms:W3CDTF">2023-03-17T13:53:19Z</dcterms:modified>
</cp:coreProperties>
</file>