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96" r:id="rId4"/>
    <p:sldId id="297" r:id="rId5"/>
    <p:sldId id="298" r:id="rId6"/>
    <p:sldId id="299" r:id="rId7"/>
    <p:sldId id="300" r:id="rId8"/>
    <p:sldId id="301" r:id="rId9"/>
    <p:sldId id="302" r:id="rId10"/>
    <p:sldId id="303" r:id="rId11"/>
    <p:sldId id="304" r:id="rId12"/>
    <p:sldId id="305" r:id="rId13"/>
    <p:sldId id="306" r:id="rId14"/>
    <p:sldId id="308" r:id="rId15"/>
    <p:sldId id="334" r:id="rId16"/>
    <p:sldId id="309" r:id="rId17"/>
    <p:sldId id="335" r:id="rId18"/>
    <p:sldId id="310" r:id="rId19"/>
    <p:sldId id="307" r:id="rId20"/>
    <p:sldId id="336" r:id="rId21"/>
    <p:sldId id="311" r:id="rId22"/>
    <p:sldId id="312" r:id="rId23"/>
    <p:sldId id="313" r:id="rId24"/>
    <p:sldId id="314" r:id="rId25"/>
    <p:sldId id="315" r:id="rId26"/>
    <p:sldId id="316" r:id="rId27"/>
    <p:sldId id="332" r:id="rId28"/>
    <p:sldId id="333"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80" autoAdjust="0"/>
  </p:normalViewPr>
  <p:slideViewPr>
    <p:cSldViewPr>
      <p:cViewPr varScale="1">
        <p:scale>
          <a:sx n="54" d="100"/>
          <a:sy n="54" d="100"/>
        </p:scale>
        <p:origin x="-31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2A491-A32F-4F10-A503-5A999F915F53}" type="datetimeFigureOut">
              <a:rPr lang="en-SG" smtClean="0"/>
              <a:t>17/8/2020</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7B721-52EF-4E26-B11F-C0D226D5B347}" type="slidenum">
              <a:rPr lang="en-SG" smtClean="0"/>
              <a:t>‹#›</a:t>
            </a:fld>
            <a:endParaRPr lang="en-SG"/>
          </a:p>
        </p:txBody>
      </p:sp>
    </p:spTree>
    <p:extLst>
      <p:ext uri="{BB962C8B-B14F-4D97-AF65-F5344CB8AC3E}">
        <p14:creationId xmlns:p14="http://schemas.microsoft.com/office/powerpoint/2010/main" val="113376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Investors are generally reluctant to pledge their money unless they can see some way of turning their investment back into cash. The shares of a particular company may be valuable because it has bright prospects. Unless this value can be turned into cash, however, the benefit to investors is uncertain. After all, we cannot spend shares; we normally need cash. Thus, investors are more likely to buy new shares from a company where they can liquidate their investment (turn it into cash) as and when they wish. Stock Exchanges provide the means of liquidation and, by so doing, make it easier for a company to raise new share capital.</a:t>
            </a:r>
            <a:endParaRPr lang="en-SG" dirty="0"/>
          </a:p>
        </p:txBody>
      </p:sp>
      <p:sp>
        <p:nvSpPr>
          <p:cNvPr id="4" name="Slide Number Placeholder 3"/>
          <p:cNvSpPr>
            <a:spLocks noGrp="1"/>
          </p:cNvSpPr>
          <p:nvPr>
            <p:ph type="sldNum" sz="quarter" idx="10"/>
          </p:nvPr>
        </p:nvSpPr>
        <p:spPr/>
        <p:txBody>
          <a:bodyPr/>
          <a:lstStyle/>
          <a:p>
            <a:fld id="{E997B721-52EF-4E26-B11F-C0D226D5B347}" type="slidenum">
              <a:rPr lang="en-SG" smtClean="0"/>
              <a:t>8</a:t>
            </a:fld>
            <a:endParaRPr lang="en-SG"/>
          </a:p>
        </p:txBody>
      </p:sp>
    </p:spTree>
    <p:extLst>
      <p:ext uri="{BB962C8B-B14F-4D97-AF65-F5344CB8AC3E}">
        <p14:creationId xmlns:p14="http://schemas.microsoft.com/office/powerpoint/2010/main" val="352691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997B721-52EF-4E26-B11F-C0D226D5B347}" type="slidenum">
              <a:rPr lang="en-SG" smtClean="0"/>
              <a:t>16</a:t>
            </a:fld>
            <a:endParaRPr lang="en-SG"/>
          </a:p>
        </p:txBody>
      </p:sp>
    </p:spTree>
    <p:extLst>
      <p:ext uri="{BB962C8B-B14F-4D97-AF65-F5344CB8AC3E}">
        <p14:creationId xmlns:p14="http://schemas.microsoft.com/office/powerpoint/2010/main" val="290800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4FF1B3-DC85-4B66-B8B9-47F1F8024799}" type="slidenum">
              <a:rPr lang="en-US"/>
              <a:pPr/>
              <a:t>27</a:t>
            </a:fld>
            <a:endParaRPr lang="en-US"/>
          </a:p>
        </p:txBody>
      </p:sp>
      <p:sp>
        <p:nvSpPr>
          <p:cNvPr id="573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422B7E-39CD-4476-B933-ECDD6EBDDEA0}" type="slidenum">
              <a:rPr lang="en-US"/>
              <a:pPr/>
              <a:t>28</a:t>
            </a:fld>
            <a:endParaRPr lang="en-US"/>
          </a:p>
        </p:txBody>
      </p:sp>
      <p:sp>
        <p:nvSpPr>
          <p:cNvPr id="583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997B721-52EF-4E26-B11F-C0D226D5B347}" type="slidenum">
              <a:rPr lang="en-SG" smtClean="0"/>
              <a:t>31</a:t>
            </a:fld>
            <a:endParaRPr lang="en-SG"/>
          </a:p>
        </p:txBody>
      </p:sp>
    </p:spTree>
    <p:extLst>
      <p:ext uri="{BB962C8B-B14F-4D97-AF65-F5344CB8AC3E}">
        <p14:creationId xmlns:p14="http://schemas.microsoft.com/office/powerpoint/2010/main" val="421716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FD0A5A17-EE05-409D-BCDB-AC78A494FF26}" type="datetimeFigureOut">
              <a:rPr lang="en-SG" smtClean="0"/>
              <a:t>17/8/2020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404468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D0A5A17-EE05-409D-BCDB-AC78A494FF26}" type="datetimeFigureOut">
              <a:rPr lang="en-SG" smtClean="0"/>
              <a:t>17/8/2020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314106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D0A5A17-EE05-409D-BCDB-AC78A494FF26}" type="datetimeFigureOut">
              <a:rPr lang="en-SG" smtClean="0"/>
              <a:t>17/8/2020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94650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D0A5A17-EE05-409D-BCDB-AC78A494FF26}" type="datetimeFigureOut">
              <a:rPr lang="en-SG" smtClean="0"/>
              <a:t>17/8/2020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320953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A5A17-EE05-409D-BCDB-AC78A494FF26}" type="datetimeFigureOut">
              <a:rPr lang="en-SG" smtClean="0"/>
              <a:t>17/8/2020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245280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FD0A5A17-EE05-409D-BCDB-AC78A494FF26}" type="datetimeFigureOut">
              <a:rPr lang="en-SG" smtClean="0"/>
              <a:t>17/8/2020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28472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FD0A5A17-EE05-409D-BCDB-AC78A494FF26}" type="datetimeFigureOut">
              <a:rPr lang="en-SG" smtClean="0"/>
              <a:t>17/8/2020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2606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FD0A5A17-EE05-409D-BCDB-AC78A494FF26}" type="datetimeFigureOut">
              <a:rPr lang="en-SG" smtClean="0"/>
              <a:t>17/8/2020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127093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A5A17-EE05-409D-BCDB-AC78A494FF26}" type="datetimeFigureOut">
              <a:rPr lang="en-SG" smtClean="0"/>
              <a:t>17/8/2020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15632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A5A17-EE05-409D-BCDB-AC78A494FF26}" type="datetimeFigureOut">
              <a:rPr lang="en-SG" smtClean="0"/>
              <a:t>17/8/2020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269869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A5A17-EE05-409D-BCDB-AC78A494FF26}" type="datetimeFigureOut">
              <a:rPr lang="en-SG" smtClean="0"/>
              <a:t>17/8/2020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166612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style>
          <a:lnRef idx="2">
            <a:schemeClr val="dk1"/>
          </a:lnRef>
          <a:fillRef idx="1">
            <a:schemeClr val="lt1"/>
          </a:fillRef>
          <a:effectRef idx="0">
            <a:schemeClr val="dk1"/>
          </a:effectRef>
          <a:fontRef idx="none"/>
        </p:style>
        <p:txBody>
          <a:bodyPr vert="horz" lIns="91440" tIns="45720" rIns="91440" bIns="45720" rtlCol="0" anchor="ctr">
            <a:normAutofit/>
          </a:bodyPr>
          <a:lstStyle/>
          <a:p>
            <a:r>
              <a:rPr lang="en-US" dirty="0" smtClean="0"/>
              <a:t>Click to edit Master title style</a:t>
            </a:r>
            <a:endParaRPr lang="en-SG"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A5A17-EE05-409D-BCDB-AC78A494FF26}" type="datetimeFigureOut">
              <a:rPr lang="en-SG" smtClean="0"/>
              <a:t>17/8/2020</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0E07C-2D06-44AC-A900-B69B2FEE9646}" type="slidenum">
              <a:rPr lang="en-SG" smtClean="0"/>
              <a:t>‹#›</a:t>
            </a:fld>
            <a:endParaRPr lang="en-SG"/>
          </a:p>
        </p:txBody>
      </p:sp>
    </p:spTree>
    <p:extLst>
      <p:ext uri="{BB962C8B-B14F-4D97-AF65-F5344CB8AC3E}">
        <p14:creationId xmlns:p14="http://schemas.microsoft.com/office/powerpoint/2010/main" val="173397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dk1"/>
          </a:lnRef>
          <a:fillRef idx="1">
            <a:schemeClr val="lt1"/>
          </a:fillRef>
          <a:effectRef idx="0">
            <a:schemeClr val="dk1"/>
          </a:effectRef>
          <a:fontRef idx="minor">
            <a:schemeClr val="dk1"/>
          </a:fontRef>
        </p:style>
        <p:txBody>
          <a:bodyPr/>
          <a:lstStyle/>
          <a:p>
            <a:r>
              <a:rPr lang="en-SG" dirty="0" smtClean="0"/>
              <a:t>Lesson 4: Accounting for limited companies</a:t>
            </a:r>
            <a:endParaRPr lang="en-SG" dirty="0"/>
          </a:p>
        </p:txBody>
      </p:sp>
    </p:spTree>
    <p:extLst>
      <p:ext uri="{BB962C8B-B14F-4D97-AF65-F5344CB8AC3E}">
        <p14:creationId xmlns:p14="http://schemas.microsoft.com/office/powerpoint/2010/main" val="492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Corporate governance</a:t>
            </a:r>
            <a:endParaRPr lang="en-SG" dirty="0"/>
          </a:p>
        </p:txBody>
      </p:sp>
      <p:sp>
        <p:nvSpPr>
          <p:cNvPr id="3" name="Content Placeholder 2"/>
          <p:cNvSpPr>
            <a:spLocks noGrp="1"/>
          </p:cNvSpPr>
          <p:nvPr>
            <p:ph idx="1"/>
          </p:nvPr>
        </p:nvSpPr>
        <p:spPr/>
        <p:txBody>
          <a:bodyPr>
            <a:normAutofit lnSpcReduction="10000"/>
          </a:bodyPr>
          <a:lstStyle/>
          <a:p>
            <a:r>
              <a:rPr lang="en-SG" dirty="0" smtClean="0"/>
              <a:t>An important issue in the industry. </a:t>
            </a:r>
          </a:p>
          <a:p>
            <a:r>
              <a:rPr lang="en-US" dirty="0"/>
              <a:t>Corporate governance is the system by which companies are </a:t>
            </a:r>
            <a:r>
              <a:rPr lang="en-US" b="1" dirty="0"/>
              <a:t>directed and controlled. </a:t>
            </a:r>
            <a:endParaRPr lang="en-US" b="1" dirty="0" smtClean="0"/>
          </a:p>
          <a:p>
            <a:r>
              <a:rPr lang="en-US" dirty="0" smtClean="0"/>
              <a:t>Boards </a:t>
            </a:r>
            <a:r>
              <a:rPr lang="en-US" dirty="0"/>
              <a:t>of directors are responsible for the governance of their companies. </a:t>
            </a:r>
            <a:endParaRPr lang="en-US" dirty="0" smtClean="0"/>
          </a:p>
          <a:p>
            <a:r>
              <a:rPr lang="en-US" dirty="0" smtClean="0"/>
              <a:t>The </a:t>
            </a:r>
            <a:r>
              <a:rPr lang="en-US" dirty="0"/>
              <a:t>shareholders’ role in governance is to appoint the directors and the auditors and to satisfy themselves that an appropriate governance structure is in place.</a:t>
            </a:r>
            <a:endParaRPr lang="en-SG" dirty="0"/>
          </a:p>
        </p:txBody>
      </p:sp>
    </p:spTree>
    <p:extLst>
      <p:ext uri="{BB962C8B-B14F-4D97-AF65-F5344CB8AC3E}">
        <p14:creationId xmlns:p14="http://schemas.microsoft.com/office/powerpoint/2010/main" val="286726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underpinning a framework of rules</a:t>
            </a:r>
            <a:endParaRPr lang="en-SG" dirty="0"/>
          </a:p>
        </p:txBody>
      </p:sp>
      <p:sp>
        <p:nvSpPr>
          <p:cNvPr id="3" name="Content Placeholder 2"/>
          <p:cNvSpPr>
            <a:spLocks noGrp="1"/>
          </p:cNvSpPr>
          <p:nvPr>
            <p:ph idx="1"/>
          </p:nvPr>
        </p:nvSpPr>
        <p:spPr/>
        <p:txBody>
          <a:bodyPr/>
          <a:lstStyle/>
          <a:p>
            <a:endParaRPr lang="en-S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30275"/>
            <a:ext cx="838286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26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The UK Corporate Governance Code:</a:t>
            </a:r>
            <a:endParaRPr lang="en-SG" dirty="0"/>
          </a:p>
        </p:txBody>
      </p:sp>
      <p:sp>
        <p:nvSpPr>
          <p:cNvPr id="3" name="Content Placeholder 2"/>
          <p:cNvSpPr>
            <a:spLocks noGrp="1"/>
          </p:cNvSpPr>
          <p:nvPr>
            <p:ph idx="1"/>
          </p:nvPr>
        </p:nvSpPr>
        <p:spPr/>
        <p:txBody>
          <a:bodyPr/>
          <a:lstStyle/>
          <a:p>
            <a:r>
              <a:rPr lang="en-SG" dirty="0" smtClean="0"/>
              <a:t>Refer to reading </a:t>
            </a:r>
            <a:r>
              <a:rPr lang="en-SG" dirty="0" smtClean="0"/>
              <a:t>material- Real world 4.4</a:t>
            </a:r>
            <a:endParaRPr lang="en-SG" dirty="0"/>
          </a:p>
        </p:txBody>
      </p:sp>
      <p:sp>
        <p:nvSpPr>
          <p:cNvPr id="4" name="TextBox 3"/>
          <p:cNvSpPr txBox="1"/>
          <p:nvPr/>
        </p:nvSpPr>
        <p:spPr>
          <a:xfrm>
            <a:off x="323528" y="4941168"/>
            <a:ext cx="8640960" cy="1200329"/>
          </a:xfrm>
          <a:prstGeom prst="rect">
            <a:avLst/>
          </a:prstGeom>
          <a:solidFill>
            <a:srgbClr val="FFC000"/>
          </a:solidFill>
        </p:spPr>
        <p:txBody>
          <a:bodyPr wrap="square" rtlCol="0">
            <a:spAutoFit/>
          </a:bodyPr>
          <a:lstStyle/>
          <a:p>
            <a:r>
              <a:rPr lang="en-US" dirty="0"/>
              <a:t>The Code has the backing of the London Stock Exchange. This means that companies listed on the London Stock Exchange are expected to comply with the requirements of the Code or must give their shareholders good reason why they do not. Failure to do one or other of these can lead to the company’s shares being suspended from listing.</a:t>
            </a:r>
            <a:endParaRPr lang="en-SG" dirty="0"/>
          </a:p>
        </p:txBody>
      </p:sp>
    </p:spTree>
    <p:extLst>
      <p:ext uri="{BB962C8B-B14F-4D97-AF65-F5344CB8AC3E}">
        <p14:creationId xmlns:p14="http://schemas.microsoft.com/office/powerpoint/2010/main" val="2867264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Financing limited companies</a:t>
            </a:r>
            <a:endParaRPr lang="en-SG" dirty="0"/>
          </a:p>
        </p:txBody>
      </p:sp>
      <p:sp>
        <p:nvSpPr>
          <p:cNvPr id="3" name="Content Placeholder 2"/>
          <p:cNvSpPr>
            <a:spLocks noGrp="1"/>
          </p:cNvSpPr>
          <p:nvPr>
            <p:ph idx="1"/>
          </p:nvPr>
        </p:nvSpPr>
        <p:spPr/>
        <p:txBody>
          <a:bodyPr/>
          <a:lstStyle/>
          <a:p>
            <a:r>
              <a:rPr lang="en-SG" dirty="0" smtClean="0"/>
              <a:t>Equity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6769472" cy="512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920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Financing limited companies</a:t>
            </a:r>
          </a:p>
        </p:txBody>
      </p:sp>
      <p:sp>
        <p:nvSpPr>
          <p:cNvPr id="3" name="Content Placeholder 2"/>
          <p:cNvSpPr>
            <a:spLocks noGrp="1"/>
          </p:cNvSpPr>
          <p:nvPr>
            <p:ph idx="1"/>
          </p:nvPr>
        </p:nvSpPr>
        <p:spPr>
          <a:xfrm>
            <a:off x="395536" y="5661248"/>
            <a:ext cx="8229600" cy="657548"/>
          </a:xfrm>
        </p:spPr>
        <p:txBody>
          <a:bodyPr>
            <a:normAutofit/>
          </a:bodyPr>
          <a:lstStyle/>
          <a:p>
            <a:r>
              <a:rPr lang="en-SG" sz="2400" dirty="0" smtClean="0"/>
              <a:t>Why don’t we combine share capital with revenue reserve?</a:t>
            </a:r>
            <a:endParaRPr lang="en-SG"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6" y="1916832"/>
            <a:ext cx="912495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11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Answer: </a:t>
            </a:r>
            <a:endParaRPr lang="en-SG" dirty="0"/>
          </a:p>
        </p:txBody>
      </p:sp>
      <p:sp>
        <p:nvSpPr>
          <p:cNvPr id="3" name="Content Placeholder 2"/>
          <p:cNvSpPr>
            <a:spLocks noGrp="1"/>
          </p:cNvSpPr>
          <p:nvPr>
            <p:ph idx="1"/>
          </p:nvPr>
        </p:nvSpPr>
        <p:spPr/>
        <p:txBody>
          <a:bodyPr/>
          <a:lstStyle/>
          <a:p>
            <a:r>
              <a:rPr lang="en-SG" dirty="0" smtClean="0"/>
              <a:t>Legal restriction</a:t>
            </a:r>
            <a:endParaRPr lang="en-SG" dirty="0"/>
          </a:p>
        </p:txBody>
      </p:sp>
    </p:spTree>
    <p:extLst>
      <p:ext uri="{BB962C8B-B14F-4D97-AF65-F5344CB8AC3E}">
        <p14:creationId xmlns:p14="http://schemas.microsoft.com/office/powerpoint/2010/main" val="165678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Equity</a:t>
            </a:r>
            <a:endParaRPr lang="en-SG" dirty="0"/>
          </a:p>
        </p:txBody>
      </p:sp>
      <p:sp>
        <p:nvSpPr>
          <p:cNvPr id="3" name="Content Placeholder 2"/>
          <p:cNvSpPr>
            <a:spLocks noGrp="1"/>
          </p:cNvSpPr>
          <p:nvPr>
            <p:ph idx="1"/>
          </p:nvPr>
        </p:nvSpPr>
        <p:spPr/>
        <p:txBody>
          <a:bodyPr>
            <a:normAutofit fontScale="92500" lnSpcReduction="10000"/>
          </a:bodyPr>
          <a:lstStyle/>
          <a:p>
            <a:r>
              <a:rPr lang="en-SG" dirty="0" smtClean="0"/>
              <a:t>Ordinary share</a:t>
            </a:r>
          </a:p>
          <a:p>
            <a:pPr lvl="1"/>
            <a:r>
              <a:rPr lang="en-US" dirty="0" smtClean="0"/>
              <a:t>The </a:t>
            </a:r>
            <a:r>
              <a:rPr lang="en-US" dirty="0"/>
              <a:t>basic units of ownership of a business. </a:t>
            </a:r>
            <a:endParaRPr lang="en-US" dirty="0" smtClean="0"/>
          </a:p>
          <a:p>
            <a:pPr lvl="1"/>
            <a:r>
              <a:rPr lang="en-US" dirty="0" smtClean="0"/>
              <a:t>Primary risk takers </a:t>
            </a:r>
          </a:p>
          <a:p>
            <a:pPr lvl="1"/>
            <a:r>
              <a:rPr lang="en-US" dirty="0" smtClean="0"/>
              <a:t>No upper limits on benefit earned</a:t>
            </a:r>
          </a:p>
          <a:p>
            <a:pPr lvl="1"/>
            <a:r>
              <a:rPr lang="en-US" dirty="0" smtClean="0"/>
              <a:t>Ability to vote for major issues in the company</a:t>
            </a:r>
          </a:p>
          <a:p>
            <a:pPr lvl="1"/>
            <a:r>
              <a:rPr lang="en-US" u="sng" dirty="0" smtClean="0"/>
              <a:t>All shares must have equal value</a:t>
            </a:r>
          </a:p>
          <a:p>
            <a:pPr marL="457200" lvl="1" indent="0">
              <a:buNone/>
            </a:pPr>
            <a:endParaRPr lang="en-US" u="sng" dirty="0"/>
          </a:p>
          <a:p>
            <a:pPr marL="57150" indent="0">
              <a:buNone/>
            </a:pPr>
            <a:r>
              <a:rPr lang="en-US" sz="2600" dirty="0" smtClean="0"/>
              <a:t>Question: </a:t>
            </a:r>
            <a:r>
              <a:rPr lang="en-US" sz="2600" dirty="0"/>
              <a:t>The initial financial requirement for a new company is £50,000. There are to be two equal shareholders. Would you advise them to issue two shares of £25,000 each? Why?</a:t>
            </a:r>
            <a:endParaRPr lang="en-US" sz="2600" u="sng" dirty="0" smtClean="0"/>
          </a:p>
        </p:txBody>
      </p:sp>
    </p:spTree>
    <p:extLst>
      <p:ext uri="{BB962C8B-B14F-4D97-AF65-F5344CB8AC3E}">
        <p14:creationId xmlns:p14="http://schemas.microsoft.com/office/powerpoint/2010/main" val="100811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The most expensive stock, would you buy?</a:t>
            </a:r>
            <a:endParaRPr lang="en-SG" dirty="0"/>
          </a:p>
        </p:txBody>
      </p:sp>
      <p:sp>
        <p:nvSpPr>
          <p:cNvPr id="3" name="Content Placeholder 2"/>
          <p:cNvSpPr>
            <a:spLocks noGrp="1"/>
          </p:cNvSpPr>
          <p:nvPr>
            <p:ph idx="1"/>
          </p:nvPr>
        </p:nvSpPr>
        <p:spPr/>
        <p:txBody>
          <a:bodyPr/>
          <a:lstStyle/>
          <a:p>
            <a:endParaRPr lang="en-SG"/>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9" t="25943" r="8410" b="9412"/>
          <a:stretch/>
        </p:blipFill>
        <p:spPr bwMode="auto">
          <a:xfrm>
            <a:off x="1" y="1787236"/>
            <a:ext cx="9144000" cy="443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55576" y="2276872"/>
            <a:ext cx="3168352" cy="8640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24426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Equity</a:t>
            </a:r>
            <a:endParaRPr lang="en-SG" dirty="0"/>
          </a:p>
        </p:txBody>
      </p:sp>
      <p:sp>
        <p:nvSpPr>
          <p:cNvPr id="3" name="Content Placeholder 2"/>
          <p:cNvSpPr>
            <a:spLocks noGrp="1"/>
          </p:cNvSpPr>
          <p:nvPr>
            <p:ph idx="1"/>
          </p:nvPr>
        </p:nvSpPr>
        <p:spPr/>
        <p:txBody>
          <a:bodyPr>
            <a:normAutofit lnSpcReduction="10000"/>
          </a:bodyPr>
          <a:lstStyle/>
          <a:p>
            <a:r>
              <a:rPr lang="en-SG" dirty="0"/>
              <a:t>Preference </a:t>
            </a:r>
            <a:r>
              <a:rPr lang="en-SG" dirty="0" smtClean="0"/>
              <a:t>shares</a:t>
            </a:r>
            <a:endParaRPr lang="en-SG" dirty="0"/>
          </a:p>
          <a:p>
            <a:pPr lvl="1"/>
            <a:r>
              <a:rPr lang="en-SG" dirty="0" smtClean="0"/>
              <a:t>Guarantee that if a dividend is paid. </a:t>
            </a:r>
          </a:p>
          <a:p>
            <a:pPr lvl="1"/>
            <a:r>
              <a:rPr lang="en-SG" dirty="0" smtClean="0"/>
              <a:t>A fixed percentage of the par value of the preference shares</a:t>
            </a:r>
          </a:p>
          <a:p>
            <a:pPr lvl="1"/>
            <a:r>
              <a:rPr lang="en-SG" dirty="0" smtClean="0"/>
              <a:t>Example, a million of preference </a:t>
            </a:r>
            <a:r>
              <a:rPr lang="en-SG" dirty="0"/>
              <a:t>shares of £1 issued </a:t>
            </a:r>
            <a:r>
              <a:rPr lang="en-SG" dirty="0" smtClean="0"/>
              <a:t>with dividend rate of 6%. Total </a:t>
            </a:r>
            <a:r>
              <a:rPr lang="en-SG" dirty="0"/>
              <a:t>dividend paid is </a:t>
            </a:r>
            <a:r>
              <a:rPr lang="en-SG" dirty="0" smtClean="0"/>
              <a:t>£60,000.</a:t>
            </a:r>
          </a:p>
          <a:p>
            <a:pPr lvl="1"/>
            <a:r>
              <a:rPr lang="en-US" dirty="0" smtClean="0"/>
              <a:t>Refer to the memorandum </a:t>
            </a:r>
            <a:r>
              <a:rPr lang="en-US" dirty="0"/>
              <a:t>and articles of </a:t>
            </a:r>
            <a:r>
              <a:rPr lang="en-US" dirty="0" smtClean="0"/>
              <a:t>association to know the different classes of the shares. </a:t>
            </a:r>
            <a:endParaRPr lang="en-SG" dirty="0"/>
          </a:p>
        </p:txBody>
      </p:sp>
    </p:spTree>
    <p:extLst>
      <p:ext uri="{BB962C8B-B14F-4D97-AF65-F5344CB8AC3E}">
        <p14:creationId xmlns:p14="http://schemas.microsoft.com/office/powerpoint/2010/main" val="1008111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Equity</a:t>
            </a:r>
            <a:endParaRPr lang="en-SG" dirty="0"/>
          </a:p>
        </p:txBody>
      </p:sp>
      <p:sp>
        <p:nvSpPr>
          <p:cNvPr id="3" name="Content Placeholder 2"/>
          <p:cNvSpPr>
            <a:spLocks noGrp="1"/>
          </p:cNvSpPr>
          <p:nvPr>
            <p:ph idx="1"/>
          </p:nvPr>
        </p:nvSpPr>
        <p:spPr/>
        <p:txBody>
          <a:bodyPr/>
          <a:lstStyle/>
          <a:p>
            <a:r>
              <a:rPr lang="en-SG" dirty="0" smtClean="0"/>
              <a:t>Altering the nominal value of shares</a:t>
            </a:r>
          </a:p>
          <a:p>
            <a:pPr lvl="1"/>
            <a:r>
              <a:rPr lang="en-SG" dirty="0" smtClean="0"/>
              <a:t>Splitting</a:t>
            </a:r>
          </a:p>
          <a:p>
            <a:pPr lvl="1"/>
            <a:r>
              <a:rPr lang="en-SG" dirty="0" smtClean="0"/>
              <a:t>Consolidating</a:t>
            </a:r>
          </a:p>
          <a:p>
            <a:pPr marL="457200" lvl="1" indent="0">
              <a:buNone/>
            </a:pPr>
            <a:endParaRPr lang="en-SG" dirty="0"/>
          </a:p>
        </p:txBody>
      </p:sp>
    </p:spTree>
    <p:extLst>
      <p:ext uri="{BB962C8B-B14F-4D97-AF65-F5344CB8AC3E}">
        <p14:creationId xmlns:p14="http://schemas.microsoft.com/office/powerpoint/2010/main" val="1891920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SG" dirty="0" smtClean="0"/>
              <a:t>Learning outcomes</a:t>
            </a:r>
            <a:endParaRPr lang="en-SG" dirty="0"/>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a:buFont typeface="Wingdings" pitchFamily="2" charset="2"/>
              <a:buChar char="q"/>
            </a:pPr>
            <a:r>
              <a:rPr lang="en-US" dirty="0"/>
              <a:t>discuss the nature and financing of a limited  company;</a:t>
            </a:r>
          </a:p>
          <a:p>
            <a:pPr>
              <a:buFont typeface="Wingdings" pitchFamily="2" charset="2"/>
              <a:buChar char="q"/>
            </a:pPr>
            <a:endParaRPr lang="en-US" dirty="0"/>
          </a:p>
          <a:p>
            <a:pPr>
              <a:buFont typeface="Wingdings" pitchFamily="2" charset="2"/>
              <a:buChar char="q"/>
            </a:pPr>
            <a:r>
              <a:rPr lang="en-US" dirty="0"/>
              <a:t>describe the main features of the equity in a  limited company and the restrictions placed on  owners seeking to withdraw part of their equity;</a:t>
            </a:r>
          </a:p>
          <a:p>
            <a:pPr>
              <a:buFont typeface="Wingdings" pitchFamily="2" charset="2"/>
              <a:buChar char="q"/>
            </a:pPr>
            <a:endParaRPr lang="en-US" dirty="0"/>
          </a:p>
          <a:p>
            <a:pPr>
              <a:buFont typeface="Wingdings" pitchFamily="2" charset="2"/>
              <a:buChar char="q"/>
            </a:pPr>
            <a:r>
              <a:rPr lang="en-US" dirty="0"/>
              <a:t>discuss the framework of rules designed to  safeguard the interests of shareholders;</a:t>
            </a:r>
          </a:p>
          <a:p>
            <a:pPr>
              <a:buFont typeface="Wingdings" pitchFamily="2" charset="2"/>
              <a:buChar char="q"/>
            </a:pPr>
            <a:endParaRPr lang="en-US" dirty="0"/>
          </a:p>
          <a:p>
            <a:pPr>
              <a:buFont typeface="Wingdings" pitchFamily="2" charset="2"/>
              <a:buChar char="q"/>
            </a:pPr>
            <a:r>
              <a:rPr lang="en-US" dirty="0"/>
              <a:t>explain how the income statement and  statement of  financial position of  a limited  company differ in detail from those of sole  proprietorships and partnerships.</a:t>
            </a:r>
          </a:p>
          <a:p>
            <a:pPr>
              <a:buFont typeface="Wingdings" pitchFamily="2" charset="2"/>
              <a:buChar char="q"/>
            </a:pPr>
            <a:endParaRPr lang="en-SG" dirty="0"/>
          </a:p>
        </p:txBody>
      </p:sp>
    </p:spTree>
    <p:extLst>
      <p:ext uri="{BB962C8B-B14F-4D97-AF65-F5344CB8AC3E}">
        <p14:creationId xmlns:p14="http://schemas.microsoft.com/office/powerpoint/2010/main" val="2562526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Berkshire Hathaway- Class B</a:t>
            </a:r>
            <a:endParaRPr lang="en-SG" dirty="0"/>
          </a:p>
        </p:txBody>
      </p:sp>
      <p:sp>
        <p:nvSpPr>
          <p:cNvPr id="3" name="Content Placeholder 2"/>
          <p:cNvSpPr>
            <a:spLocks noGrp="1"/>
          </p:cNvSpPr>
          <p:nvPr>
            <p:ph idx="1"/>
          </p:nvPr>
        </p:nvSpPr>
        <p:spPr/>
        <p:txBody>
          <a:bodyPr/>
          <a:lstStyle/>
          <a:p>
            <a:endParaRPr lang="en-SG"/>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 t="4445" r="31317" b="20404"/>
          <a:stretch/>
        </p:blipFill>
        <p:spPr bwMode="auto">
          <a:xfrm>
            <a:off x="323528" y="1484784"/>
            <a:ext cx="8424936" cy="515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26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Equity</a:t>
            </a:r>
            <a:endParaRPr lang="en-SG" dirty="0"/>
          </a:p>
        </p:txBody>
      </p:sp>
      <p:sp>
        <p:nvSpPr>
          <p:cNvPr id="3" name="Content Placeholder 2"/>
          <p:cNvSpPr>
            <a:spLocks noGrp="1"/>
          </p:cNvSpPr>
          <p:nvPr>
            <p:ph idx="1"/>
          </p:nvPr>
        </p:nvSpPr>
        <p:spPr>
          <a:xfrm>
            <a:off x="457200" y="1600200"/>
            <a:ext cx="8229600" cy="5141168"/>
          </a:xfrm>
        </p:spPr>
        <p:txBody>
          <a:bodyPr/>
          <a:lstStyle/>
          <a:p>
            <a:r>
              <a:rPr lang="en-SG" dirty="0" smtClean="0"/>
              <a:t>Reserves</a:t>
            </a:r>
          </a:p>
          <a:p>
            <a:pPr lvl="1"/>
            <a:r>
              <a:rPr lang="en-SG" dirty="0" smtClean="0"/>
              <a:t>Profits and gains </a:t>
            </a:r>
          </a:p>
          <a:p>
            <a:pPr lvl="1"/>
            <a:r>
              <a:rPr lang="en-SG" dirty="0" smtClean="0"/>
              <a:t>The amount may no longer continue to be part of equity when dividends paid or the company suffered losses. </a:t>
            </a:r>
          </a:p>
          <a:p>
            <a:pPr lvl="1"/>
            <a:r>
              <a:rPr lang="en-SG" dirty="0" smtClean="0"/>
              <a:t>What is capital reserve?</a:t>
            </a:r>
          </a:p>
          <a:p>
            <a:pPr lvl="2"/>
            <a:r>
              <a:rPr lang="en-US" dirty="0"/>
              <a:t>issuing shares at above their nominal value (for example, issuing £1 shares at £1.50); </a:t>
            </a:r>
          </a:p>
          <a:p>
            <a:pPr lvl="2"/>
            <a:r>
              <a:rPr lang="en-US" dirty="0" smtClean="0"/>
              <a:t>revaluing </a:t>
            </a:r>
            <a:r>
              <a:rPr lang="en-US" dirty="0"/>
              <a:t>(upwards) non-current assets.</a:t>
            </a:r>
            <a:endParaRPr lang="en-SG" dirty="0"/>
          </a:p>
        </p:txBody>
      </p:sp>
    </p:spTree>
    <p:extLst>
      <p:ext uri="{BB962C8B-B14F-4D97-AF65-F5344CB8AC3E}">
        <p14:creationId xmlns:p14="http://schemas.microsoft.com/office/powerpoint/2010/main" val="2907216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Equity</a:t>
            </a:r>
          </a:p>
        </p:txBody>
      </p:sp>
      <p:sp>
        <p:nvSpPr>
          <p:cNvPr id="3" name="Content Placeholder 2"/>
          <p:cNvSpPr>
            <a:spLocks noGrp="1"/>
          </p:cNvSpPr>
          <p:nvPr>
            <p:ph idx="1"/>
          </p:nvPr>
        </p:nvSpPr>
        <p:spPr/>
        <p:txBody>
          <a:bodyPr/>
          <a:lstStyle/>
          <a:p>
            <a:r>
              <a:rPr lang="en-SG" dirty="0" smtClean="0"/>
              <a:t>Usually shares will be issued above the par value. This is why…. </a:t>
            </a:r>
            <a:endParaRPr lang="en-SG" dirty="0"/>
          </a:p>
        </p:txBody>
      </p:sp>
    </p:spTree>
    <p:extLst>
      <p:ext uri="{BB962C8B-B14F-4D97-AF65-F5344CB8AC3E}">
        <p14:creationId xmlns:p14="http://schemas.microsoft.com/office/powerpoint/2010/main" val="290721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4969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88024" y="4077072"/>
            <a:ext cx="100811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4"/>
          <p:cNvSpPr/>
          <p:nvPr/>
        </p:nvSpPr>
        <p:spPr>
          <a:xfrm>
            <a:off x="6300192" y="3429000"/>
            <a:ext cx="1944216" cy="64807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smtClean="0">
                <a:solidFill>
                  <a:schemeClr val="tx1"/>
                </a:solidFill>
              </a:rPr>
              <a:t>Share capital</a:t>
            </a:r>
            <a:endParaRPr lang="en-SG" dirty="0">
              <a:solidFill>
                <a:schemeClr val="tx1"/>
              </a:solidFill>
            </a:endParaRPr>
          </a:p>
        </p:txBody>
      </p:sp>
      <p:sp>
        <p:nvSpPr>
          <p:cNvPr id="7" name="Rectangle 6"/>
          <p:cNvSpPr/>
          <p:nvPr/>
        </p:nvSpPr>
        <p:spPr>
          <a:xfrm>
            <a:off x="6300192" y="4293096"/>
            <a:ext cx="1944216" cy="6480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smtClean="0">
                <a:solidFill>
                  <a:schemeClr val="tx1"/>
                </a:solidFill>
              </a:rPr>
              <a:t>Share premium</a:t>
            </a:r>
            <a:endParaRPr lang="en-SG" dirty="0">
              <a:solidFill>
                <a:schemeClr val="tx1"/>
              </a:solidFill>
            </a:endParaRPr>
          </a:p>
        </p:txBody>
      </p:sp>
      <p:cxnSp>
        <p:nvCxnSpPr>
          <p:cNvPr id="8" name="Straight Arrow Connector 7"/>
          <p:cNvCxnSpPr>
            <a:stCxn id="4" idx="3"/>
          </p:cNvCxnSpPr>
          <p:nvPr/>
        </p:nvCxnSpPr>
        <p:spPr>
          <a:xfrm flipV="1">
            <a:off x="5796136" y="3753036"/>
            <a:ext cx="504056" cy="5400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4" idx="3"/>
          </p:cNvCxnSpPr>
          <p:nvPr/>
        </p:nvCxnSpPr>
        <p:spPr>
          <a:xfrm>
            <a:off x="5796136" y="4293096"/>
            <a:ext cx="504056" cy="3240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0721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Example of Tesco</a:t>
            </a:r>
            <a:endParaRPr lang="en-S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84249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740684"/>
            <a:ext cx="2374433" cy="369332"/>
          </a:xfrm>
          <a:prstGeom prst="rect">
            <a:avLst/>
          </a:prstGeom>
          <a:noFill/>
        </p:spPr>
        <p:txBody>
          <a:bodyPr wrap="none" rtlCol="0">
            <a:spAutoFit/>
          </a:bodyPr>
          <a:lstStyle/>
          <a:p>
            <a:r>
              <a:rPr lang="en-SG" b="1" dirty="0" smtClean="0"/>
              <a:t>Annual report, Page 78</a:t>
            </a:r>
            <a:endParaRPr lang="en-SG" b="1" dirty="0"/>
          </a:p>
        </p:txBody>
      </p:sp>
    </p:spTree>
    <p:extLst>
      <p:ext uri="{BB962C8B-B14F-4D97-AF65-F5344CB8AC3E}">
        <p14:creationId xmlns:p14="http://schemas.microsoft.com/office/powerpoint/2010/main" val="3841272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Bonus share</a:t>
            </a:r>
            <a:endParaRPr lang="en-SG" dirty="0"/>
          </a:p>
        </p:txBody>
      </p:sp>
      <p:sp>
        <p:nvSpPr>
          <p:cNvPr id="3" name="Content Placeholder 2"/>
          <p:cNvSpPr>
            <a:spLocks noGrp="1"/>
          </p:cNvSpPr>
          <p:nvPr>
            <p:ph idx="1"/>
          </p:nvPr>
        </p:nvSpPr>
        <p:spPr/>
        <p:txBody>
          <a:bodyPr/>
          <a:lstStyle/>
          <a:p>
            <a:r>
              <a:rPr lang="en-SG" dirty="0" smtClean="0"/>
              <a:t>For company to take reserves and converted into share capital. </a:t>
            </a:r>
          </a:p>
          <a:p>
            <a:r>
              <a:rPr lang="en-SG" dirty="0" smtClean="0"/>
              <a:t>New shares arising from conversion are known as bonus shares</a:t>
            </a:r>
            <a:endParaRPr lang="en-SG" dirty="0"/>
          </a:p>
        </p:txBody>
      </p:sp>
    </p:spTree>
    <p:extLst>
      <p:ext uri="{BB962C8B-B14F-4D97-AF65-F5344CB8AC3E}">
        <p14:creationId xmlns:p14="http://schemas.microsoft.com/office/powerpoint/2010/main" val="1107781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charset="0"/>
              </a:rPr>
              <a:t>Reasons for bonus share issue</a:t>
            </a:r>
            <a:endParaRPr lang="en-SG" sz="4000" dirty="0"/>
          </a:p>
        </p:txBody>
      </p:sp>
      <p:sp>
        <p:nvSpPr>
          <p:cNvPr id="3" name="Content Placeholder 2"/>
          <p:cNvSpPr>
            <a:spLocks noGrp="1"/>
          </p:cNvSpPr>
          <p:nvPr>
            <p:ph idx="1"/>
          </p:nvPr>
        </p:nvSpPr>
        <p:spPr/>
        <p:txBody>
          <a:bodyPr/>
          <a:lstStyle/>
          <a:p>
            <a:r>
              <a:rPr lang="en-SG" dirty="0"/>
              <a:t>Share </a:t>
            </a:r>
            <a:r>
              <a:rPr lang="en-SG" dirty="0" smtClean="0"/>
              <a:t>price</a:t>
            </a:r>
            <a:endParaRPr lang="en-SG" dirty="0"/>
          </a:p>
          <a:p>
            <a:r>
              <a:rPr lang="en-SG" dirty="0"/>
              <a:t>Shareholder </a:t>
            </a:r>
            <a:r>
              <a:rPr lang="en-SG" dirty="0" smtClean="0"/>
              <a:t>confidence</a:t>
            </a:r>
          </a:p>
          <a:p>
            <a:r>
              <a:rPr lang="en-SG" dirty="0"/>
              <a:t>Lender confidence</a:t>
            </a:r>
          </a:p>
        </p:txBody>
      </p:sp>
    </p:spTree>
    <p:extLst>
      <p:ext uri="{BB962C8B-B14F-4D97-AF65-F5344CB8AC3E}">
        <p14:creationId xmlns:p14="http://schemas.microsoft.com/office/powerpoint/2010/main" val="1107781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977900" y="2468563"/>
            <a:ext cx="7062788" cy="1157287"/>
          </a:xfrm>
          <a:ln/>
        </p:spPr>
        <p:txBody>
          <a:bodyPr tIns="12240"/>
          <a:lstStyle/>
          <a:p>
            <a:pPr marL="12700" algn="l">
              <a:lnSpc>
                <a:spcPct val="118000"/>
              </a:lnSpc>
              <a:spcBef>
                <a:spcPts val="1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2800" dirty="0">
                <a:latin typeface="Arial" charset="0"/>
              </a:rPr>
              <a:t>Would you expect a company to pay all of its  revenue reserves as a dividend?</a:t>
            </a:r>
          </a:p>
        </p:txBody>
      </p:sp>
      <p:sp>
        <p:nvSpPr>
          <p:cNvPr id="28674" name="Rectangle 2"/>
          <p:cNvSpPr>
            <a:spLocks noChangeArrowheads="1"/>
          </p:cNvSpPr>
          <p:nvPr/>
        </p:nvSpPr>
        <p:spPr bwMode="auto">
          <a:xfrm>
            <a:off x="8535988" y="6494463"/>
            <a:ext cx="220662"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520" rIns="0" bIns="0">
            <a:spAutoFit/>
          </a:bodyPr>
          <a:lstStyle/>
          <a:p>
            <a:pPr marL="12700">
              <a:lnSpc>
                <a:spcPct val="100000"/>
              </a:lnSpc>
              <a:spcBef>
                <a:spcPts val="100"/>
              </a:spcBef>
            </a:pPr>
            <a:r>
              <a:rPr lang="en-US" sz="1400">
                <a:solidFill>
                  <a:srgbClr val="EBD188"/>
                </a:solidFill>
                <a:ea typeface="Noto Sans SC Regular" charset="0"/>
                <a:cs typeface="Noto Sans SC Regular" charset="0"/>
              </a:rPr>
              <a:t>22</a:t>
            </a:r>
          </a:p>
        </p:txBody>
      </p:sp>
    </p:spTree>
    <p:extLst>
      <p:ext uri="{BB962C8B-B14F-4D97-AF65-F5344CB8AC3E}">
        <p14:creationId xmlns:p14="http://schemas.microsoft.com/office/powerpoint/2010/main" val="238739659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825501" y="1816100"/>
            <a:ext cx="7710487" cy="2663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marL="12700" algn="just">
              <a:lnSpc>
                <a:spcPct val="103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dirty="0">
                <a:ea typeface="Noto Sans SC Regular" charset="0"/>
                <a:cs typeface="Noto Sans SC Regular" charset="0"/>
              </a:rPr>
              <a:t>It would be rare for a company to pay all of its  revenue reserves as a dividend: the fact that it is  legally possible does not necessarily make it a</a:t>
            </a:r>
          </a:p>
          <a:p>
            <a:pPr marL="12700" algn="just">
              <a:lnSpc>
                <a:spcPct val="103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800" dirty="0">
                <a:ea typeface="Noto Sans SC Regular" charset="0"/>
                <a:cs typeface="Noto Sans SC Regular" charset="0"/>
              </a:rPr>
              <a:t>good idea. Most companies see ploughed- back  profits as a major – usually </a:t>
            </a:r>
            <a:r>
              <a:rPr lang="en-US" sz="2800" i="1" dirty="0">
                <a:ea typeface="Noto Sans SC Regular" charset="0"/>
                <a:cs typeface="Noto Sans SC Regular" charset="0"/>
              </a:rPr>
              <a:t>the </a:t>
            </a:r>
            <a:r>
              <a:rPr lang="en-US" sz="2800" dirty="0">
                <a:ea typeface="Noto Sans SC Regular" charset="0"/>
                <a:cs typeface="Noto Sans SC Regular" charset="0"/>
              </a:rPr>
              <a:t>major – source of  new finance.</a:t>
            </a:r>
          </a:p>
        </p:txBody>
      </p:sp>
      <p:sp>
        <p:nvSpPr>
          <p:cNvPr id="29698" name="Rectangle 2"/>
          <p:cNvSpPr>
            <a:spLocks noChangeArrowheads="1"/>
          </p:cNvSpPr>
          <p:nvPr/>
        </p:nvSpPr>
        <p:spPr bwMode="auto">
          <a:xfrm>
            <a:off x="8535988" y="6494463"/>
            <a:ext cx="220662"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520" rIns="0" bIns="0">
            <a:spAutoFit/>
          </a:bodyPr>
          <a:lstStyle/>
          <a:p>
            <a:pPr marL="12700">
              <a:lnSpc>
                <a:spcPct val="100000"/>
              </a:lnSpc>
              <a:spcBef>
                <a:spcPts val="100"/>
              </a:spcBef>
            </a:pPr>
            <a:r>
              <a:rPr lang="en-US" sz="1400">
                <a:solidFill>
                  <a:srgbClr val="EBD188"/>
                </a:solidFill>
                <a:ea typeface="Noto Sans SC Regular" charset="0"/>
                <a:cs typeface="Noto Sans SC Regular" charset="0"/>
              </a:rPr>
              <a:t>23</a:t>
            </a:r>
          </a:p>
        </p:txBody>
      </p:sp>
    </p:spTree>
    <p:extLst>
      <p:ext uri="{BB962C8B-B14F-4D97-AF65-F5344CB8AC3E}">
        <p14:creationId xmlns:p14="http://schemas.microsoft.com/office/powerpoint/2010/main" val="283154326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SG" dirty="0" smtClean="0"/>
              <a:t>Borrowings</a:t>
            </a:r>
            <a:endParaRPr lang="en-SG" dirty="0"/>
          </a:p>
        </p:txBody>
      </p:sp>
      <p:sp>
        <p:nvSpPr>
          <p:cNvPr id="3" name="Content Placeholder 2"/>
          <p:cNvSpPr>
            <a:spLocks noGrp="1"/>
          </p:cNvSpPr>
          <p:nvPr>
            <p:ph idx="1"/>
          </p:nvPr>
        </p:nvSpPr>
        <p:spPr>
          <a:xfrm>
            <a:off x="457200" y="1600200"/>
            <a:ext cx="8229600" cy="4925144"/>
          </a:xfrm>
        </p:spPr>
        <p:txBody>
          <a:bodyPr>
            <a:normAutofit/>
          </a:bodyPr>
          <a:lstStyle/>
          <a:p>
            <a:pPr>
              <a:buFont typeface="Wingdings" pitchFamily="2" charset="2"/>
              <a:buChar char="q"/>
            </a:pPr>
            <a:r>
              <a:rPr lang="en-SG" dirty="0" smtClean="0"/>
              <a:t> Long-term basis from pension funds, insurance companies or banks. </a:t>
            </a:r>
          </a:p>
          <a:p>
            <a:pPr>
              <a:buFont typeface="Wingdings" pitchFamily="2" charset="2"/>
              <a:buChar char="q"/>
            </a:pPr>
            <a:r>
              <a:rPr lang="en-SG" dirty="0"/>
              <a:t> </a:t>
            </a:r>
            <a:r>
              <a:rPr lang="en-SG" dirty="0" smtClean="0"/>
              <a:t>Secured on assets of the company</a:t>
            </a:r>
          </a:p>
          <a:p>
            <a:pPr>
              <a:buFont typeface="Wingdings" pitchFamily="2" charset="2"/>
              <a:buChar char="q"/>
            </a:pPr>
            <a:endParaRPr lang="en-SG" dirty="0" smtClean="0"/>
          </a:p>
          <a:p>
            <a:pPr>
              <a:buFont typeface="Wingdings" pitchFamily="2" charset="2"/>
              <a:buChar char="q"/>
            </a:pPr>
            <a:endParaRPr lang="en-SG" dirty="0"/>
          </a:p>
        </p:txBody>
      </p:sp>
    </p:spTree>
    <p:extLst>
      <p:ext uri="{BB962C8B-B14F-4D97-AF65-F5344CB8AC3E}">
        <p14:creationId xmlns:p14="http://schemas.microsoft.com/office/powerpoint/2010/main" val="739619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The main features of limited companies</a:t>
            </a:r>
            <a:endParaRPr lang="en-SG" dirty="0"/>
          </a:p>
        </p:txBody>
      </p:sp>
      <p:sp>
        <p:nvSpPr>
          <p:cNvPr id="3" name="Content Placeholder 2"/>
          <p:cNvSpPr>
            <a:spLocks noGrp="1"/>
          </p:cNvSpPr>
          <p:nvPr>
            <p:ph idx="1"/>
          </p:nvPr>
        </p:nvSpPr>
        <p:spPr/>
        <p:txBody>
          <a:bodyPr/>
          <a:lstStyle/>
          <a:p>
            <a:r>
              <a:rPr lang="en-SG" dirty="0" smtClean="0"/>
              <a:t>Legal nature</a:t>
            </a:r>
          </a:p>
          <a:p>
            <a:r>
              <a:rPr lang="en-SG" dirty="0" smtClean="0"/>
              <a:t>Perpetual life</a:t>
            </a:r>
          </a:p>
          <a:p>
            <a:r>
              <a:rPr lang="en-SG" dirty="0" smtClean="0"/>
              <a:t>Limited liability</a:t>
            </a:r>
          </a:p>
          <a:p>
            <a:r>
              <a:rPr lang="en-SG" dirty="0" smtClean="0"/>
              <a:t>Legal safeguards</a:t>
            </a:r>
            <a:endParaRPr lang="en-SG" dirty="0"/>
          </a:p>
        </p:txBody>
      </p:sp>
    </p:spTree>
    <p:extLst>
      <p:ext uri="{BB962C8B-B14F-4D97-AF65-F5344CB8AC3E}">
        <p14:creationId xmlns:p14="http://schemas.microsoft.com/office/powerpoint/2010/main" val="141871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a:t>
            </a:r>
            <a:r>
              <a:rPr lang="en-US" dirty="0"/>
              <a:t>of long-term finance for a typical limited company</a:t>
            </a:r>
            <a:endParaRPr lang="en-SG" dirty="0"/>
          </a:p>
        </p:txBody>
      </p:sp>
      <p:sp>
        <p:nvSpPr>
          <p:cNvPr id="3" name="Content Placeholder 2"/>
          <p:cNvSpPr>
            <a:spLocks noGrp="1"/>
          </p:cNvSpPr>
          <p:nvPr>
            <p:ph idx="1"/>
          </p:nvPr>
        </p:nvSpPr>
        <p:spPr/>
        <p:txBody>
          <a:bodyPr/>
          <a:lstStyle/>
          <a:p>
            <a:endParaRPr lang="en-S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32" y="2060848"/>
            <a:ext cx="8001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391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Withdrawing equity</a:t>
            </a:r>
            <a:endParaRPr lang="en-SG" dirty="0"/>
          </a:p>
        </p:txBody>
      </p:sp>
      <p:sp>
        <p:nvSpPr>
          <p:cNvPr id="3" name="Content Placeholder 2"/>
          <p:cNvSpPr>
            <a:spLocks noGrp="1"/>
          </p:cNvSpPr>
          <p:nvPr>
            <p:ph idx="1"/>
          </p:nvPr>
        </p:nvSpPr>
        <p:spPr/>
        <p:txBody>
          <a:bodyPr/>
          <a:lstStyle/>
          <a:p>
            <a:endParaRPr lang="en-SG"/>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8001000" cy="548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105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Protection of creditors</a:t>
            </a:r>
            <a:endParaRPr lang="en-SG" dirty="0"/>
          </a:p>
        </p:txBody>
      </p:sp>
      <p:sp>
        <p:nvSpPr>
          <p:cNvPr id="3" name="Content Placeholder 2"/>
          <p:cNvSpPr>
            <a:spLocks noGrp="1"/>
          </p:cNvSpPr>
          <p:nvPr>
            <p:ph idx="1"/>
          </p:nvPr>
        </p:nvSpPr>
        <p:spPr/>
        <p:txBody>
          <a:bodyPr/>
          <a:lstStyle/>
          <a:p>
            <a:r>
              <a:rPr lang="en-SG" dirty="0" smtClean="0"/>
              <a:t>Refer reading </a:t>
            </a:r>
            <a:r>
              <a:rPr lang="en-SG" dirty="0" smtClean="0"/>
              <a:t>material- Example 4.4 </a:t>
            </a:r>
            <a:endParaRPr lang="en-SG" dirty="0"/>
          </a:p>
        </p:txBody>
      </p:sp>
    </p:spTree>
    <p:extLst>
      <p:ext uri="{BB962C8B-B14F-4D97-AF65-F5344CB8AC3E}">
        <p14:creationId xmlns:p14="http://schemas.microsoft.com/office/powerpoint/2010/main" val="3918572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The main financial statements</a:t>
            </a:r>
            <a:endParaRPr lang="en-SG" dirty="0"/>
          </a:p>
        </p:txBody>
      </p:sp>
      <p:sp>
        <p:nvSpPr>
          <p:cNvPr id="3" name="Content Placeholder 2"/>
          <p:cNvSpPr>
            <a:spLocks noGrp="1"/>
          </p:cNvSpPr>
          <p:nvPr>
            <p:ph idx="1"/>
          </p:nvPr>
        </p:nvSpPr>
        <p:spPr/>
        <p:txBody>
          <a:bodyPr/>
          <a:lstStyle/>
          <a:p>
            <a:endParaRPr lang="en-SG"/>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508883"/>
            <a:ext cx="80295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626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The main financial statements</a:t>
            </a:r>
          </a:p>
        </p:txBody>
      </p:sp>
      <p:sp>
        <p:nvSpPr>
          <p:cNvPr id="3" name="Content Placeholder 2"/>
          <p:cNvSpPr>
            <a:spLocks noGrp="1"/>
          </p:cNvSpPr>
          <p:nvPr>
            <p:ph idx="1"/>
          </p:nvPr>
        </p:nvSpPr>
        <p:spPr/>
        <p:txBody>
          <a:bodyPr/>
          <a:lstStyle/>
          <a:p>
            <a:endParaRPr lang="en-SG"/>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99" y="1124744"/>
            <a:ext cx="5976664" cy="55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302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Statement of comprehensive income</a:t>
            </a:r>
            <a:endParaRPr lang="en-SG" dirty="0"/>
          </a:p>
        </p:txBody>
      </p:sp>
      <p:sp>
        <p:nvSpPr>
          <p:cNvPr id="3" name="Content Placeholder 2"/>
          <p:cNvSpPr>
            <a:spLocks noGrp="1"/>
          </p:cNvSpPr>
          <p:nvPr>
            <p:ph idx="1"/>
          </p:nvPr>
        </p:nvSpPr>
        <p:spPr/>
        <p:txBody>
          <a:bodyPr/>
          <a:lstStyle/>
          <a:p>
            <a:r>
              <a:rPr lang="en-US" dirty="0"/>
              <a:t>The statement of comprehensive income extends the conventional income statement to include certain other gains and losses that affect shareholders’ equity. </a:t>
            </a:r>
            <a:endParaRPr lang="en-US" dirty="0" smtClean="0"/>
          </a:p>
          <a:p>
            <a:r>
              <a:rPr lang="en-US" dirty="0" smtClean="0"/>
              <a:t>Refer to reading material, </a:t>
            </a:r>
            <a:r>
              <a:rPr lang="en-US" dirty="0" smtClean="0"/>
              <a:t>Example 4.6, page </a:t>
            </a:r>
            <a:r>
              <a:rPr lang="en-US" dirty="0" smtClean="0"/>
              <a:t>145</a:t>
            </a:r>
            <a:endParaRPr lang="en-SG" dirty="0"/>
          </a:p>
        </p:txBody>
      </p:sp>
    </p:spTree>
    <p:extLst>
      <p:ext uri="{BB962C8B-B14F-4D97-AF65-F5344CB8AC3E}">
        <p14:creationId xmlns:p14="http://schemas.microsoft.com/office/powerpoint/2010/main" val="1540402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Statement of changes in equity</a:t>
            </a:r>
            <a:endParaRPr lang="en-SG" dirty="0"/>
          </a:p>
        </p:txBody>
      </p:sp>
      <p:sp>
        <p:nvSpPr>
          <p:cNvPr id="3" name="Content Placeholder 2"/>
          <p:cNvSpPr>
            <a:spLocks noGrp="1"/>
          </p:cNvSpPr>
          <p:nvPr>
            <p:ph idx="1"/>
          </p:nvPr>
        </p:nvSpPr>
        <p:spPr/>
        <p:txBody>
          <a:bodyPr/>
          <a:lstStyle/>
          <a:p>
            <a:r>
              <a:rPr lang="en-US" dirty="0" smtClean="0"/>
              <a:t>help </a:t>
            </a:r>
            <a:r>
              <a:rPr lang="en-US" dirty="0"/>
              <a:t>users to understand the changes in share capital and reserves that took place during the period. </a:t>
            </a:r>
            <a:endParaRPr lang="en-US" dirty="0" smtClean="0"/>
          </a:p>
          <a:p>
            <a:r>
              <a:rPr lang="en-US" dirty="0"/>
              <a:t>Refer to reading material, </a:t>
            </a:r>
            <a:r>
              <a:rPr lang="en-US" dirty="0" smtClean="0"/>
              <a:t>Example 4.7, page </a:t>
            </a:r>
            <a:r>
              <a:rPr lang="en-US" dirty="0" smtClean="0"/>
              <a:t>146</a:t>
            </a:r>
            <a:endParaRPr lang="en-SG" dirty="0"/>
          </a:p>
          <a:p>
            <a:endParaRPr lang="en-SG" dirty="0"/>
          </a:p>
        </p:txBody>
      </p:sp>
    </p:spTree>
    <p:extLst>
      <p:ext uri="{BB962C8B-B14F-4D97-AF65-F5344CB8AC3E}">
        <p14:creationId xmlns:p14="http://schemas.microsoft.com/office/powerpoint/2010/main" val="1152892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Accounting rules: IFRS</a:t>
            </a:r>
            <a:endParaRPr lang="en-SG" dirty="0"/>
          </a:p>
        </p:txBody>
      </p:sp>
      <p:sp>
        <p:nvSpPr>
          <p:cNvPr id="3" name="Content Placeholder 2"/>
          <p:cNvSpPr>
            <a:spLocks noGrp="1"/>
          </p:cNvSpPr>
          <p:nvPr>
            <p:ph idx="1"/>
          </p:nvPr>
        </p:nvSpPr>
        <p:spPr/>
        <p:txBody>
          <a:bodyPr/>
          <a:lstStyle/>
          <a:p>
            <a:r>
              <a:rPr lang="en-SG" dirty="0" smtClean="0"/>
              <a:t>International Financial Reporting Standards</a:t>
            </a:r>
          </a:p>
          <a:p>
            <a:pPr lvl="1"/>
            <a:r>
              <a:rPr lang="en-US" dirty="0"/>
              <a:t>what information should be disclosed; </a:t>
            </a:r>
          </a:p>
          <a:p>
            <a:pPr lvl="1"/>
            <a:r>
              <a:rPr lang="en-US" dirty="0" smtClean="0"/>
              <a:t>how </a:t>
            </a:r>
            <a:r>
              <a:rPr lang="en-US" dirty="0"/>
              <a:t>information should be presented; </a:t>
            </a:r>
          </a:p>
          <a:p>
            <a:pPr lvl="1"/>
            <a:r>
              <a:rPr lang="en-US" dirty="0" smtClean="0"/>
              <a:t>how </a:t>
            </a:r>
            <a:r>
              <a:rPr lang="en-US" dirty="0"/>
              <a:t>assets should be </a:t>
            </a:r>
            <a:r>
              <a:rPr lang="en-US" dirty="0" smtClean="0"/>
              <a:t>valued;</a:t>
            </a:r>
          </a:p>
          <a:p>
            <a:pPr lvl="1"/>
            <a:r>
              <a:rPr lang="en-US" dirty="0" smtClean="0"/>
              <a:t>how </a:t>
            </a:r>
            <a:r>
              <a:rPr lang="en-US" dirty="0"/>
              <a:t>profit should be measured.</a:t>
            </a:r>
            <a:endParaRPr lang="en-SG" dirty="0"/>
          </a:p>
        </p:txBody>
      </p:sp>
    </p:spTree>
    <p:extLst>
      <p:ext uri="{BB962C8B-B14F-4D97-AF65-F5344CB8AC3E}">
        <p14:creationId xmlns:p14="http://schemas.microsoft.com/office/powerpoint/2010/main" val="1152892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Sources of external accounting rules for a UK public limited company listed on the London Stock Exchange</a:t>
            </a:r>
            <a:endParaRPr lang="en-SG" sz="2800" dirty="0"/>
          </a:p>
        </p:txBody>
      </p:sp>
      <p:sp>
        <p:nvSpPr>
          <p:cNvPr id="3" name="Content Placeholder 2"/>
          <p:cNvSpPr>
            <a:spLocks noGrp="1"/>
          </p:cNvSpPr>
          <p:nvPr>
            <p:ph idx="1"/>
          </p:nvPr>
        </p:nvSpPr>
        <p:spPr/>
        <p:txBody>
          <a:bodyPr/>
          <a:lstStyle/>
          <a:p>
            <a:endParaRPr lang="en-SG"/>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 y="2636912"/>
            <a:ext cx="79724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892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latin typeface="Arial" charset="0"/>
              </a:rPr>
              <a:t>The relationship between the shareholders, the directors </a:t>
            </a:r>
            <a:r>
              <a:rPr lang="en-US" sz="2800" dirty="0" smtClean="0">
                <a:latin typeface="Arial" charset="0"/>
              </a:rPr>
              <a:t>and </a:t>
            </a:r>
            <a:r>
              <a:rPr lang="en-US" sz="2800" dirty="0">
                <a:latin typeface="Arial" charset="0"/>
              </a:rPr>
              <a:t>the auditors</a:t>
            </a:r>
            <a:endParaRPr lang="en-SG" sz="2800" dirty="0"/>
          </a:p>
        </p:txBody>
      </p:sp>
      <p:sp>
        <p:nvSpPr>
          <p:cNvPr id="3" name="Content Placeholder 2"/>
          <p:cNvSpPr>
            <a:spLocks noGrp="1"/>
          </p:cNvSpPr>
          <p:nvPr>
            <p:ph idx="1"/>
          </p:nvPr>
        </p:nvSpPr>
        <p:spPr/>
        <p:txBody>
          <a:bodyPr/>
          <a:lstStyle/>
          <a:p>
            <a:endParaRPr lang="en-SG"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37" y="1844824"/>
            <a:ext cx="79914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892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Public and private companies</a:t>
            </a:r>
            <a:endParaRPr lang="en-SG" dirty="0"/>
          </a:p>
        </p:txBody>
      </p:sp>
      <p:sp>
        <p:nvSpPr>
          <p:cNvPr id="3" name="Content Placeholder 2"/>
          <p:cNvSpPr>
            <a:spLocks noGrp="1"/>
          </p:cNvSpPr>
          <p:nvPr>
            <p:ph idx="1"/>
          </p:nvPr>
        </p:nvSpPr>
        <p:spPr/>
        <p:txBody>
          <a:bodyPr>
            <a:normAutofit fontScale="92500"/>
          </a:bodyPr>
          <a:lstStyle/>
          <a:p>
            <a:r>
              <a:rPr lang="en-SG" dirty="0" smtClean="0"/>
              <a:t>The registered company must indicate either as public limited company or private limited company. </a:t>
            </a:r>
          </a:p>
          <a:p>
            <a:r>
              <a:rPr lang="en-US" dirty="0"/>
              <a:t>A public limited company must signal its status to all interested parties by having the words ‘public limited company’, or its abbreviation ‘</a:t>
            </a:r>
            <a:r>
              <a:rPr lang="en-US" dirty="0" err="1"/>
              <a:t>plc</a:t>
            </a:r>
            <a:r>
              <a:rPr lang="en-US" dirty="0"/>
              <a:t>’, in its name. </a:t>
            </a:r>
            <a:endParaRPr lang="en-US" dirty="0" smtClean="0"/>
          </a:p>
          <a:p>
            <a:r>
              <a:rPr lang="en-US" dirty="0" smtClean="0"/>
              <a:t>For </a:t>
            </a:r>
            <a:r>
              <a:rPr lang="en-US" dirty="0"/>
              <a:t>a private limited company, the word ‘limited’ or ‘Ltd’ must appear as part of its name.</a:t>
            </a:r>
            <a:endParaRPr lang="en-SG" dirty="0"/>
          </a:p>
        </p:txBody>
      </p:sp>
    </p:spTree>
    <p:extLst>
      <p:ext uri="{BB962C8B-B14F-4D97-AF65-F5344CB8AC3E}">
        <p14:creationId xmlns:p14="http://schemas.microsoft.com/office/powerpoint/2010/main" val="1054943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Management commentary</a:t>
            </a:r>
            <a:endParaRPr lang="en-SG" dirty="0"/>
          </a:p>
        </p:txBody>
      </p:sp>
      <p:sp>
        <p:nvSpPr>
          <p:cNvPr id="3" name="Content Placeholder 2"/>
          <p:cNvSpPr>
            <a:spLocks noGrp="1"/>
          </p:cNvSpPr>
          <p:nvPr>
            <p:ph idx="1"/>
          </p:nvPr>
        </p:nvSpPr>
        <p:spPr/>
        <p:txBody>
          <a:bodyPr/>
          <a:lstStyle/>
          <a:p>
            <a:r>
              <a:rPr lang="en-SG" dirty="0" smtClean="0"/>
              <a:t>Directors’ </a:t>
            </a:r>
            <a:r>
              <a:rPr lang="en-SG" dirty="0" smtClean="0"/>
              <a:t>report</a:t>
            </a:r>
          </a:p>
          <a:p>
            <a:pPr lvl="1"/>
            <a:r>
              <a:rPr lang="en-SG" dirty="0" smtClean="0"/>
              <a:t>The names of those who were directors</a:t>
            </a:r>
          </a:p>
          <a:p>
            <a:pPr lvl="1"/>
            <a:r>
              <a:rPr lang="en-SG" dirty="0" smtClean="0"/>
              <a:t>Dividend information</a:t>
            </a:r>
          </a:p>
          <a:p>
            <a:pPr lvl="1"/>
            <a:r>
              <a:rPr lang="en-SG" dirty="0" smtClean="0"/>
              <a:t>Important events</a:t>
            </a:r>
          </a:p>
          <a:p>
            <a:pPr lvl="1"/>
            <a:r>
              <a:rPr lang="en-SG" dirty="0" smtClean="0"/>
              <a:t>Future development</a:t>
            </a:r>
          </a:p>
          <a:p>
            <a:pPr lvl="1"/>
            <a:r>
              <a:rPr lang="en-SG" dirty="0" smtClean="0"/>
              <a:t>Research and development</a:t>
            </a:r>
            <a:endParaRPr lang="en-SG" dirty="0" smtClean="0"/>
          </a:p>
          <a:p>
            <a:r>
              <a:rPr lang="en-SG" dirty="0" smtClean="0"/>
              <a:t>Strategic report</a:t>
            </a:r>
          </a:p>
          <a:p>
            <a:endParaRPr lang="en-SG" dirty="0"/>
          </a:p>
        </p:txBody>
      </p:sp>
    </p:spTree>
    <p:extLst>
      <p:ext uri="{BB962C8B-B14F-4D97-AF65-F5344CB8AC3E}">
        <p14:creationId xmlns:p14="http://schemas.microsoft.com/office/powerpoint/2010/main" val="2094221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Management commentary</a:t>
            </a:r>
          </a:p>
        </p:txBody>
      </p:sp>
      <p:sp>
        <p:nvSpPr>
          <p:cNvPr id="3" name="Content Placeholder 2"/>
          <p:cNvSpPr>
            <a:spLocks noGrp="1"/>
          </p:cNvSpPr>
          <p:nvPr>
            <p:ph idx="1"/>
          </p:nvPr>
        </p:nvSpPr>
        <p:spPr/>
        <p:txBody>
          <a:bodyPr/>
          <a:lstStyle/>
          <a:p>
            <a:endParaRPr lang="en-SG"/>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39" y="1556792"/>
            <a:ext cx="80200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221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Seminar 4</a:t>
            </a:r>
            <a:endParaRPr lang="en-SG" dirty="0"/>
          </a:p>
        </p:txBody>
      </p:sp>
      <p:sp>
        <p:nvSpPr>
          <p:cNvPr id="3" name="Content Placeholder 2"/>
          <p:cNvSpPr>
            <a:spLocks noGrp="1"/>
          </p:cNvSpPr>
          <p:nvPr>
            <p:ph idx="1"/>
          </p:nvPr>
        </p:nvSpPr>
        <p:spPr/>
        <p:txBody>
          <a:bodyPr/>
          <a:lstStyle/>
          <a:p>
            <a:r>
              <a:rPr lang="en-SG" dirty="0" smtClean="0"/>
              <a:t>Refer to the reading material, self-assessment question 4.1</a:t>
            </a:r>
            <a:endParaRPr lang="en-SG" dirty="0"/>
          </a:p>
        </p:txBody>
      </p:sp>
    </p:spTree>
    <p:extLst>
      <p:ext uri="{BB962C8B-B14F-4D97-AF65-F5344CB8AC3E}">
        <p14:creationId xmlns:p14="http://schemas.microsoft.com/office/powerpoint/2010/main" val="2094221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09538"/>
            <a:ext cx="887730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8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Taxation</a:t>
            </a:r>
            <a:endParaRPr lang="en-SG" dirty="0"/>
          </a:p>
        </p:txBody>
      </p:sp>
      <p:sp>
        <p:nvSpPr>
          <p:cNvPr id="3" name="Content Placeholder 2"/>
          <p:cNvSpPr>
            <a:spLocks noGrp="1"/>
          </p:cNvSpPr>
          <p:nvPr>
            <p:ph idx="1"/>
          </p:nvPr>
        </p:nvSpPr>
        <p:spPr/>
        <p:txBody>
          <a:bodyPr>
            <a:normAutofit fontScale="92500" lnSpcReduction="20000"/>
          </a:bodyPr>
          <a:lstStyle/>
          <a:p>
            <a:r>
              <a:rPr lang="en-US" dirty="0" smtClean="0"/>
              <a:t>Companies </a:t>
            </a:r>
            <a:r>
              <a:rPr lang="en-US" dirty="0"/>
              <a:t>must be accountable to the tax authorities for tax on their profits and gains. </a:t>
            </a:r>
            <a:endParaRPr lang="en-US" dirty="0" smtClean="0"/>
          </a:p>
          <a:p>
            <a:r>
              <a:rPr lang="en-US" dirty="0" smtClean="0"/>
              <a:t>Pop quiz: </a:t>
            </a:r>
            <a:r>
              <a:rPr lang="en-US" dirty="0">
                <a:ea typeface="Noto Sans SC Regular" charset="0"/>
                <a:cs typeface="Noto Sans SC Regular" charset="0"/>
              </a:rPr>
              <a:t>Where can we find the tax charge? Income  statement? </a:t>
            </a:r>
            <a:r>
              <a:rPr lang="en-US" dirty="0" smtClean="0">
                <a:ea typeface="Noto Sans SC Regular" charset="0"/>
                <a:cs typeface="Noto Sans SC Regular" charset="0"/>
              </a:rPr>
              <a:t>Balance sheet?</a:t>
            </a:r>
          </a:p>
          <a:p>
            <a:r>
              <a:rPr lang="en-US" dirty="0"/>
              <a:t>The tax charge for a particular year is based on that year’s profit</a:t>
            </a:r>
            <a:r>
              <a:rPr lang="en-US" dirty="0" smtClean="0"/>
              <a:t>.</a:t>
            </a:r>
          </a:p>
          <a:p>
            <a:r>
              <a:rPr lang="en-US" dirty="0"/>
              <a:t>For many companies, only 50 per cent of the tax liability is due for payment during the year concerned; the other 50 per cent will appear on the end-of-year statement of financial position as a current liability.</a:t>
            </a:r>
            <a:endParaRPr lang="en-US" dirty="0" smtClean="0">
              <a:ea typeface="Noto Sans SC Regular" charset="0"/>
              <a:cs typeface="Noto Sans SC Regular" charset="0"/>
            </a:endParaRPr>
          </a:p>
          <a:p>
            <a:endParaRPr lang="en-US" dirty="0">
              <a:ea typeface="Noto Sans SC Regular" charset="0"/>
              <a:cs typeface="Noto Sans SC Regular" charset="0"/>
            </a:endParaRPr>
          </a:p>
          <a:p>
            <a:endParaRPr lang="en-SG" dirty="0"/>
          </a:p>
        </p:txBody>
      </p:sp>
    </p:spTree>
    <p:extLst>
      <p:ext uri="{BB962C8B-B14F-4D97-AF65-F5344CB8AC3E}">
        <p14:creationId xmlns:p14="http://schemas.microsoft.com/office/powerpoint/2010/main" val="169146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Taxation</a:t>
            </a:r>
          </a:p>
        </p:txBody>
      </p:sp>
      <p:sp>
        <p:nvSpPr>
          <p:cNvPr id="3" name="Content Placeholder 2"/>
          <p:cNvSpPr>
            <a:spLocks noGrp="1"/>
          </p:cNvSpPr>
          <p:nvPr>
            <p:ph idx="1"/>
          </p:nvPr>
        </p:nvSpPr>
        <p:spPr/>
        <p:txBody>
          <a:bodyPr/>
          <a:lstStyle/>
          <a:p>
            <a:r>
              <a:rPr lang="en-US" dirty="0"/>
              <a:t>Companies are charged corporation tax on their profits and gains</a:t>
            </a:r>
            <a:r>
              <a:rPr lang="en-US" dirty="0" smtClean="0"/>
              <a:t>.</a:t>
            </a:r>
          </a:p>
          <a:p>
            <a:r>
              <a:rPr lang="en-US" dirty="0" smtClean="0"/>
              <a:t>Generally, the taxable profit and accounting profit are pretty close but tax law does not follow normal accounting rules. </a:t>
            </a:r>
          </a:p>
          <a:p>
            <a:r>
              <a:rPr lang="en-US" dirty="0" smtClean="0"/>
              <a:t>In UK, the corporate tax rate is 20%. </a:t>
            </a:r>
            <a:endParaRPr lang="en-SG" dirty="0"/>
          </a:p>
        </p:txBody>
      </p:sp>
    </p:spTree>
    <p:extLst>
      <p:ext uri="{BB962C8B-B14F-4D97-AF65-F5344CB8AC3E}">
        <p14:creationId xmlns:p14="http://schemas.microsoft.com/office/powerpoint/2010/main" val="147971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The role of the stock exchange</a:t>
            </a:r>
            <a:endParaRPr lang="en-SG" dirty="0"/>
          </a:p>
        </p:txBody>
      </p:sp>
      <p:sp>
        <p:nvSpPr>
          <p:cNvPr id="3" name="Content Placeholder 2"/>
          <p:cNvSpPr>
            <a:spLocks noGrp="1"/>
          </p:cNvSpPr>
          <p:nvPr>
            <p:ph idx="1"/>
          </p:nvPr>
        </p:nvSpPr>
        <p:spPr/>
        <p:txBody>
          <a:bodyPr/>
          <a:lstStyle/>
          <a:p>
            <a:r>
              <a:rPr lang="en-SG" dirty="0" smtClean="0"/>
              <a:t>Primary market- enable companies to raise new finance</a:t>
            </a:r>
          </a:p>
          <a:p>
            <a:r>
              <a:rPr lang="en-SG" dirty="0" smtClean="0"/>
              <a:t>Secondary market- enable investors to sell their securities. </a:t>
            </a:r>
          </a:p>
          <a:p>
            <a:pPr marL="0" indent="0">
              <a:buNone/>
            </a:pPr>
            <a:endParaRPr lang="en-SG" dirty="0"/>
          </a:p>
          <a:p>
            <a:pPr marL="0" indent="0">
              <a:buNone/>
            </a:pPr>
            <a:r>
              <a:rPr lang="en-SG" dirty="0" smtClean="0"/>
              <a:t>Question: Why do public companies seek to have their shares traded in a recognised Stock Exchange?</a:t>
            </a:r>
            <a:endParaRPr lang="en-SG" dirty="0"/>
          </a:p>
        </p:txBody>
      </p:sp>
    </p:spTree>
    <p:extLst>
      <p:ext uri="{BB962C8B-B14F-4D97-AF65-F5344CB8AC3E}">
        <p14:creationId xmlns:p14="http://schemas.microsoft.com/office/powerpoint/2010/main" val="1232044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Managing a company</a:t>
            </a:r>
            <a:endParaRPr lang="en-SG" dirty="0"/>
          </a:p>
        </p:txBody>
      </p:sp>
      <p:sp>
        <p:nvSpPr>
          <p:cNvPr id="3" name="Content Placeholder 2"/>
          <p:cNvSpPr>
            <a:spLocks noGrp="1"/>
          </p:cNvSpPr>
          <p:nvPr>
            <p:ph idx="1"/>
          </p:nvPr>
        </p:nvSpPr>
        <p:spPr/>
        <p:txBody>
          <a:bodyPr/>
          <a:lstStyle/>
          <a:p>
            <a:r>
              <a:rPr lang="en-SG" dirty="0" smtClean="0"/>
              <a:t>Board of directors- </a:t>
            </a:r>
            <a:r>
              <a:rPr lang="en-US" dirty="0"/>
              <a:t>manage the company on a day-to-day basis on </a:t>
            </a:r>
            <a:r>
              <a:rPr lang="en-US" dirty="0" smtClean="0"/>
              <a:t>behalf of shareholders.</a:t>
            </a:r>
          </a:p>
          <a:p>
            <a:r>
              <a:rPr lang="en-US" dirty="0"/>
              <a:t>A</a:t>
            </a:r>
            <a:r>
              <a:rPr lang="en-US" dirty="0" smtClean="0"/>
              <a:t>t </a:t>
            </a:r>
            <a:r>
              <a:rPr lang="en-US" dirty="0"/>
              <a:t>least one director for a private limited company and two for a public limited </a:t>
            </a:r>
            <a:r>
              <a:rPr lang="en-US" dirty="0" smtClean="0"/>
              <a:t>company.</a:t>
            </a:r>
          </a:p>
          <a:p>
            <a:r>
              <a:rPr lang="en-US" dirty="0" smtClean="0"/>
              <a:t>Directors are not necessary own the shares of the company. </a:t>
            </a:r>
            <a:endParaRPr lang="en-SG" dirty="0"/>
          </a:p>
        </p:txBody>
      </p:sp>
    </p:spTree>
    <p:extLst>
      <p:ext uri="{BB962C8B-B14F-4D97-AF65-F5344CB8AC3E}">
        <p14:creationId xmlns:p14="http://schemas.microsoft.com/office/powerpoint/2010/main" val="286726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1238</Words>
  <Application>Microsoft Office PowerPoint</Application>
  <PresentationFormat>On-screen Show (4:3)</PresentationFormat>
  <Paragraphs>137</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Lesson 4: Accounting for limited companies</vt:lpstr>
      <vt:lpstr>Learning outcomes</vt:lpstr>
      <vt:lpstr>The main features of limited companies</vt:lpstr>
      <vt:lpstr>Public and private companies</vt:lpstr>
      <vt:lpstr>PowerPoint Presentation</vt:lpstr>
      <vt:lpstr>Taxation</vt:lpstr>
      <vt:lpstr>Taxation</vt:lpstr>
      <vt:lpstr>The role of the stock exchange</vt:lpstr>
      <vt:lpstr>Managing a company</vt:lpstr>
      <vt:lpstr>Corporate governance</vt:lpstr>
      <vt:lpstr>Principles underpinning a framework of rules</vt:lpstr>
      <vt:lpstr>The UK Corporate Governance Code:</vt:lpstr>
      <vt:lpstr>Financing limited companies</vt:lpstr>
      <vt:lpstr>Financing limited companies</vt:lpstr>
      <vt:lpstr>Answer: </vt:lpstr>
      <vt:lpstr>Equity</vt:lpstr>
      <vt:lpstr>The most expensive stock, would you buy?</vt:lpstr>
      <vt:lpstr>Equity</vt:lpstr>
      <vt:lpstr>Equity</vt:lpstr>
      <vt:lpstr>Berkshire Hathaway- Class B</vt:lpstr>
      <vt:lpstr>Equity</vt:lpstr>
      <vt:lpstr>Equity</vt:lpstr>
      <vt:lpstr>PowerPoint Presentation</vt:lpstr>
      <vt:lpstr>Example of Tesco</vt:lpstr>
      <vt:lpstr>Bonus share</vt:lpstr>
      <vt:lpstr>Reasons for bonus share issue</vt:lpstr>
      <vt:lpstr>Would you expect a company to pay all of its  revenue reserves as a dividend?</vt:lpstr>
      <vt:lpstr>PowerPoint Presentation</vt:lpstr>
      <vt:lpstr>Borrowings</vt:lpstr>
      <vt:lpstr>Sources of long-term finance for a typical limited company</vt:lpstr>
      <vt:lpstr>Withdrawing equity</vt:lpstr>
      <vt:lpstr>Protection of creditors</vt:lpstr>
      <vt:lpstr>The main financial statements</vt:lpstr>
      <vt:lpstr>The main financial statements</vt:lpstr>
      <vt:lpstr>Statement of comprehensive income</vt:lpstr>
      <vt:lpstr>Statement of changes in equity</vt:lpstr>
      <vt:lpstr>Accounting rules: IFRS</vt:lpstr>
      <vt:lpstr>Sources of external accounting rules for a UK public limited company listed on the London Stock Exchange</vt:lpstr>
      <vt:lpstr>The relationship between the shareholders, the directors and the auditors</vt:lpstr>
      <vt:lpstr>Management commentary</vt:lpstr>
      <vt:lpstr>Management commentary</vt:lpstr>
      <vt:lpstr>Seminar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and Finance</dc:title>
  <dc:creator>Gee</dc:creator>
  <cp:lastModifiedBy>Gee</cp:lastModifiedBy>
  <cp:revision>64</cp:revision>
  <dcterms:created xsi:type="dcterms:W3CDTF">2020-07-03T09:29:19Z</dcterms:created>
  <dcterms:modified xsi:type="dcterms:W3CDTF">2020-08-17T04:08:03Z</dcterms:modified>
</cp:coreProperties>
</file>