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9388" autoAdjust="0"/>
  </p:normalViewPr>
  <p:slideViewPr>
    <p:cSldViewPr>
      <p:cViewPr>
        <p:scale>
          <a:sx n="80" d="100"/>
          <a:sy n="80" d="100"/>
        </p:scale>
        <p:origin x="-1522" y="-2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2A491-A32F-4F10-A503-5A999F915F53}" type="datetimeFigureOut">
              <a:rPr lang="en-SG" smtClean="0"/>
              <a:t>16/9/2020</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7B721-52EF-4E26-B11F-C0D226D5B347}" type="slidenum">
              <a:rPr lang="en-SG" smtClean="0"/>
              <a:t>‹#›</a:t>
            </a:fld>
            <a:endParaRPr lang="en-SG"/>
          </a:p>
        </p:txBody>
      </p:sp>
    </p:spTree>
    <p:extLst>
      <p:ext uri="{BB962C8B-B14F-4D97-AF65-F5344CB8AC3E}">
        <p14:creationId xmlns:p14="http://schemas.microsoft.com/office/powerpoint/2010/main" val="113376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6BC50-190C-46CA-9E32-8AA1D0AA85EA}" type="slidenum">
              <a:rPr lang="en-US"/>
              <a:pPr/>
              <a:t>3</a:t>
            </a:fld>
            <a:endParaRPr 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DA705-4984-455E-BE7B-2237F501006A}" type="slidenum">
              <a:rPr lang="en-US"/>
              <a:pPr/>
              <a:t>12</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r>
              <a:rPr lang="en-US"/>
              <a:t>In practice, we would want to forecast the market value of the warehouse at the time the project ends. In this case, the implicit assumption is that there is no price inflation or deflation over the period.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591884-DDF6-4107-98D1-052A6BB0822F}" type="slidenum">
              <a:rPr lang="en-US"/>
              <a:pPr/>
              <a:t>13</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B19C82-3321-4134-95BA-81E0BE933BF4}" type="slidenum">
              <a:rPr lang="en-US"/>
              <a:pPr/>
              <a:t>14</a:t>
            </a:fld>
            <a:endParaRPr lang="en-US"/>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B53EC-585A-45ED-8BC7-C0DBF26445C4}" type="slidenum">
              <a:rPr lang="en-US"/>
              <a:pPr/>
              <a:t>15</a:t>
            </a:fld>
            <a:endParaRPr lang="en-US"/>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B2EFE-C07F-44A1-BBE7-AE247B9E66CA}" type="slidenum">
              <a:rPr lang="en-US"/>
              <a:pPr/>
              <a:t>16</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DAC0FC-5033-48A5-A908-243516777388}" type="slidenum">
              <a:rPr lang="en-US"/>
              <a:pPr/>
              <a:t>17</a:t>
            </a:fld>
            <a:endParaRPr lang="en-US"/>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C84F16-9FA3-4299-853E-64B593F754BB}" type="slidenum">
              <a:rPr lang="en-US"/>
              <a:pPr/>
              <a:t>18</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F38704-5230-436F-9BF6-DC47E82DC497}" type="slidenum">
              <a:rPr lang="en-US"/>
              <a:pPr/>
              <a:t>19</a:t>
            </a:fld>
            <a:endParaRPr lang="en-US"/>
          </a:p>
        </p:txBody>
      </p:sp>
      <p:sp>
        <p:nvSpPr>
          <p:cNvPr id="432130" name="Rectangle 2"/>
          <p:cNvSpPr>
            <a:spLocks noGrp="1" noRot="1" noChangeAspect="1" noChangeArrowheads="1" noTextEdit="1"/>
          </p:cNvSpPr>
          <p:nvPr>
            <p:ph type="sldImg"/>
          </p:nvPr>
        </p:nvSpPr>
        <p:spPr>
          <a:ln/>
        </p:spPr>
      </p:sp>
      <p:sp>
        <p:nvSpPr>
          <p:cNvPr id="43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76ED4-708F-4C8A-A2B4-6169FF431F5F}" type="slidenum">
              <a:rPr lang="en-US"/>
              <a:pPr/>
              <a:t>20</a:t>
            </a:fld>
            <a:endParaRPr 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795741-1437-44EB-90A6-25B67F79EA70}" type="slidenum">
              <a:rPr lang="en-US"/>
              <a:pPr/>
              <a:t>21</a:t>
            </a:fld>
            <a:endParaRPr 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EAC10-E430-4620-998E-9C93B1C4DE81}" type="slidenum">
              <a:rPr lang="en-US"/>
              <a:pPr/>
              <a:t>4</a:t>
            </a:fld>
            <a:endParaRPr 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280080-3DF1-410A-BDA2-5D40DCF2CBFD}" type="slidenum">
              <a:rPr lang="en-US"/>
              <a:pPr/>
              <a:t>22</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8051C-657E-4D31-86A1-E9B41953609E}" type="slidenum">
              <a:rPr lang="en-US"/>
              <a:pPr/>
              <a:t>23</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5DDF3-406B-4767-AED4-40457C0C929D}" type="slidenum">
              <a:rPr lang="en-US"/>
              <a:pPr/>
              <a:t>24</a:t>
            </a:fld>
            <a:endParaRPr 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57010E-9281-4F78-A30E-F0D724410FBA}" type="slidenum">
              <a:rPr lang="en-US"/>
              <a:pPr/>
              <a:t>25</a:t>
            </a:fld>
            <a:endParaRPr lang="en-US"/>
          </a:p>
        </p:txBody>
      </p:sp>
      <p:sp>
        <p:nvSpPr>
          <p:cNvPr id="407554" name="Rectangle 2"/>
          <p:cNvSpPr>
            <a:spLocks noGrp="1" noRot="1" noChangeAspect="1" noChangeArrowheads="1" noTextEdit="1"/>
          </p:cNvSpPr>
          <p:nvPr>
            <p:ph type="sldImg"/>
          </p:nvPr>
        </p:nvSpPr>
        <p:spPr>
          <a:xfrm>
            <a:off x="1439123" y="924095"/>
            <a:ext cx="3979756" cy="3000570"/>
          </a:xfrm>
          <a:ln w="12700" cap="flat">
            <a:solidFill>
              <a:schemeClr val="tx1"/>
            </a:solidFill>
          </a:ln>
          <a:extLst>
            <a:ext uri="{909E8E84-426E-40DD-AFC4-6F175D3DCCD1}">
              <a14:hiddenFill xmlns:a14="http://schemas.microsoft.com/office/drawing/2010/main">
                <a:noFill/>
              </a14:hiddenFill>
            </a:ext>
          </a:extLst>
        </p:spPr>
      </p:sp>
      <p:sp>
        <p:nvSpPr>
          <p:cNvPr id="407555"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2066" tIns="46033" rIns="92066" bIns="46033"/>
          <a:lstStyle/>
          <a:p>
            <a:pPr eaLnBrk="0" hangingPunct="0">
              <a:spcBef>
                <a:spcPct val="0"/>
              </a:spcBef>
            </a:pPr>
            <a:endParaRPr lang="en-US" sz="24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69769B-7D4D-461E-97A5-BD6675425493}" type="slidenum">
              <a:rPr lang="en-US"/>
              <a:pPr/>
              <a:t>26</a:t>
            </a:fld>
            <a:endParaRPr lang="en-US"/>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FF251-C4AC-4184-9110-51327D913D4C}" type="slidenum">
              <a:rPr lang="en-US"/>
              <a:pPr/>
              <a:t>27</a:t>
            </a:fld>
            <a:endParaRPr lang="en-US"/>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2D01E-78DD-446B-8BC9-FAB2A8839140}" type="slidenum">
              <a:rPr lang="en-US"/>
              <a:pPr/>
              <a:t>28</a:t>
            </a:fld>
            <a:endParaRPr lang="en-US"/>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E834F-F73A-4D18-B061-0C907553F748}" type="slidenum">
              <a:rPr lang="en-US"/>
              <a:pPr/>
              <a:t>5</a:t>
            </a:fld>
            <a:endParaRPr lang="en-US"/>
          </a:p>
        </p:txBody>
      </p:sp>
      <p:sp>
        <p:nvSpPr>
          <p:cNvPr id="376834" name="Rectangle 2"/>
          <p:cNvSpPr>
            <a:spLocks noGrp="1" noRot="1" noChangeAspect="1" noChangeArrowheads="1" noTextEdit="1"/>
          </p:cNvSpPr>
          <p:nvPr>
            <p:ph type="sldImg"/>
          </p:nvPr>
        </p:nvSpPr>
        <p:spPr>
          <a:xfrm>
            <a:off x="1439123" y="924095"/>
            <a:ext cx="3979756" cy="3000570"/>
          </a:xfrm>
          <a:ln/>
        </p:spPr>
      </p:sp>
      <p:sp>
        <p:nvSpPr>
          <p:cNvPr id="376835" name="Rectangle 3"/>
          <p:cNvSpPr>
            <a:spLocks noGrp="1" noChangeArrowheads="1"/>
          </p:cNvSpPr>
          <p:nvPr>
            <p:ph type="body" idx="1"/>
          </p:nvPr>
        </p:nvSpPr>
        <p:spPr/>
        <p:txBody>
          <a:bodyPr/>
          <a:lstStyle/>
          <a:p>
            <a:r>
              <a:rPr lang="en-US"/>
              <a:t>I heard a story about an undergrad at the University of Missouri-Rolla. A student named Louis abandoned college three credit hours shy of graduation. Really. Entreaties from his friends and parents regarding how far he had come and how hard he had worked could not change Louis’ mind. That was all a sunk cost to Louis. He already had a job and didn’t value the degree as much as the incremental work of an easy three-hour required class called ET-10 Engineering Drafting. Fifteen years later, he still has a good job, a great wife and two charming daughters. Louis taught me a lot about sunk costs.</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6CFB7-47D0-44CB-A6EC-8980E21E3F9D}" type="slidenum">
              <a:rPr lang="en-US"/>
              <a:pPr/>
              <a:t>6</a:t>
            </a:fld>
            <a:endParaRPr lang="en-US"/>
          </a:p>
        </p:txBody>
      </p:sp>
      <p:sp>
        <p:nvSpPr>
          <p:cNvPr id="378882" name="Rectangle 2"/>
          <p:cNvSpPr>
            <a:spLocks noGrp="1" noRot="1" noChangeAspect="1" noChangeArrowheads="1" noTextEdit="1"/>
          </p:cNvSpPr>
          <p:nvPr>
            <p:ph type="sldImg"/>
          </p:nvPr>
        </p:nvSpPr>
        <p:spPr>
          <a:xfrm>
            <a:off x="1439123" y="924095"/>
            <a:ext cx="3979756" cy="3000570"/>
          </a:xfrm>
          <a:ln/>
        </p:spPr>
      </p:sp>
      <p:sp>
        <p:nvSpPr>
          <p:cNvPr id="37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28FA86-1DC7-4A18-B191-D3FBFBC08CD6}" type="slidenum">
              <a:rPr lang="en-US"/>
              <a:pPr/>
              <a:t>7</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r>
              <a:rPr lang="en-US"/>
              <a:t>Of course, amortization could be included as well; however, the formula as presented is the typical statement.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78C44-5350-4EDC-865E-DD13A56A1E87}" type="slidenum">
              <a:rPr lang="en-US"/>
              <a:pPr/>
              <a:t>8</a:t>
            </a:fld>
            <a:endParaRPr lang="en-US"/>
          </a:p>
        </p:txBody>
      </p:sp>
      <p:sp>
        <p:nvSpPr>
          <p:cNvPr id="393218" name="Rectangle 2"/>
          <p:cNvSpPr>
            <a:spLocks noGrp="1" noRot="1" noChangeAspect="1" noChangeArrowheads="1" noTextEdit="1"/>
          </p:cNvSpPr>
          <p:nvPr>
            <p:ph type="sldImg"/>
          </p:nvPr>
        </p:nvSpPr>
        <p:spPr>
          <a:ln/>
        </p:spPr>
      </p:sp>
      <p:sp>
        <p:nvSpPr>
          <p:cNvPr id="393219" name="Rectangle 3"/>
          <p:cNvSpPr>
            <a:spLocks noGrp="1" noChangeArrowheads="1"/>
          </p:cNvSpPr>
          <p:nvPr>
            <p:ph type="body" idx="1"/>
          </p:nvPr>
        </p:nvSpPr>
        <p:spPr/>
        <p:txBody>
          <a:bodyPr/>
          <a:lstStyle/>
          <a:p>
            <a:r>
              <a:rPr lang="en-US"/>
              <a:t>It may be beneficial to note the separation theorem, i.e., financing and investment decisions are separate activities.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412BF8-31FC-43D0-AF24-ABEE82663243}" type="slidenum">
              <a:rPr lang="en-US"/>
              <a:pPr/>
              <a:t>9</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en-US"/>
              <a:t>See the text for the details of the case.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98FE67-2D29-49FD-87B5-8C9BAC6F6C68}" type="slidenum">
              <a:rPr lang="en-US"/>
              <a:pPr/>
              <a:t>10</a:t>
            </a:fld>
            <a:endParaRPr lang="en-US"/>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ED107-E263-4174-B983-7EB39ADE4A21}" type="slidenum">
              <a:rPr lang="en-US"/>
              <a:pPr/>
              <a:t>11</a:t>
            </a:fld>
            <a:endParaRPr 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pPr eaLnBrk="0" hangingPunct="0">
              <a:lnSpc>
                <a:spcPct val="80000"/>
              </a:lnSpc>
              <a:spcBef>
                <a:spcPct val="0"/>
              </a:spcBef>
            </a:pPr>
            <a:r>
              <a:rPr lang="en-US"/>
              <a:t>* We assume that the ending market value of the capital investment at year 5 is $30,000.  Capital gain is the difference between ending market value and adjusted basis of the machine. The adjusted basis is the original purchase price of the machine less depreciation. The capital gain is $24,200 (= $30,000 – $5,800).  We will assume the incremental corporate tax for Baldwin on this project is 34 percent.  Capital gains are now taxed at the ordinary income rate, so the capital gains tax due is $8,228 = [0.34 * ($30,000 – $5,800)].  The after-tax salvage value is $30,000 – 8,228 = $21,772.</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404468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314106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946505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SG"/>
          </a:p>
        </p:txBody>
      </p:sp>
      <p:sp>
        <p:nvSpPr>
          <p:cNvPr id="3" name="Table Placeholder 2"/>
          <p:cNvSpPr>
            <a:spLocks noGrp="1"/>
          </p:cNvSpPr>
          <p:nvPr>
            <p:ph type="tbl" idx="1"/>
          </p:nvPr>
        </p:nvSpPr>
        <p:spPr>
          <a:xfrm>
            <a:off x="457200" y="1828800"/>
            <a:ext cx="8229600" cy="4302125"/>
          </a:xfrm>
        </p:spPr>
        <p:txBody>
          <a:bodyPr/>
          <a:lstStyle/>
          <a:p>
            <a:endParaRPr lang="en-SG"/>
          </a:p>
        </p:txBody>
      </p:sp>
      <p:sp>
        <p:nvSpPr>
          <p:cNvPr id="4" name="Date Placeholder 3"/>
          <p:cNvSpPr>
            <a:spLocks noGrp="1"/>
          </p:cNvSpPr>
          <p:nvPr>
            <p:ph type="dt" sz="half" idx="10"/>
          </p:nvPr>
        </p:nvSpPr>
        <p:spPr>
          <a:xfrm>
            <a:off x="457200" y="6248400"/>
            <a:ext cx="16764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62BC166B-5F89-4323-9544-633B7431BB41}" type="slidenum">
              <a:rPr lang="en-US"/>
              <a:pPr/>
              <a:t>‹#›</a:t>
            </a:fld>
            <a:endParaRPr lang="en-US"/>
          </a:p>
        </p:txBody>
      </p:sp>
    </p:spTree>
    <p:extLst>
      <p:ext uri="{BB962C8B-B14F-4D97-AF65-F5344CB8AC3E}">
        <p14:creationId xmlns:p14="http://schemas.microsoft.com/office/powerpoint/2010/main" val="54529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D0A5A17-EE05-409D-BCDB-AC78A494FF26}"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320953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A5A17-EE05-409D-BCDB-AC78A494FF26}"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45280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FD0A5A17-EE05-409D-BCDB-AC78A494FF26}"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84721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FD0A5A17-EE05-409D-BCDB-AC78A494FF26}" type="datetimeFigureOut">
              <a:rPr lang="en-SG" smtClean="0"/>
              <a:t>16/9/2020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6064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FD0A5A17-EE05-409D-BCDB-AC78A494FF26}" type="datetimeFigureOut">
              <a:rPr lang="en-SG" smtClean="0"/>
              <a:t>16/9/2020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27093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A5A17-EE05-409D-BCDB-AC78A494FF26}" type="datetimeFigureOut">
              <a:rPr lang="en-SG" smtClean="0"/>
              <a:t>16/9/2020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5632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A5A17-EE05-409D-BCDB-AC78A494FF26}"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269869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A5A17-EE05-409D-BCDB-AC78A494FF26}"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A40E07C-2D06-44AC-A900-B69B2FEE9646}" type="slidenum">
              <a:rPr lang="en-SG" smtClean="0"/>
              <a:t>‹#›</a:t>
            </a:fld>
            <a:endParaRPr lang="en-SG"/>
          </a:p>
        </p:txBody>
      </p:sp>
    </p:spTree>
    <p:extLst>
      <p:ext uri="{BB962C8B-B14F-4D97-AF65-F5344CB8AC3E}">
        <p14:creationId xmlns:p14="http://schemas.microsoft.com/office/powerpoint/2010/main" val="166612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dk1"/>
          </a:lnRef>
          <a:fillRef idx="1">
            <a:schemeClr val="lt1"/>
          </a:fillRef>
          <a:effectRef idx="0">
            <a:schemeClr val="dk1"/>
          </a:effectRef>
          <a:fontRef idx="none"/>
        </p:style>
        <p:txBody>
          <a:bodyPr vert="horz" lIns="91440" tIns="45720" rIns="91440" bIns="45720" rtlCol="0" anchor="ctr">
            <a:normAutofit/>
          </a:bodyPr>
          <a:lstStyle/>
          <a:p>
            <a:r>
              <a:rPr lang="en-US" dirty="0" smtClean="0"/>
              <a:t>Click to edit Master title style</a:t>
            </a:r>
            <a:endParaRPr lang="en-SG"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A5A17-EE05-409D-BCDB-AC78A494FF26}" type="datetimeFigureOut">
              <a:rPr lang="en-SG" smtClean="0"/>
              <a:t>16/9/2020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0E07C-2D06-44AC-A900-B69B2FEE9646}" type="slidenum">
              <a:rPr lang="en-SG" smtClean="0"/>
              <a:t>‹#›</a:t>
            </a:fld>
            <a:endParaRPr lang="en-SG"/>
          </a:p>
        </p:txBody>
      </p:sp>
    </p:spTree>
    <p:extLst>
      <p:ext uri="{BB962C8B-B14F-4D97-AF65-F5344CB8AC3E}">
        <p14:creationId xmlns:p14="http://schemas.microsoft.com/office/powerpoint/2010/main" val="173397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lstStyle/>
          <a:p>
            <a:r>
              <a:rPr lang="en-SG" dirty="0" smtClean="0"/>
              <a:t>Lesson 11: Making capital investment decision</a:t>
            </a:r>
            <a:endParaRPr lang="en-SG" dirty="0"/>
          </a:p>
        </p:txBody>
      </p:sp>
      <p:sp>
        <p:nvSpPr>
          <p:cNvPr id="3" name="Subtitle 2"/>
          <p:cNvSpPr>
            <a:spLocks noGrp="1"/>
          </p:cNvSpPr>
          <p:nvPr>
            <p:ph type="subTitle" idx="1"/>
          </p:nvPr>
        </p:nvSpPr>
        <p:spPr/>
        <p:txBody>
          <a:bodyPr/>
          <a:lstStyle/>
          <a:p>
            <a:endParaRPr lang="en-SG" dirty="0"/>
          </a:p>
        </p:txBody>
      </p:sp>
    </p:spTree>
    <p:extLst>
      <p:ext uri="{BB962C8B-B14F-4D97-AF65-F5344CB8AC3E}">
        <p14:creationId xmlns:p14="http://schemas.microsoft.com/office/powerpoint/2010/main" val="49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n-US"/>
              <a:t>The Baldwin Company</a:t>
            </a:r>
          </a:p>
        </p:txBody>
      </p:sp>
      <p:sp>
        <p:nvSpPr>
          <p:cNvPr id="394243" name="Rectangle 3"/>
          <p:cNvSpPr>
            <a:spLocks noGrp="1" noChangeArrowheads="1"/>
          </p:cNvSpPr>
          <p:nvPr>
            <p:ph type="body" idx="1"/>
          </p:nvPr>
        </p:nvSpPr>
        <p:spPr/>
        <p:txBody>
          <a:bodyPr/>
          <a:lstStyle/>
          <a:p>
            <a:pPr>
              <a:buClr>
                <a:schemeClr val="tx2"/>
              </a:buClr>
              <a:buFont typeface="Wingdings" pitchFamily="2" charset="2"/>
              <a:buChar char="q"/>
            </a:pPr>
            <a:r>
              <a:rPr lang="en-US"/>
              <a:t>Price during first year is $20; price increases 2% per year thereafter.</a:t>
            </a:r>
          </a:p>
          <a:p>
            <a:pPr>
              <a:buClr>
                <a:schemeClr val="tx2"/>
              </a:buClr>
              <a:buFont typeface="Wingdings" pitchFamily="2" charset="2"/>
              <a:buChar char="q"/>
            </a:pPr>
            <a:r>
              <a:rPr lang="en-US"/>
              <a:t>Production costs during first year are $10 per unit and increase 10% per year thereafter.</a:t>
            </a:r>
          </a:p>
          <a:p>
            <a:pPr>
              <a:buClr>
                <a:schemeClr val="tx2"/>
              </a:buClr>
              <a:buFont typeface="Wingdings" pitchFamily="2" charset="2"/>
              <a:buChar char="q"/>
            </a:pPr>
            <a:r>
              <a:rPr lang="en-US"/>
              <a:t>Annual inflation rate: 5%</a:t>
            </a:r>
          </a:p>
          <a:p>
            <a:pPr>
              <a:buClr>
                <a:schemeClr val="tx2"/>
              </a:buClr>
              <a:buFont typeface="Wingdings" pitchFamily="2" charset="2"/>
              <a:buChar char="q"/>
            </a:pPr>
            <a:r>
              <a:rPr lang="en-US"/>
              <a:t>Working Capital: initial $10,000 changes with sales</a:t>
            </a:r>
          </a:p>
          <a:p>
            <a:endParaRPr lang="en-US"/>
          </a:p>
        </p:txBody>
      </p:sp>
    </p:spTree>
    <p:extLst>
      <p:ext uri="{BB962C8B-B14F-4D97-AF65-F5344CB8AC3E}">
        <p14:creationId xmlns:p14="http://schemas.microsoft.com/office/powerpoint/2010/main" val="2851960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4004" name="Rectangle 4"/>
          <p:cNvSpPr>
            <a:spLocks noGrp="1" noChangeArrowheads="1"/>
          </p:cNvSpPr>
          <p:nvPr>
            <p:ph type="title"/>
          </p:nvPr>
        </p:nvSpPr>
        <p:spPr/>
        <p:txBody>
          <a:bodyPr/>
          <a:lstStyle/>
          <a:p>
            <a:r>
              <a:rPr lang="en-US"/>
              <a:t>The Baldwin Company</a:t>
            </a:r>
          </a:p>
        </p:txBody>
      </p:sp>
      <p:sp>
        <p:nvSpPr>
          <p:cNvPr id="384005" name="Rectangle 5"/>
          <p:cNvSpPr>
            <a:spLocks noGrp="1" noChangeArrowheads="1"/>
          </p:cNvSpPr>
          <p:nvPr>
            <p:ph type="body" idx="1"/>
          </p:nvPr>
        </p:nvSpPr>
        <p:spPr>
          <a:xfrm>
            <a:off x="457200" y="2227263"/>
            <a:ext cx="8305800" cy="4630737"/>
          </a:xfrm>
        </p:spPr>
        <p:txBody>
          <a:bodyPr/>
          <a:lstStyle/>
          <a:p>
            <a:pPr marL="342900" indent="-342900">
              <a:lnSpc>
                <a:spcPct val="80000"/>
              </a:lnSpc>
              <a:spcBef>
                <a:spcPct val="30000"/>
              </a:spcBef>
              <a:buFont typeface="Wingdings" pitchFamily="2" charset="2"/>
              <a:buNone/>
            </a:pPr>
            <a:r>
              <a:rPr lang="en-US" sz="1800" dirty="0"/>
              <a:t>				</a:t>
            </a:r>
            <a:r>
              <a:rPr lang="en-US" sz="1800" i="1" dirty="0"/>
              <a:t>Year 0	Year 1	Year 2	Year 3	Year 4    Year 5 </a:t>
            </a:r>
          </a:p>
          <a:p>
            <a:pPr marL="342900" indent="-342900">
              <a:lnSpc>
                <a:spcPct val="80000"/>
              </a:lnSpc>
              <a:spcBef>
                <a:spcPct val="30000"/>
              </a:spcBef>
              <a:buFont typeface="Wingdings" pitchFamily="2" charset="2"/>
              <a:buNone/>
            </a:pPr>
            <a:r>
              <a:rPr lang="en-US" sz="1800" dirty="0"/>
              <a:t>Investments:</a:t>
            </a:r>
          </a:p>
          <a:p>
            <a:pPr marL="342900" indent="-342900">
              <a:lnSpc>
                <a:spcPct val="80000"/>
              </a:lnSpc>
              <a:spcBef>
                <a:spcPct val="30000"/>
              </a:spcBef>
              <a:buFont typeface="Wingdings" pitchFamily="2" charset="2"/>
              <a:buNone/>
            </a:pPr>
            <a:r>
              <a:rPr lang="en-US" sz="1800" dirty="0"/>
              <a:t>(1) 	Bowling ball machine	–100.00				                </a:t>
            </a:r>
            <a:r>
              <a:rPr lang="en-US" sz="1800" b="1" dirty="0"/>
              <a:t>21.77*</a:t>
            </a:r>
          </a:p>
          <a:p>
            <a:pPr marL="342900" indent="-342900">
              <a:lnSpc>
                <a:spcPct val="80000"/>
              </a:lnSpc>
              <a:spcBef>
                <a:spcPct val="30000"/>
              </a:spcBef>
              <a:buFont typeface="Wingdings" pitchFamily="2" charset="2"/>
              <a:buNone/>
            </a:pPr>
            <a:r>
              <a:rPr lang="en-US" sz="1800" dirty="0"/>
              <a:t>(2) 	Accumulated 			  20.00	52.00	71.20	82.70       94.20 depreciation</a:t>
            </a:r>
          </a:p>
          <a:p>
            <a:pPr marL="342900" indent="-342900">
              <a:lnSpc>
                <a:spcPct val="80000"/>
              </a:lnSpc>
              <a:spcBef>
                <a:spcPct val="30000"/>
              </a:spcBef>
              <a:buFont typeface="Wingdings" pitchFamily="2" charset="2"/>
              <a:buNone/>
            </a:pPr>
            <a:r>
              <a:rPr lang="en-US" sz="1800" dirty="0"/>
              <a:t>(3)	Adjusted basis of 		  80.00	48.00	28.80	17.30         5.80                machine after </a:t>
            </a:r>
            <a:br>
              <a:rPr lang="en-US" sz="1800" dirty="0"/>
            </a:br>
            <a:r>
              <a:rPr lang="en-US" sz="1800" dirty="0"/>
              <a:t>depreciation (end of year)</a:t>
            </a:r>
          </a:p>
          <a:p>
            <a:pPr marL="342900" indent="-342900">
              <a:lnSpc>
                <a:spcPct val="80000"/>
              </a:lnSpc>
              <a:spcBef>
                <a:spcPct val="30000"/>
              </a:spcBef>
              <a:buFont typeface="Wingdings" pitchFamily="2" charset="2"/>
              <a:buNone/>
            </a:pPr>
            <a:r>
              <a:rPr lang="en-US" sz="1800" dirty="0"/>
              <a:t>(4)	Opportunity cost	–150.00				              150.00</a:t>
            </a:r>
            <a:br>
              <a:rPr lang="en-US" sz="1800" dirty="0"/>
            </a:br>
            <a:r>
              <a:rPr lang="en-US" sz="1800" dirty="0"/>
              <a:t>(warehouse)</a:t>
            </a:r>
          </a:p>
          <a:p>
            <a:pPr marL="342900" indent="-342900">
              <a:lnSpc>
                <a:spcPct val="80000"/>
              </a:lnSpc>
              <a:spcBef>
                <a:spcPct val="30000"/>
              </a:spcBef>
              <a:buFont typeface="Wingdings" pitchFamily="2" charset="2"/>
              <a:buNone/>
            </a:pPr>
            <a:r>
              <a:rPr lang="en-US" sz="1800" dirty="0"/>
              <a:t>(5)	Net working capital	    10.00	 10.00	16.32	24.97	21.22	      0 (end of year)</a:t>
            </a:r>
          </a:p>
          <a:p>
            <a:pPr marL="342900" indent="-342900">
              <a:lnSpc>
                <a:spcPct val="80000"/>
              </a:lnSpc>
              <a:spcBef>
                <a:spcPct val="30000"/>
              </a:spcBef>
              <a:buFont typeface="Wingdings" pitchFamily="2" charset="2"/>
              <a:buNone/>
            </a:pPr>
            <a:r>
              <a:rPr lang="en-US" sz="1800" dirty="0"/>
              <a:t>(6)	Change in net		  –10.00		–6.32	 –8.65	3.75         21.22 working capital</a:t>
            </a:r>
          </a:p>
          <a:p>
            <a:pPr marL="342900" indent="-342900">
              <a:lnSpc>
                <a:spcPct val="80000"/>
              </a:lnSpc>
              <a:spcBef>
                <a:spcPct val="30000"/>
              </a:spcBef>
              <a:buFont typeface="Wingdings" pitchFamily="2" charset="2"/>
              <a:buNone/>
            </a:pPr>
            <a:r>
              <a:rPr lang="en-US" sz="1800" dirty="0"/>
              <a:t>(7)	Total cash flow of	–260.00		 –6.32	 –8.65	3.75       193.00 investment</a:t>
            </a:r>
            <a:br>
              <a:rPr lang="en-US" sz="1800" dirty="0"/>
            </a:br>
            <a:r>
              <a:rPr lang="en-US" sz="1800" dirty="0"/>
              <a:t>[(1) + (4) + (6)]</a:t>
            </a:r>
          </a:p>
          <a:p>
            <a:pPr marL="342900" indent="-342900">
              <a:lnSpc>
                <a:spcPct val="80000"/>
              </a:lnSpc>
              <a:spcBef>
                <a:spcPct val="30000"/>
              </a:spcBef>
            </a:pPr>
            <a:endParaRPr lang="en-US" sz="1800" dirty="0"/>
          </a:p>
        </p:txBody>
      </p:sp>
      <p:sp>
        <p:nvSpPr>
          <p:cNvPr id="384006" name="Rectangle 6"/>
          <p:cNvSpPr>
            <a:spLocks noChangeArrowheads="1"/>
          </p:cNvSpPr>
          <p:nvPr/>
        </p:nvSpPr>
        <p:spPr bwMode="auto">
          <a:xfrm>
            <a:off x="1143000" y="5813425"/>
            <a:ext cx="8001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endParaRPr lang="en-US" sz="1200"/>
          </a:p>
        </p:txBody>
      </p:sp>
      <p:sp>
        <p:nvSpPr>
          <p:cNvPr id="384007" name="Rectangle 7"/>
          <p:cNvSpPr>
            <a:spLocks noChangeArrowheads="1"/>
          </p:cNvSpPr>
          <p:nvPr/>
        </p:nvSpPr>
        <p:spPr bwMode="auto">
          <a:xfrm>
            <a:off x="2209800" y="1828800"/>
            <a:ext cx="5021263"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30000"/>
              </a:spcBef>
            </a:pPr>
            <a:r>
              <a:rPr lang="en-US" sz="1600"/>
              <a:t>($ thousands)  (All cash flows occur at the </a:t>
            </a:r>
            <a:r>
              <a:rPr lang="en-US" sz="1600" i="1"/>
              <a:t>end</a:t>
            </a:r>
            <a:r>
              <a:rPr lang="en-US" sz="1600"/>
              <a:t> of the year.)</a:t>
            </a:r>
          </a:p>
        </p:txBody>
      </p:sp>
    </p:spTree>
    <p:extLst>
      <p:ext uri="{BB962C8B-B14F-4D97-AF65-F5344CB8AC3E}">
        <p14:creationId xmlns:p14="http://schemas.microsoft.com/office/powerpoint/2010/main" val="11624174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384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p:txBody>
          <a:bodyPr/>
          <a:lstStyle/>
          <a:p>
            <a:r>
              <a:rPr lang="en-US"/>
              <a:t>The Baldwin Company</a:t>
            </a:r>
          </a:p>
        </p:txBody>
      </p:sp>
      <p:sp>
        <p:nvSpPr>
          <p:cNvPr id="385029" name="Rectangle 5"/>
          <p:cNvSpPr>
            <a:spLocks noChangeArrowheads="1"/>
          </p:cNvSpPr>
          <p:nvPr/>
        </p:nvSpPr>
        <p:spPr bwMode="auto">
          <a:xfrm>
            <a:off x="762000" y="6570663"/>
            <a:ext cx="800100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r>
              <a:rPr lang="en-US" sz="1600"/>
              <a:t>At the end of the project, the warehouse is unencumbered, so we can sell it if we want to.</a:t>
            </a:r>
          </a:p>
        </p:txBody>
      </p:sp>
      <p:sp>
        <p:nvSpPr>
          <p:cNvPr id="385031" name="Oval 7"/>
          <p:cNvSpPr>
            <a:spLocks noChangeArrowheads="1"/>
          </p:cNvSpPr>
          <p:nvPr/>
        </p:nvSpPr>
        <p:spPr bwMode="auto">
          <a:xfrm>
            <a:off x="7620000" y="3810000"/>
            <a:ext cx="762000" cy="609600"/>
          </a:xfrm>
          <a:prstGeom prst="ellipse">
            <a:avLst/>
          </a:prstGeom>
          <a:noFill/>
          <a:ln w="38100">
            <a:solidFill>
              <a:srgbClr val="A819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
        <p:nvSpPr>
          <p:cNvPr id="385032" name="Rectangle 8"/>
          <p:cNvSpPr>
            <a:spLocks noGrp="1" noChangeArrowheads="1"/>
          </p:cNvSpPr>
          <p:nvPr>
            <p:ph type="body" idx="1"/>
          </p:nvPr>
        </p:nvSpPr>
        <p:spPr>
          <a:xfrm>
            <a:off x="381000" y="1828800"/>
            <a:ext cx="8763000" cy="4800600"/>
          </a:xfrm>
          <a:noFill/>
          <a:ln/>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lstStyle/>
          <a:p>
            <a:pPr marL="342900" indent="-342900">
              <a:lnSpc>
                <a:spcPct val="80000"/>
              </a:lnSpc>
              <a:spcBef>
                <a:spcPct val="30000"/>
              </a:spcBef>
              <a:buFont typeface="Wingdings" pitchFamily="2" charset="2"/>
              <a:buNone/>
            </a:pPr>
            <a:r>
              <a:rPr lang="en-US" sz="2000"/>
              <a:t>	</a:t>
            </a:r>
            <a:r>
              <a:rPr lang="en-US" sz="1800"/>
              <a:t>			</a:t>
            </a:r>
            <a:r>
              <a:rPr lang="en-US" sz="1800" i="1"/>
              <a:t>Year 0	Year 1	Year 2	Year 3	Year 4    Year 5 </a:t>
            </a:r>
          </a:p>
          <a:p>
            <a:pPr marL="342900" indent="-342900">
              <a:lnSpc>
                <a:spcPct val="80000"/>
              </a:lnSpc>
              <a:spcBef>
                <a:spcPct val="30000"/>
              </a:spcBef>
              <a:buFont typeface="Wingdings" pitchFamily="2" charset="2"/>
              <a:buNone/>
            </a:pPr>
            <a:r>
              <a:rPr lang="en-US" sz="1800"/>
              <a:t>Investments:</a:t>
            </a:r>
          </a:p>
          <a:p>
            <a:pPr marL="342900" indent="-342900">
              <a:lnSpc>
                <a:spcPct val="80000"/>
              </a:lnSpc>
              <a:spcBef>
                <a:spcPct val="30000"/>
              </a:spcBef>
              <a:buFont typeface="Wingdings" pitchFamily="2" charset="2"/>
              <a:buNone/>
            </a:pPr>
            <a:r>
              <a:rPr lang="en-US" sz="1800"/>
              <a:t>(1) 	Bowling ball machine	–100.00				               21.77</a:t>
            </a:r>
          </a:p>
          <a:p>
            <a:pPr marL="342900" indent="-342900">
              <a:lnSpc>
                <a:spcPct val="80000"/>
              </a:lnSpc>
              <a:spcBef>
                <a:spcPct val="30000"/>
              </a:spcBef>
              <a:buFont typeface="Wingdings" pitchFamily="2" charset="2"/>
              <a:buNone/>
            </a:pPr>
            <a:r>
              <a:rPr lang="en-US" sz="1800"/>
              <a:t>(2) 	Accumulated 			20.00	52.00	71.20	82.70       94.20 depreciation</a:t>
            </a:r>
          </a:p>
          <a:p>
            <a:pPr marL="342900" indent="-342900">
              <a:lnSpc>
                <a:spcPct val="80000"/>
              </a:lnSpc>
              <a:spcBef>
                <a:spcPct val="30000"/>
              </a:spcBef>
              <a:buFont typeface="Wingdings" pitchFamily="2" charset="2"/>
              <a:buNone/>
            </a:pPr>
            <a:r>
              <a:rPr lang="en-US" sz="1800"/>
              <a:t>(3)	Adjusted basis of 		80.00	48.00	28.80	17.30         5.80                machine after </a:t>
            </a:r>
            <a:br>
              <a:rPr lang="en-US" sz="1800"/>
            </a:br>
            <a:r>
              <a:rPr lang="en-US" sz="1800"/>
              <a:t>depreciation (end of year)</a:t>
            </a:r>
          </a:p>
          <a:p>
            <a:pPr marL="342900" indent="-342900">
              <a:lnSpc>
                <a:spcPct val="80000"/>
              </a:lnSpc>
              <a:spcBef>
                <a:spcPct val="30000"/>
              </a:spcBef>
              <a:buFont typeface="Wingdings" pitchFamily="2" charset="2"/>
              <a:buNone/>
            </a:pPr>
            <a:r>
              <a:rPr lang="en-US" sz="1800"/>
              <a:t>(4)	Opportunity cost	–150.00				              150.00</a:t>
            </a:r>
            <a:br>
              <a:rPr lang="en-US" sz="1800"/>
            </a:br>
            <a:r>
              <a:rPr lang="en-US" sz="1800"/>
              <a:t>(warehouse)</a:t>
            </a:r>
          </a:p>
          <a:p>
            <a:pPr marL="342900" indent="-342900">
              <a:lnSpc>
                <a:spcPct val="80000"/>
              </a:lnSpc>
              <a:spcBef>
                <a:spcPct val="30000"/>
              </a:spcBef>
              <a:buFont typeface="Wingdings" pitchFamily="2" charset="2"/>
              <a:buNone/>
            </a:pPr>
            <a:r>
              <a:rPr lang="en-US" sz="1800"/>
              <a:t>(5)	Net working capital	    10.00	 10.00	16.32	24.97	21.22	      0 </a:t>
            </a:r>
          </a:p>
          <a:p>
            <a:pPr marL="342900" indent="-342900">
              <a:lnSpc>
                <a:spcPct val="80000"/>
              </a:lnSpc>
              <a:spcBef>
                <a:spcPct val="30000"/>
              </a:spcBef>
              <a:buFont typeface="Wingdings" pitchFamily="2" charset="2"/>
              <a:buNone/>
            </a:pPr>
            <a:r>
              <a:rPr lang="en-US" sz="1800"/>
              <a:t>      (end of year)</a:t>
            </a:r>
          </a:p>
          <a:p>
            <a:pPr marL="342900" indent="-342900">
              <a:lnSpc>
                <a:spcPct val="80000"/>
              </a:lnSpc>
              <a:spcBef>
                <a:spcPct val="30000"/>
              </a:spcBef>
              <a:buFont typeface="Wingdings" pitchFamily="2" charset="2"/>
              <a:buNone/>
            </a:pPr>
            <a:r>
              <a:rPr lang="en-US" sz="1800"/>
              <a:t>(6)	Change in net		  –10.00		–6.32	 –8.65	3.75         21.22 working capital</a:t>
            </a:r>
          </a:p>
          <a:p>
            <a:pPr marL="342900" indent="-342900">
              <a:lnSpc>
                <a:spcPct val="80000"/>
              </a:lnSpc>
              <a:spcBef>
                <a:spcPct val="30000"/>
              </a:spcBef>
              <a:buFont typeface="Wingdings" pitchFamily="2" charset="2"/>
              <a:buNone/>
            </a:pPr>
            <a:r>
              <a:rPr lang="en-US" sz="1800"/>
              <a:t>(7)	Total cash flow of	–260.00		 –6.32	 –8.65	3.75       193.00 investment</a:t>
            </a:r>
            <a:br>
              <a:rPr lang="en-US" sz="1800"/>
            </a:br>
            <a:r>
              <a:rPr lang="en-US" sz="1800"/>
              <a:t>[(1) + (4) + (6)]</a:t>
            </a:r>
          </a:p>
          <a:p>
            <a:pPr marL="342900" indent="-342900">
              <a:lnSpc>
                <a:spcPct val="80000"/>
              </a:lnSpc>
              <a:spcBef>
                <a:spcPct val="30000"/>
              </a:spcBef>
            </a:pPr>
            <a:endParaRPr lang="en-US" sz="1800"/>
          </a:p>
        </p:txBody>
      </p:sp>
    </p:spTree>
    <p:extLst>
      <p:ext uri="{BB962C8B-B14F-4D97-AF65-F5344CB8AC3E}">
        <p14:creationId xmlns:p14="http://schemas.microsoft.com/office/powerpoint/2010/main" val="30814801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503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85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9" grpId="0" autoUpdateAnimBg="0"/>
      <p:bldP spid="385031"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2" name="Rectangle 4"/>
          <p:cNvSpPr>
            <a:spLocks noGrp="1" noChangeArrowheads="1"/>
          </p:cNvSpPr>
          <p:nvPr>
            <p:ph type="title"/>
          </p:nvPr>
        </p:nvSpPr>
        <p:spPr/>
        <p:txBody>
          <a:bodyPr/>
          <a:lstStyle/>
          <a:p>
            <a:r>
              <a:rPr lang="en-US"/>
              <a:t>The Baldwin Company</a:t>
            </a:r>
          </a:p>
        </p:txBody>
      </p:sp>
      <p:sp>
        <p:nvSpPr>
          <p:cNvPr id="386053" name="Rectangle 5"/>
          <p:cNvSpPr>
            <a:spLocks noGrp="1" noChangeArrowheads="1"/>
          </p:cNvSpPr>
          <p:nvPr>
            <p:ph type="body" idx="1"/>
          </p:nvPr>
        </p:nvSpPr>
        <p:spPr>
          <a:xfrm>
            <a:off x="457200" y="1905000"/>
            <a:ext cx="8458200" cy="1870075"/>
          </a:xfrm>
        </p:spPr>
        <p:txBody>
          <a:bodyPr/>
          <a:lstStyle/>
          <a:p>
            <a:pPr marL="342900" indent="-342900">
              <a:lnSpc>
                <a:spcPct val="80000"/>
              </a:lnSpc>
              <a:spcBef>
                <a:spcPct val="30000"/>
              </a:spcBef>
              <a:buFont typeface="Wingdings" pitchFamily="2" charset="2"/>
              <a:buNone/>
            </a:pPr>
            <a:r>
              <a:rPr lang="en-US" sz="2000" dirty="0"/>
              <a:t>				</a:t>
            </a:r>
            <a:r>
              <a:rPr lang="en-US" sz="2000" i="1" dirty="0"/>
              <a:t>Year 0	Year 1	Year 2	Year 3	Year 4    Year 5</a:t>
            </a:r>
          </a:p>
          <a:p>
            <a:pPr marL="342900" indent="-342900">
              <a:lnSpc>
                <a:spcPct val="80000"/>
              </a:lnSpc>
              <a:spcBef>
                <a:spcPct val="30000"/>
              </a:spcBef>
              <a:buFont typeface="Wingdings" pitchFamily="2" charset="2"/>
              <a:buNone/>
            </a:pPr>
            <a:r>
              <a:rPr lang="en-US" sz="2000" dirty="0"/>
              <a:t>Income:</a:t>
            </a:r>
            <a:endParaRPr lang="en-US" sz="2000" i="1" dirty="0"/>
          </a:p>
          <a:p>
            <a:pPr marL="342900" indent="-342900">
              <a:lnSpc>
                <a:spcPct val="80000"/>
              </a:lnSpc>
              <a:spcBef>
                <a:spcPct val="30000"/>
              </a:spcBef>
              <a:buFont typeface="Wingdings" pitchFamily="2" charset="2"/>
              <a:buNone/>
            </a:pPr>
            <a:r>
              <a:rPr lang="en-US" sz="2000" dirty="0"/>
              <a:t>  (8) Sales Revenues		100.00	163.20	249.70	212.24   129.89</a:t>
            </a:r>
          </a:p>
          <a:p>
            <a:pPr marL="342900" indent="-342900">
              <a:lnSpc>
                <a:spcPct val="80000"/>
              </a:lnSpc>
              <a:spcBef>
                <a:spcPct val="30000"/>
              </a:spcBef>
              <a:buFont typeface="Wingdings" pitchFamily="2" charset="2"/>
              <a:buNone/>
            </a:pPr>
            <a:r>
              <a:rPr lang="en-US" sz="2000" dirty="0"/>
              <a:t>  </a:t>
            </a:r>
          </a:p>
        </p:txBody>
      </p:sp>
      <p:sp>
        <p:nvSpPr>
          <p:cNvPr id="386055" name="Rectangle 7"/>
          <p:cNvSpPr>
            <a:spLocks noChangeArrowheads="1"/>
          </p:cNvSpPr>
          <p:nvPr/>
        </p:nvSpPr>
        <p:spPr bwMode="auto">
          <a:xfrm>
            <a:off x="457200" y="4114800"/>
            <a:ext cx="79248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buSzPct val="90000"/>
              <a:buFont typeface="Symbol" pitchFamily="18" charset="2"/>
              <a:buNone/>
            </a:pPr>
            <a:r>
              <a:rPr lang="en-US" sz="1900" dirty="0"/>
              <a:t>Recall that production (in units) by year during the 5-year life of the machine is given by: </a:t>
            </a:r>
          </a:p>
          <a:p>
            <a:pPr>
              <a:lnSpc>
                <a:spcPct val="90000"/>
              </a:lnSpc>
              <a:spcBef>
                <a:spcPct val="50000"/>
              </a:spcBef>
              <a:buSzPct val="90000"/>
              <a:buFont typeface="Symbol" pitchFamily="18" charset="2"/>
              <a:buNone/>
            </a:pPr>
            <a:r>
              <a:rPr lang="en-US" sz="1900" dirty="0"/>
              <a:t>          (5,000, 8,000, 12,000, 10,000, 6,000).</a:t>
            </a:r>
          </a:p>
          <a:p>
            <a:pPr>
              <a:lnSpc>
                <a:spcPct val="90000"/>
              </a:lnSpc>
              <a:spcBef>
                <a:spcPct val="50000"/>
              </a:spcBef>
              <a:buSzPct val="90000"/>
              <a:buFont typeface="Symbol" pitchFamily="18" charset="2"/>
              <a:buNone/>
            </a:pPr>
            <a:r>
              <a:rPr lang="en-US" sz="1900" dirty="0"/>
              <a:t>Price during the first year is $20 and increases 2% per year thereafter.</a:t>
            </a:r>
          </a:p>
          <a:p>
            <a:pPr>
              <a:lnSpc>
                <a:spcPct val="90000"/>
              </a:lnSpc>
              <a:spcBef>
                <a:spcPct val="50000"/>
              </a:spcBef>
              <a:buSzPct val="90000"/>
              <a:buFont typeface="Symbol" pitchFamily="18" charset="2"/>
              <a:buNone/>
            </a:pPr>
            <a:r>
              <a:rPr lang="en-US" sz="1900" dirty="0"/>
              <a:t>Sales revenue in year 2 = 8,000</a:t>
            </a:r>
            <a:r>
              <a:rPr lang="en-US" sz="1900" dirty="0">
                <a:cs typeface="Times New Roman" pitchFamily="18" charset="0"/>
              </a:rPr>
              <a:t>×[$20×(1.02)</a:t>
            </a:r>
            <a:r>
              <a:rPr lang="en-US" sz="1900" baseline="30000" dirty="0">
                <a:cs typeface="Times New Roman" pitchFamily="18" charset="0"/>
              </a:rPr>
              <a:t>1</a:t>
            </a:r>
            <a:r>
              <a:rPr lang="en-US" sz="1900" dirty="0">
                <a:cs typeface="Times New Roman" pitchFamily="18" charset="0"/>
              </a:rPr>
              <a:t>] = </a:t>
            </a:r>
            <a:r>
              <a:rPr lang="en-US" sz="1900" dirty="0"/>
              <a:t>8,000</a:t>
            </a:r>
            <a:r>
              <a:rPr lang="en-US" sz="1900" dirty="0">
                <a:cs typeface="Times New Roman" pitchFamily="18" charset="0"/>
              </a:rPr>
              <a:t>×$20.40 = $163,200.</a:t>
            </a:r>
          </a:p>
        </p:txBody>
      </p:sp>
      <p:sp>
        <p:nvSpPr>
          <p:cNvPr id="386057" name="Oval 9"/>
          <p:cNvSpPr>
            <a:spLocks noChangeArrowheads="1"/>
          </p:cNvSpPr>
          <p:nvPr/>
        </p:nvSpPr>
        <p:spPr bwMode="auto">
          <a:xfrm>
            <a:off x="5029200" y="2514600"/>
            <a:ext cx="868363" cy="381000"/>
          </a:xfrm>
          <a:prstGeom prst="ellipse">
            <a:avLst/>
          </a:prstGeom>
          <a:noFill/>
          <a:ln w="38100">
            <a:solidFill>
              <a:srgbClr val="A819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
        <p:nvSpPr>
          <p:cNvPr id="386058" name="Arc 10"/>
          <p:cNvSpPr>
            <a:spLocks/>
          </p:cNvSpPr>
          <p:nvPr/>
        </p:nvSpPr>
        <p:spPr bwMode="auto">
          <a:xfrm flipV="1">
            <a:off x="5562600" y="2819400"/>
            <a:ext cx="1524000" cy="1371600"/>
          </a:xfrm>
          <a:custGeom>
            <a:avLst/>
            <a:gdLst>
              <a:gd name="G0" fmla="+- 0 0 0"/>
              <a:gd name="G1" fmla="+- 14808 0 0"/>
              <a:gd name="G2" fmla="+- 21600 0 0"/>
              <a:gd name="T0" fmla="*/ 15726 w 21600"/>
              <a:gd name="T1" fmla="*/ 0 h 35949"/>
              <a:gd name="T2" fmla="*/ 4431 w 21600"/>
              <a:gd name="T3" fmla="*/ 35949 h 35949"/>
              <a:gd name="T4" fmla="*/ 0 w 21600"/>
              <a:gd name="T5" fmla="*/ 14808 h 35949"/>
            </a:gdLst>
            <a:ahLst/>
            <a:cxnLst>
              <a:cxn ang="0">
                <a:pos x="T0" y="T1"/>
              </a:cxn>
              <a:cxn ang="0">
                <a:pos x="T2" y="T3"/>
              </a:cxn>
              <a:cxn ang="0">
                <a:pos x="T4" y="T5"/>
              </a:cxn>
            </a:cxnLst>
            <a:rect l="0" t="0" r="r" b="b"/>
            <a:pathLst>
              <a:path w="21600" h="35949" fill="none" extrusionOk="0">
                <a:moveTo>
                  <a:pt x="15725" y="0"/>
                </a:moveTo>
                <a:cubicBezTo>
                  <a:pt x="19498" y="4007"/>
                  <a:pt x="21600" y="9303"/>
                  <a:pt x="21600" y="14808"/>
                </a:cubicBezTo>
                <a:cubicBezTo>
                  <a:pt x="21600" y="25029"/>
                  <a:pt x="14435" y="33851"/>
                  <a:pt x="4430" y="35948"/>
                </a:cubicBezTo>
              </a:path>
              <a:path w="21600" h="35949" stroke="0" extrusionOk="0">
                <a:moveTo>
                  <a:pt x="15725" y="0"/>
                </a:moveTo>
                <a:cubicBezTo>
                  <a:pt x="19498" y="4007"/>
                  <a:pt x="21600" y="9303"/>
                  <a:pt x="21600" y="14808"/>
                </a:cubicBezTo>
                <a:cubicBezTo>
                  <a:pt x="21600" y="25029"/>
                  <a:pt x="14435" y="33851"/>
                  <a:pt x="4430" y="35948"/>
                </a:cubicBezTo>
                <a:lnTo>
                  <a:pt x="0" y="14808"/>
                </a:lnTo>
                <a:close/>
              </a:path>
            </a:pathLst>
          </a:custGeom>
          <a:noFill/>
          <a:ln w="38100">
            <a:solidFill>
              <a:srgbClr val="A819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Tree>
    <p:extLst>
      <p:ext uri="{BB962C8B-B14F-4D97-AF65-F5344CB8AC3E}">
        <p14:creationId xmlns:p14="http://schemas.microsoft.com/office/powerpoint/2010/main" val="5241262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86055">
                                            <p:txEl>
                                              <p:pRg st="0" end="0"/>
                                            </p:txEl>
                                          </p:spTgt>
                                        </p:tgtEl>
                                        <p:attrNameLst>
                                          <p:attrName>style.visibility</p:attrName>
                                        </p:attrNameLst>
                                      </p:cBhvr>
                                      <p:to>
                                        <p:strVal val="visible"/>
                                      </p:to>
                                    </p:set>
                                    <p:animEffect transition="in" filter="fade">
                                      <p:cBhvr>
                                        <p:cTn id="7" dur="1000"/>
                                        <p:tgtEl>
                                          <p:spTgt spid="386055">
                                            <p:txEl>
                                              <p:pRg st="0" end="0"/>
                                            </p:txEl>
                                          </p:spTgt>
                                        </p:tgtEl>
                                      </p:cBhvr>
                                    </p:animEffect>
                                    <p:anim calcmode="lin" valueType="num">
                                      <p:cBhvr>
                                        <p:cTn id="8" dur="1000" fill="hold"/>
                                        <p:tgtEl>
                                          <p:spTgt spid="3860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605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86055">
                                            <p:txEl>
                                              <p:pRg st="1" end="1"/>
                                            </p:txEl>
                                          </p:spTgt>
                                        </p:tgtEl>
                                        <p:attrNameLst>
                                          <p:attrName>style.visibility</p:attrName>
                                        </p:attrNameLst>
                                      </p:cBhvr>
                                      <p:to>
                                        <p:strVal val="visible"/>
                                      </p:to>
                                    </p:set>
                                    <p:animEffect transition="in" filter="fade">
                                      <p:cBhvr>
                                        <p:cTn id="12" dur="1000"/>
                                        <p:tgtEl>
                                          <p:spTgt spid="386055">
                                            <p:txEl>
                                              <p:pRg st="1" end="1"/>
                                            </p:txEl>
                                          </p:spTgt>
                                        </p:tgtEl>
                                      </p:cBhvr>
                                    </p:animEffect>
                                    <p:anim calcmode="lin" valueType="num">
                                      <p:cBhvr>
                                        <p:cTn id="13" dur="1000" fill="hold"/>
                                        <p:tgtEl>
                                          <p:spTgt spid="3860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8605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86055">
                                            <p:txEl>
                                              <p:pRg st="2" end="2"/>
                                            </p:txEl>
                                          </p:spTgt>
                                        </p:tgtEl>
                                        <p:attrNameLst>
                                          <p:attrName>style.visibility</p:attrName>
                                        </p:attrNameLst>
                                      </p:cBhvr>
                                      <p:to>
                                        <p:strVal val="visible"/>
                                      </p:to>
                                    </p:set>
                                    <p:animEffect transition="in" filter="fade">
                                      <p:cBhvr>
                                        <p:cTn id="17" dur="1000"/>
                                        <p:tgtEl>
                                          <p:spTgt spid="386055">
                                            <p:txEl>
                                              <p:pRg st="2" end="2"/>
                                            </p:txEl>
                                          </p:spTgt>
                                        </p:tgtEl>
                                      </p:cBhvr>
                                    </p:animEffect>
                                    <p:anim calcmode="lin" valueType="num">
                                      <p:cBhvr>
                                        <p:cTn id="18" dur="1000" fill="hold"/>
                                        <p:tgtEl>
                                          <p:spTgt spid="38605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8605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86055">
                                            <p:txEl>
                                              <p:pRg st="3" end="3"/>
                                            </p:txEl>
                                          </p:spTgt>
                                        </p:tgtEl>
                                        <p:attrNameLst>
                                          <p:attrName>style.visibility</p:attrName>
                                        </p:attrNameLst>
                                      </p:cBhvr>
                                      <p:to>
                                        <p:strVal val="visible"/>
                                      </p:to>
                                    </p:set>
                                    <p:animEffect transition="in" filter="fade">
                                      <p:cBhvr>
                                        <p:cTn id="22" dur="1000"/>
                                        <p:tgtEl>
                                          <p:spTgt spid="386055">
                                            <p:txEl>
                                              <p:pRg st="3" end="3"/>
                                            </p:txEl>
                                          </p:spTgt>
                                        </p:tgtEl>
                                      </p:cBhvr>
                                    </p:animEffect>
                                    <p:anim calcmode="lin" valueType="num">
                                      <p:cBhvr>
                                        <p:cTn id="23" dur="1000" fill="hold"/>
                                        <p:tgtEl>
                                          <p:spTgt spid="38605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8605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86057"/>
                                        </p:tgtEl>
                                        <p:attrNameLst>
                                          <p:attrName>style.visibility</p:attrName>
                                        </p:attrNameLst>
                                      </p:cBhvr>
                                      <p:to>
                                        <p:strVal val="visible"/>
                                      </p:to>
                                    </p:set>
                                    <p:animEffect transition="in" filter="fade">
                                      <p:cBhvr>
                                        <p:cTn id="27" dur="1000"/>
                                        <p:tgtEl>
                                          <p:spTgt spid="386057"/>
                                        </p:tgtEl>
                                      </p:cBhvr>
                                    </p:animEffect>
                                    <p:anim calcmode="lin" valueType="num">
                                      <p:cBhvr>
                                        <p:cTn id="28" dur="1000" fill="hold"/>
                                        <p:tgtEl>
                                          <p:spTgt spid="386057"/>
                                        </p:tgtEl>
                                        <p:attrNameLst>
                                          <p:attrName>ppt_x</p:attrName>
                                        </p:attrNameLst>
                                      </p:cBhvr>
                                      <p:tavLst>
                                        <p:tav tm="0">
                                          <p:val>
                                            <p:strVal val="#ppt_x"/>
                                          </p:val>
                                        </p:tav>
                                        <p:tav tm="100000">
                                          <p:val>
                                            <p:strVal val="#ppt_x"/>
                                          </p:val>
                                        </p:tav>
                                      </p:tavLst>
                                    </p:anim>
                                    <p:anim calcmode="lin" valueType="num">
                                      <p:cBhvr>
                                        <p:cTn id="29" dur="1000" fill="hold"/>
                                        <p:tgtEl>
                                          <p:spTgt spid="38605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86058"/>
                                        </p:tgtEl>
                                        <p:attrNameLst>
                                          <p:attrName>style.visibility</p:attrName>
                                        </p:attrNameLst>
                                      </p:cBhvr>
                                      <p:to>
                                        <p:strVal val="visible"/>
                                      </p:to>
                                    </p:set>
                                    <p:animEffect transition="in" filter="fade">
                                      <p:cBhvr>
                                        <p:cTn id="32" dur="1000"/>
                                        <p:tgtEl>
                                          <p:spTgt spid="386058"/>
                                        </p:tgtEl>
                                      </p:cBhvr>
                                    </p:animEffect>
                                    <p:anim calcmode="lin" valueType="num">
                                      <p:cBhvr>
                                        <p:cTn id="33" dur="1000" fill="hold"/>
                                        <p:tgtEl>
                                          <p:spTgt spid="386058"/>
                                        </p:tgtEl>
                                        <p:attrNameLst>
                                          <p:attrName>ppt_x</p:attrName>
                                        </p:attrNameLst>
                                      </p:cBhvr>
                                      <p:tavLst>
                                        <p:tav tm="0">
                                          <p:val>
                                            <p:strVal val="#ppt_x"/>
                                          </p:val>
                                        </p:tav>
                                        <p:tav tm="100000">
                                          <p:val>
                                            <p:strVal val="#ppt_x"/>
                                          </p:val>
                                        </p:tav>
                                      </p:tavLst>
                                    </p:anim>
                                    <p:anim calcmode="lin" valueType="num">
                                      <p:cBhvr>
                                        <p:cTn id="34" dur="1000" fill="hold"/>
                                        <p:tgtEl>
                                          <p:spTgt spid="3860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7" grpId="0" animBg="1"/>
      <p:bldP spid="38605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6" name="Rectangle 4"/>
          <p:cNvSpPr>
            <a:spLocks noGrp="1" noChangeArrowheads="1"/>
          </p:cNvSpPr>
          <p:nvPr>
            <p:ph type="title"/>
          </p:nvPr>
        </p:nvSpPr>
        <p:spPr/>
        <p:txBody>
          <a:bodyPr/>
          <a:lstStyle/>
          <a:p>
            <a:r>
              <a:rPr lang="en-US"/>
              <a:t>The Baldwin Company</a:t>
            </a:r>
          </a:p>
        </p:txBody>
      </p:sp>
      <p:sp>
        <p:nvSpPr>
          <p:cNvPr id="387077" name="Rectangle 5"/>
          <p:cNvSpPr>
            <a:spLocks noGrp="1" noChangeArrowheads="1"/>
          </p:cNvSpPr>
          <p:nvPr>
            <p:ph type="body" idx="1"/>
          </p:nvPr>
        </p:nvSpPr>
        <p:spPr>
          <a:xfrm>
            <a:off x="457200" y="1939925"/>
            <a:ext cx="8686800" cy="2098675"/>
          </a:xfrm>
        </p:spPr>
        <p:txBody>
          <a:bodyPr>
            <a:normAutofit fontScale="92500" lnSpcReduction="20000"/>
          </a:bodyPr>
          <a:lstStyle/>
          <a:p>
            <a:pPr marL="342900" indent="-342900">
              <a:lnSpc>
                <a:spcPct val="80000"/>
              </a:lnSpc>
              <a:spcBef>
                <a:spcPct val="30000"/>
              </a:spcBef>
              <a:buFont typeface="Wingdings" pitchFamily="2" charset="2"/>
              <a:buNone/>
            </a:pPr>
            <a:r>
              <a:rPr lang="en-US" sz="2000" dirty="0"/>
              <a:t>				</a:t>
            </a:r>
            <a:r>
              <a:rPr lang="en-US" sz="2000" i="1" dirty="0"/>
              <a:t>Year 0	Year 1	Year 2	Year 3	Year 4    Year 5</a:t>
            </a:r>
          </a:p>
          <a:p>
            <a:pPr marL="342900" indent="-342900">
              <a:lnSpc>
                <a:spcPct val="80000"/>
              </a:lnSpc>
              <a:spcBef>
                <a:spcPct val="30000"/>
              </a:spcBef>
              <a:buFont typeface="Wingdings" pitchFamily="2" charset="2"/>
              <a:buNone/>
            </a:pPr>
            <a:r>
              <a:rPr lang="en-US" sz="2000" dirty="0"/>
              <a:t>Income:</a:t>
            </a:r>
            <a:endParaRPr lang="en-US" sz="2000" i="1" dirty="0"/>
          </a:p>
          <a:p>
            <a:pPr marL="342900" indent="-342900">
              <a:lnSpc>
                <a:spcPct val="80000"/>
              </a:lnSpc>
              <a:spcBef>
                <a:spcPct val="30000"/>
              </a:spcBef>
              <a:buFont typeface="Wingdings" pitchFamily="2" charset="2"/>
              <a:buNone/>
            </a:pPr>
            <a:r>
              <a:rPr lang="en-US" sz="2000" dirty="0"/>
              <a:t>  (8) Sales Revenues		100.00	163.20	249.70	212.24   129.89</a:t>
            </a:r>
          </a:p>
          <a:p>
            <a:pPr marL="342900" indent="-342900">
              <a:lnSpc>
                <a:spcPct val="80000"/>
              </a:lnSpc>
              <a:spcBef>
                <a:spcPct val="30000"/>
              </a:spcBef>
              <a:buFont typeface="Wingdings" pitchFamily="2" charset="2"/>
              <a:buNone/>
            </a:pPr>
            <a:r>
              <a:rPr lang="en-US" sz="2000" dirty="0"/>
              <a:t>  (9) Operating costs		  50.00	  88.00	145.20    133.10    87.85</a:t>
            </a:r>
          </a:p>
          <a:p>
            <a:pPr marL="342900" indent="-342900">
              <a:lnSpc>
                <a:spcPct val="80000"/>
              </a:lnSpc>
              <a:spcBef>
                <a:spcPct val="30000"/>
              </a:spcBef>
              <a:buFont typeface="Wingdings" pitchFamily="2" charset="2"/>
              <a:buNone/>
            </a:pPr>
            <a:endParaRPr lang="en-US" sz="2000" dirty="0"/>
          </a:p>
          <a:p>
            <a:pPr marL="342900" indent="-342900">
              <a:lnSpc>
                <a:spcPct val="80000"/>
              </a:lnSpc>
              <a:spcBef>
                <a:spcPct val="30000"/>
              </a:spcBef>
              <a:buFont typeface="Wingdings" pitchFamily="2" charset="2"/>
              <a:buNone/>
            </a:pPr>
            <a:endParaRPr lang="en-US" sz="2400" dirty="0"/>
          </a:p>
          <a:p>
            <a:pPr marL="342900" indent="-342900">
              <a:lnSpc>
                <a:spcPct val="80000"/>
              </a:lnSpc>
              <a:spcBef>
                <a:spcPct val="30000"/>
              </a:spcBef>
              <a:buFont typeface="Wingdings" pitchFamily="2" charset="2"/>
              <a:buNone/>
            </a:pPr>
            <a:r>
              <a:rPr lang="en-US" sz="2400" dirty="0"/>
              <a:t>	</a:t>
            </a:r>
          </a:p>
        </p:txBody>
      </p:sp>
      <p:sp>
        <p:nvSpPr>
          <p:cNvPr id="387079" name="Rectangle 7"/>
          <p:cNvSpPr>
            <a:spLocks noChangeArrowheads="1"/>
          </p:cNvSpPr>
          <p:nvPr/>
        </p:nvSpPr>
        <p:spPr bwMode="auto">
          <a:xfrm>
            <a:off x="533400" y="4343400"/>
            <a:ext cx="7772400" cy="223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buSzPct val="90000"/>
              <a:buFont typeface="Symbol" pitchFamily="18" charset="2"/>
              <a:buNone/>
            </a:pPr>
            <a:r>
              <a:rPr lang="en-US" sz="1900" dirty="0"/>
              <a:t>Again, production (in units) by year during 5-year life of the machine is given by: </a:t>
            </a:r>
          </a:p>
          <a:p>
            <a:pPr>
              <a:lnSpc>
                <a:spcPct val="90000"/>
              </a:lnSpc>
              <a:spcBef>
                <a:spcPct val="50000"/>
              </a:spcBef>
              <a:buSzPct val="90000"/>
              <a:buFont typeface="Symbol" pitchFamily="18" charset="2"/>
              <a:buNone/>
            </a:pPr>
            <a:r>
              <a:rPr lang="en-US" sz="1900" dirty="0"/>
              <a:t>     (5,000, 8,000, 12,000, 10,000, 6,000).</a:t>
            </a:r>
          </a:p>
          <a:p>
            <a:pPr>
              <a:lnSpc>
                <a:spcPct val="90000"/>
              </a:lnSpc>
              <a:spcBef>
                <a:spcPct val="20000"/>
              </a:spcBef>
              <a:buSzPct val="90000"/>
              <a:buFont typeface="Symbol" pitchFamily="18" charset="2"/>
              <a:buNone/>
            </a:pPr>
            <a:r>
              <a:rPr lang="en-US" sz="1900" dirty="0"/>
              <a:t>Production costs during the first year (per unit) are $10, and they increase 10% per year thereafter.</a:t>
            </a:r>
          </a:p>
          <a:p>
            <a:pPr>
              <a:lnSpc>
                <a:spcPct val="90000"/>
              </a:lnSpc>
              <a:spcBef>
                <a:spcPct val="20000"/>
              </a:spcBef>
              <a:buSzPct val="90000"/>
              <a:buFont typeface="Symbol" pitchFamily="18" charset="2"/>
              <a:buNone/>
            </a:pPr>
            <a:r>
              <a:rPr lang="en-US" sz="1900" dirty="0"/>
              <a:t>Production costs in year 2 = 8,000</a:t>
            </a:r>
            <a:r>
              <a:rPr lang="en-US" sz="1900" dirty="0">
                <a:cs typeface="Times New Roman" pitchFamily="18" charset="0"/>
              </a:rPr>
              <a:t>×[$10×(1.10)</a:t>
            </a:r>
            <a:r>
              <a:rPr lang="en-US" sz="1900" baseline="30000" dirty="0">
                <a:cs typeface="Times New Roman" pitchFamily="18" charset="0"/>
              </a:rPr>
              <a:t>1</a:t>
            </a:r>
            <a:r>
              <a:rPr lang="en-US" sz="1900" dirty="0">
                <a:cs typeface="Times New Roman" pitchFamily="18" charset="0"/>
              </a:rPr>
              <a:t>] = </a:t>
            </a:r>
            <a:r>
              <a:rPr lang="en-US" sz="1900" dirty="0"/>
              <a:t>$88,000</a:t>
            </a:r>
          </a:p>
          <a:p>
            <a:pPr>
              <a:lnSpc>
                <a:spcPct val="90000"/>
              </a:lnSpc>
              <a:spcBef>
                <a:spcPct val="20000"/>
              </a:spcBef>
              <a:buSzPct val="90000"/>
              <a:buFont typeface="Symbol" pitchFamily="18" charset="2"/>
              <a:buNone/>
            </a:pPr>
            <a:endParaRPr lang="en-US" sz="1900" dirty="0"/>
          </a:p>
        </p:txBody>
      </p:sp>
      <p:sp>
        <p:nvSpPr>
          <p:cNvPr id="387080" name="Oval 8"/>
          <p:cNvSpPr>
            <a:spLocks noChangeArrowheads="1"/>
          </p:cNvSpPr>
          <p:nvPr/>
        </p:nvSpPr>
        <p:spPr bwMode="auto">
          <a:xfrm>
            <a:off x="5113717" y="2694781"/>
            <a:ext cx="765175" cy="401638"/>
          </a:xfrm>
          <a:prstGeom prst="ellipse">
            <a:avLst/>
          </a:prstGeom>
          <a:noFill/>
          <a:ln w="38100">
            <a:solidFill>
              <a:srgbClr val="A819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
        <p:nvSpPr>
          <p:cNvPr id="387081" name="Arc 9"/>
          <p:cNvSpPr>
            <a:spLocks/>
          </p:cNvSpPr>
          <p:nvPr/>
        </p:nvSpPr>
        <p:spPr bwMode="auto">
          <a:xfrm flipV="1">
            <a:off x="5257800" y="3096419"/>
            <a:ext cx="3886200" cy="2999581"/>
          </a:xfrm>
          <a:custGeom>
            <a:avLst/>
            <a:gdLst>
              <a:gd name="G0" fmla="+- 0 0 0"/>
              <a:gd name="G1" fmla="+- 19501 0 0"/>
              <a:gd name="G2" fmla="+- 21600 0 0"/>
              <a:gd name="T0" fmla="*/ 9289 w 21600"/>
              <a:gd name="T1" fmla="*/ 0 h 41048"/>
              <a:gd name="T2" fmla="*/ 1509 w 21600"/>
              <a:gd name="T3" fmla="*/ 41048 h 41048"/>
              <a:gd name="T4" fmla="*/ 0 w 21600"/>
              <a:gd name="T5" fmla="*/ 19501 h 41048"/>
            </a:gdLst>
            <a:ahLst/>
            <a:cxnLst>
              <a:cxn ang="0">
                <a:pos x="T0" y="T1"/>
              </a:cxn>
              <a:cxn ang="0">
                <a:pos x="T2" y="T3"/>
              </a:cxn>
              <a:cxn ang="0">
                <a:pos x="T4" y="T5"/>
              </a:cxn>
            </a:cxnLst>
            <a:rect l="0" t="0" r="r" b="b"/>
            <a:pathLst>
              <a:path w="21600" h="41048" fill="none" extrusionOk="0">
                <a:moveTo>
                  <a:pt x="9288" y="0"/>
                </a:moveTo>
                <a:cubicBezTo>
                  <a:pt x="16809" y="3582"/>
                  <a:pt x="21600" y="11170"/>
                  <a:pt x="21600" y="19501"/>
                </a:cubicBezTo>
                <a:cubicBezTo>
                  <a:pt x="21600" y="30844"/>
                  <a:pt x="12825" y="40255"/>
                  <a:pt x="1509" y="41048"/>
                </a:cubicBezTo>
              </a:path>
              <a:path w="21600" h="41048" stroke="0" extrusionOk="0">
                <a:moveTo>
                  <a:pt x="9288" y="0"/>
                </a:moveTo>
                <a:cubicBezTo>
                  <a:pt x="16809" y="3582"/>
                  <a:pt x="21600" y="11170"/>
                  <a:pt x="21600" y="19501"/>
                </a:cubicBezTo>
                <a:cubicBezTo>
                  <a:pt x="21600" y="30844"/>
                  <a:pt x="12825" y="40255"/>
                  <a:pt x="1509" y="41048"/>
                </a:cubicBezTo>
                <a:lnTo>
                  <a:pt x="0" y="19501"/>
                </a:lnTo>
                <a:close/>
              </a:path>
            </a:pathLst>
          </a:custGeom>
          <a:noFill/>
          <a:ln w="38100">
            <a:solidFill>
              <a:srgbClr val="A819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Tree>
    <p:extLst>
      <p:ext uri="{BB962C8B-B14F-4D97-AF65-F5344CB8AC3E}">
        <p14:creationId xmlns:p14="http://schemas.microsoft.com/office/powerpoint/2010/main" val="6583483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7079"/>
                                        </p:tgtEl>
                                        <p:attrNameLst>
                                          <p:attrName>style.visibility</p:attrName>
                                        </p:attrNameLst>
                                      </p:cBhvr>
                                      <p:to>
                                        <p:strVal val="visible"/>
                                      </p:to>
                                    </p:set>
                                    <p:animEffect transition="in" filter="fade">
                                      <p:cBhvr>
                                        <p:cTn id="7" dur="1000"/>
                                        <p:tgtEl>
                                          <p:spTgt spid="387079"/>
                                        </p:tgtEl>
                                      </p:cBhvr>
                                    </p:animEffect>
                                    <p:anim calcmode="lin" valueType="num">
                                      <p:cBhvr>
                                        <p:cTn id="8" dur="1000" fill="hold"/>
                                        <p:tgtEl>
                                          <p:spTgt spid="387079"/>
                                        </p:tgtEl>
                                        <p:attrNameLst>
                                          <p:attrName>ppt_x</p:attrName>
                                        </p:attrNameLst>
                                      </p:cBhvr>
                                      <p:tavLst>
                                        <p:tav tm="0">
                                          <p:val>
                                            <p:strVal val="#ppt_x"/>
                                          </p:val>
                                        </p:tav>
                                        <p:tav tm="100000">
                                          <p:val>
                                            <p:strVal val="#ppt_x"/>
                                          </p:val>
                                        </p:tav>
                                      </p:tavLst>
                                    </p:anim>
                                    <p:anim calcmode="lin" valueType="num">
                                      <p:cBhvr>
                                        <p:cTn id="9" dur="1000" fill="hold"/>
                                        <p:tgtEl>
                                          <p:spTgt spid="387079"/>
                                        </p:tgtEl>
                                        <p:attrNameLst>
                                          <p:attrName>ppt_y</p:attrName>
                                        </p:attrNameLst>
                                      </p:cBhvr>
                                      <p:tavLst>
                                        <p:tav tm="0">
                                          <p:val>
                                            <p:strVal val="#ppt_y+.1"/>
                                          </p:val>
                                        </p:tav>
                                        <p:tav tm="100000">
                                          <p:val>
                                            <p:strVal val="#ppt_y"/>
                                          </p:val>
                                        </p:tav>
                                      </p:tavLst>
                                    </p:anim>
                                  </p:childTnLst>
                                </p:cTn>
                              </p:par>
                              <p:par>
                                <p:cTn id="10" presetID="22" presetClass="entr" presetSubtype="4" fill="hold" grpId="0" nodeType="withEffect">
                                  <p:stCondLst>
                                    <p:cond delay="0"/>
                                  </p:stCondLst>
                                  <p:childTnLst>
                                    <p:set>
                                      <p:cBhvr>
                                        <p:cTn id="11" dur="1" fill="hold">
                                          <p:stCondLst>
                                            <p:cond delay="0"/>
                                          </p:stCondLst>
                                        </p:cTn>
                                        <p:tgtEl>
                                          <p:spTgt spid="387081"/>
                                        </p:tgtEl>
                                        <p:attrNameLst>
                                          <p:attrName>style.visibility</p:attrName>
                                        </p:attrNameLst>
                                      </p:cBhvr>
                                      <p:to>
                                        <p:strVal val="visible"/>
                                      </p:to>
                                    </p:set>
                                    <p:animEffect transition="in" filter="wipe(down)">
                                      <p:cBhvr>
                                        <p:cTn id="12" dur="500"/>
                                        <p:tgtEl>
                                          <p:spTgt spid="387081"/>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87080"/>
                                        </p:tgtEl>
                                        <p:attrNameLst>
                                          <p:attrName>style.visibility</p:attrName>
                                        </p:attrNameLst>
                                      </p:cBhvr>
                                      <p:to>
                                        <p:strVal val="visible"/>
                                      </p:to>
                                    </p:set>
                                    <p:animEffect transition="in" filter="wipe(right)">
                                      <p:cBhvr>
                                        <p:cTn id="15" dur="500"/>
                                        <p:tgtEl>
                                          <p:spTgt spid="387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9" grpId="0" autoUpdateAnimBg="0"/>
      <p:bldP spid="387080" grpId="0" animBg="1"/>
      <p:bldP spid="38708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8100" name="Rectangle 4"/>
          <p:cNvSpPr>
            <a:spLocks noGrp="1" noChangeArrowheads="1"/>
          </p:cNvSpPr>
          <p:nvPr>
            <p:ph type="title"/>
          </p:nvPr>
        </p:nvSpPr>
        <p:spPr/>
        <p:txBody>
          <a:bodyPr/>
          <a:lstStyle/>
          <a:p>
            <a:r>
              <a:rPr lang="en-US"/>
              <a:t>The Baldwin Company</a:t>
            </a:r>
          </a:p>
        </p:txBody>
      </p:sp>
      <p:sp>
        <p:nvSpPr>
          <p:cNvPr id="388101" name="Rectangle 5"/>
          <p:cNvSpPr>
            <a:spLocks noGrp="1" noChangeArrowheads="1"/>
          </p:cNvSpPr>
          <p:nvPr>
            <p:ph type="body" idx="1"/>
          </p:nvPr>
        </p:nvSpPr>
        <p:spPr>
          <a:xfrm>
            <a:off x="381000" y="1939925"/>
            <a:ext cx="8763000" cy="4613275"/>
          </a:xfrm>
        </p:spPr>
        <p:txBody>
          <a:bodyPr/>
          <a:lstStyle/>
          <a:p>
            <a:pPr marL="342900" indent="-342900">
              <a:lnSpc>
                <a:spcPct val="80000"/>
              </a:lnSpc>
              <a:spcBef>
                <a:spcPct val="30000"/>
              </a:spcBef>
              <a:buFont typeface="Wingdings" pitchFamily="2" charset="2"/>
              <a:buNone/>
            </a:pPr>
            <a:r>
              <a:rPr lang="en-US" sz="2000"/>
              <a:t>				</a:t>
            </a:r>
            <a:r>
              <a:rPr lang="en-US" sz="2000" i="1"/>
              <a:t>Year 0	Year 1	Year 2	Year 3	Year 4    Year 5</a:t>
            </a:r>
          </a:p>
          <a:p>
            <a:pPr marL="342900" indent="-342900">
              <a:lnSpc>
                <a:spcPct val="80000"/>
              </a:lnSpc>
              <a:spcBef>
                <a:spcPct val="30000"/>
              </a:spcBef>
              <a:buFont typeface="Wingdings" pitchFamily="2" charset="2"/>
              <a:buNone/>
            </a:pPr>
            <a:r>
              <a:rPr lang="en-US" sz="2000"/>
              <a:t>Income:</a:t>
            </a:r>
            <a:endParaRPr lang="en-US" sz="2000" i="1"/>
          </a:p>
          <a:p>
            <a:pPr marL="342900" indent="-342900">
              <a:lnSpc>
                <a:spcPct val="80000"/>
              </a:lnSpc>
              <a:spcBef>
                <a:spcPct val="30000"/>
              </a:spcBef>
              <a:buFont typeface="Wingdings" pitchFamily="2" charset="2"/>
              <a:buNone/>
            </a:pPr>
            <a:r>
              <a:rPr lang="en-US" sz="2000"/>
              <a:t>  (8) Sales Revenues		100.00	163.20	249.70	212.24   129.89</a:t>
            </a:r>
          </a:p>
          <a:p>
            <a:pPr marL="342900" indent="-342900">
              <a:lnSpc>
                <a:spcPct val="80000"/>
              </a:lnSpc>
              <a:spcBef>
                <a:spcPct val="30000"/>
              </a:spcBef>
              <a:buFont typeface="Wingdings" pitchFamily="2" charset="2"/>
              <a:buNone/>
            </a:pPr>
            <a:r>
              <a:rPr lang="en-US" sz="2000"/>
              <a:t>  (9) Operating costs		  50.00	  88.00	145.20    133.10     87.85</a:t>
            </a:r>
          </a:p>
          <a:p>
            <a:pPr marL="342900" indent="-342900">
              <a:lnSpc>
                <a:spcPct val="80000"/>
              </a:lnSpc>
              <a:spcBef>
                <a:spcPct val="30000"/>
              </a:spcBef>
              <a:buFont typeface="Wingdings" pitchFamily="2" charset="2"/>
              <a:buNone/>
            </a:pPr>
            <a:r>
              <a:rPr lang="en-US" sz="2000"/>
              <a:t>(10) Depreciation			  20.00	  32.00	  19.20	  11.50     11.50</a:t>
            </a:r>
          </a:p>
        </p:txBody>
      </p:sp>
      <p:sp>
        <p:nvSpPr>
          <p:cNvPr id="388103" name="Rectangle 7"/>
          <p:cNvSpPr>
            <a:spLocks noChangeArrowheads="1"/>
          </p:cNvSpPr>
          <p:nvPr/>
        </p:nvSpPr>
        <p:spPr bwMode="auto">
          <a:xfrm>
            <a:off x="381000" y="3962400"/>
            <a:ext cx="51816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buSzPct val="90000"/>
              <a:buFont typeface="Symbol" pitchFamily="18" charset="2"/>
              <a:buNone/>
            </a:pPr>
            <a:r>
              <a:rPr lang="en-US" sz="1900"/>
              <a:t>Depreciation is calculated using the Modified Accelerated Cost Recovery System (shown at right).</a:t>
            </a:r>
          </a:p>
          <a:p>
            <a:pPr>
              <a:lnSpc>
                <a:spcPct val="90000"/>
              </a:lnSpc>
              <a:spcBef>
                <a:spcPct val="20000"/>
              </a:spcBef>
              <a:buSzPct val="90000"/>
              <a:buFont typeface="Symbol" pitchFamily="18" charset="2"/>
              <a:buNone/>
            </a:pPr>
            <a:r>
              <a:rPr lang="en-US" sz="1900"/>
              <a:t>Our cost basis is $100,000.</a:t>
            </a:r>
          </a:p>
          <a:p>
            <a:pPr>
              <a:lnSpc>
                <a:spcPct val="90000"/>
              </a:lnSpc>
              <a:spcBef>
                <a:spcPct val="20000"/>
              </a:spcBef>
              <a:buSzPct val="90000"/>
              <a:buFont typeface="Symbol" pitchFamily="18" charset="2"/>
              <a:buNone/>
            </a:pPr>
            <a:r>
              <a:rPr lang="en-US" sz="1900"/>
              <a:t>Depreciation charge in year 4 </a:t>
            </a:r>
          </a:p>
          <a:p>
            <a:pPr>
              <a:lnSpc>
                <a:spcPct val="90000"/>
              </a:lnSpc>
              <a:spcBef>
                <a:spcPct val="20000"/>
              </a:spcBef>
              <a:buSzPct val="90000"/>
              <a:buFont typeface="Symbol" pitchFamily="18" charset="2"/>
              <a:buNone/>
            </a:pPr>
            <a:r>
              <a:rPr lang="en-US" sz="1900"/>
              <a:t>= $100,000</a:t>
            </a:r>
            <a:r>
              <a:rPr lang="en-US" sz="1900">
                <a:cs typeface="Times New Roman" pitchFamily="18" charset="0"/>
              </a:rPr>
              <a:t>×(.115) = </a:t>
            </a:r>
            <a:r>
              <a:rPr lang="en-US" sz="1900"/>
              <a:t>$11,500.</a:t>
            </a:r>
          </a:p>
          <a:p>
            <a:pPr>
              <a:lnSpc>
                <a:spcPct val="90000"/>
              </a:lnSpc>
              <a:spcBef>
                <a:spcPct val="20000"/>
              </a:spcBef>
              <a:buSzPct val="90000"/>
              <a:buFont typeface="Symbol" pitchFamily="18" charset="2"/>
              <a:buNone/>
            </a:pPr>
            <a:endParaRPr lang="en-US" sz="1900"/>
          </a:p>
        </p:txBody>
      </p:sp>
      <p:grpSp>
        <p:nvGrpSpPr>
          <p:cNvPr id="388104" name="Group 8"/>
          <p:cNvGrpSpPr>
            <a:grpSpLocks/>
          </p:cNvGrpSpPr>
          <p:nvPr/>
        </p:nvGrpSpPr>
        <p:grpSpPr bwMode="auto">
          <a:xfrm>
            <a:off x="2895600" y="3276600"/>
            <a:ext cx="5256213" cy="3352800"/>
            <a:chOff x="2692" y="1920"/>
            <a:chExt cx="2923" cy="2208"/>
          </a:xfrm>
        </p:grpSpPr>
        <p:sp>
          <p:nvSpPr>
            <p:cNvPr id="388105" name="Rectangle 9"/>
            <p:cNvSpPr>
              <a:spLocks noChangeArrowheads="1"/>
            </p:cNvSpPr>
            <p:nvPr/>
          </p:nvSpPr>
          <p:spPr bwMode="auto">
            <a:xfrm>
              <a:off x="4080" y="2448"/>
              <a:ext cx="1440"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5" tIns="44443" rIns="90475" bIns="44443"/>
            <a:lstStyle/>
            <a:p>
              <a:pPr marL="342900" indent="-342900">
                <a:lnSpc>
                  <a:spcPct val="90000"/>
                </a:lnSpc>
                <a:spcBef>
                  <a:spcPct val="20000"/>
                </a:spcBef>
                <a:buSzPct val="90000"/>
                <a:buFont typeface="Symbol" pitchFamily="18" charset="2"/>
                <a:buNone/>
              </a:pPr>
              <a:r>
                <a:rPr lang="en-US" sz="1600"/>
                <a:t>    </a:t>
              </a:r>
              <a:r>
                <a:rPr lang="en-US" sz="1600">
                  <a:solidFill>
                    <a:schemeClr val="folHlink"/>
                  </a:solidFill>
                </a:rPr>
                <a:t>Year	ACRS %	</a:t>
              </a:r>
            </a:p>
            <a:p>
              <a:pPr marL="342900" indent="-342900">
                <a:lnSpc>
                  <a:spcPct val="90000"/>
                </a:lnSpc>
                <a:spcBef>
                  <a:spcPct val="20000"/>
                </a:spcBef>
                <a:buSzPct val="90000"/>
                <a:buFont typeface="Symbol" pitchFamily="18" charset="2"/>
                <a:buNone/>
              </a:pPr>
              <a:r>
                <a:rPr lang="en-US" sz="1600">
                  <a:solidFill>
                    <a:schemeClr val="folHlink"/>
                  </a:solidFill>
                </a:rPr>
                <a:t>   	1	20.0%	</a:t>
              </a:r>
            </a:p>
            <a:p>
              <a:pPr marL="342900" indent="-342900">
                <a:lnSpc>
                  <a:spcPct val="90000"/>
                </a:lnSpc>
                <a:spcBef>
                  <a:spcPct val="20000"/>
                </a:spcBef>
                <a:buSzPct val="90000"/>
                <a:buFont typeface="Symbol" pitchFamily="18" charset="2"/>
                <a:buNone/>
              </a:pPr>
              <a:r>
                <a:rPr lang="en-US" sz="1600">
                  <a:solidFill>
                    <a:schemeClr val="folHlink"/>
                  </a:solidFill>
                </a:rPr>
                <a:t>   	2	32.0%	</a:t>
              </a:r>
            </a:p>
            <a:p>
              <a:pPr marL="342900" indent="-342900">
                <a:lnSpc>
                  <a:spcPct val="90000"/>
                </a:lnSpc>
                <a:spcBef>
                  <a:spcPct val="20000"/>
                </a:spcBef>
                <a:buSzPct val="90000"/>
                <a:buFont typeface="Symbol" pitchFamily="18" charset="2"/>
                <a:buNone/>
              </a:pPr>
              <a:r>
                <a:rPr lang="en-US" sz="1600">
                  <a:solidFill>
                    <a:schemeClr val="folHlink"/>
                  </a:solidFill>
                </a:rPr>
                <a:t>	3	19.2%	</a:t>
              </a:r>
            </a:p>
            <a:p>
              <a:pPr marL="342900" indent="-342900">
                <a:lnSpc>
                  <a:spcPct val="90000"/>
                </a:lnSpc>
                <a:spcBef>
                  <a:spcPct val="20000"/>
                </a:spcBef>
                <a:buSzPct val="90000"/>
                <a:buFont typeface="Symbol" pitchFamily="18" charset="2"/>
                <a:buNone/>
              </a:pPr>
              <a:r>
                <a:rPr lang="en-US" sz="1600">
                  <a:solidFill>
                    <a:schemeClr val="folHlink"/>
                  </a:solidFill>
                </a:rPr>
                <a:t>	4	11.5%	</a:t>
              </a:r>
            </a:p>
            <a:p>
              <a:pPr marL="342900" indent="-342900">
                <a:lnSpc>
                  <a:spcPct val="90000"/>
                </a:lnSpc>
                <a:spcBef>
                  <a:spcPct val="20000"/>
                </a:spcBef>
                <a:buSzPct val="90000"/>
                <a:buFont typeface="Symbol" pitchFamily="18" charset="2"/>
                <a:buNone/>
              </a:pPr>
              <a:r>
                <a:rPr lang="en-US" sz="1600">
                  <a:solidFill>
                    <a:schemeClr val="folHlink"/>
                  </a:solidFill>
                </a:rPr>
                <a:t>	5	11.5%	</a:t>
              </a:r>
            </a:p>
            <a:p>
              <a:pPr marL="342900" indent="-342900">
                <a:lnSpc>
                  <a:spcPct val="90000"/>
                </a:lnSpc>
                <a:spcBef>
                  <a:spcPct val="20000"/>
                </a:spcBef>
                <a:buSzPct val="90000"/>
                <a:buFont typeface="Symbol" pitchFamily="18" charset="2"/>
                <a:buNone/>
              </a:pPr>
              <a:r>
                <a:rPr lang="en-US" sz="1600">
                  <a:solidFill>
                    <a:schemeClr val="folHlink"/>
                  </a:solidFill>
                </a:rPr>
                <a:t>	6	  5.8%	</a:t>
              </a:r>
            </a:p>
            <a:p>
              <a:pPr marL="342900" indent="-342900">
                <a:lnSpc>
                  <a:spcPct val="90000"/>
                </a:lnSpc>
                <a:spcBef>
                  <a:spcPct val="20000"/>
                </a:spcBef>
                <a:buSzPct val="90000"/>
                <a:buFont typeface="Symbol" pitchFamily="18" charset="2"/>
                <a:buNone/>
              </a:pPr>
              <a:r>
                <a:rPr lang="en-US" sz="1600">
                  <a:solidFill>
                    <a:schemeClr val="folHlink"/>
                  </a:solidFill>
                </a:rPr>
                <a:t>   Total    100.00%	</a:t>
              </a:r>
            </a:p>
          </p:txBody>
        </p:sp>
        <p:sp>
          <p:nvSpPr>
            <p:cNvPr id="388106" name="Oval 10"/>
            <p:cNvSpPr>
              <a:spLocks noChangeArrowheads="1"/>
            </p:cNvSpPr>
            <p:nvPr/>
          </p:nvSpPr>
          <p:spPr bwMode="auto">
            <a:xfrm>
              <a:off x="4848" y="1920"/>
              <a:ext cx="482" cy="253"/>
            </a:xfrm>
            <a:prstGeom prst="ellipse">
              <a:avLst/>
            </a:prstGeom>
            <a:noFill/>
            <a:ln w="38100">
              <a:solidFill>
                <a:srgbClr val="A819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
          <p:nvSpPr>
            <p:cNvPr id="388107" name="Arc 11"/>
            <p:cNvSpPr>
              <a:spLocks/>
            </p:cNvSpPr>
            <p:nvPr/>
          </p:nvSpPr>
          <p:spPr bwMode="auto">
            <a:xfrm flipV="1">
              <a:off x="2692" y="2122"/>
              <a:ext cx="2923" cy="2006"/>
            </a:xfrm>
            <a:custGeom>
              <a:avLst/>
              <a:gdLst>
                <a:gd name="G0" fmla="+- 19699 0 0"/>
                <a:gd name="G1" fmla="+- 21600 0 0"/>
                <a:gd name="G2" fmla="+- 21600 0 0"/>
                <a:gd name="T0" fmla="*/ 0 w 41299"/>
                <a:gd name="T1" fmla="*/ 12739 h 35033"/>
                <a:gd name="T2" fmla="*/ 36614 w 41299"/>
                <a:gd name="T3" fmla="*/ 35033 h 35033"/>
                <a:gd name="T4" fmla="*/ 19699 w 41299"/>
                <a:gd name="T5" fmla="*/ 21600 h 35033"/>
              </a:gdLst>
              <a:ahLst/>
              <a:cxnLst>
                <a:cxn ang="0">
                  <a:pos x="T0" y="T1"/>
                </a:cxn>
                <a:cxn ang="0">
                  <a:pos x="T2" y="T3"/>
                </a:cxn>
                <a:cxn ang="0">
                  <a:pos x="T4" y="T5"/>
                </a:cxn>
              </a:cxnLst>
              <a:rect l="0" t="0" r="r" b="b"/>
              <a:pathLst>
                <a:path w="41299" h="35033" fill="none" extrusionOk="0">
                  <a:moveTo>
                    <a:pt x="0" y="12739"/>
                  </a:moveTo>
                  <a:cubicBezTo>
                    <a:pt x="3487" y="4986"/>
                    <a:pt x="11197" y="-1"/>
                    <a:pt x="19699" y="0"/>
                  </a:cubicBezTo>
                  <a:cubicBezTo>
                    <a:pt x="31628" y="0"/>
                    <a:pt x="41299" y="9670"/>
                    <a:pt x="41299" y="21600"/>
                  </a:cubicBezTo>
                  <a:cubicBezTo>
                    <a:pt x="41299" y="26478"/>
                    <a:pt x="39647" y="31212"/>
                    <a:pt x="36613" y="35032"/>
                  </a:cubicBezTo>
                </a:path>
                <a:path w="41299" h="35033" stroke="0" extrusionOk="0">
                  <a:moveTo>
                    <a:pt x="0" y="12739"/>
                  </a:moveTo>
                  <a:cubicBezTo>
                    <a:pt x="3487" y="4986"/>
                    <a:pt x="11197" y="-1"/>
                    <a:pt x="19699" y="0"/>
                  </a:cubicBezTo>
                  <a:cubicBezTo>
                    <a:pt x="31628" y="0"/>
                    <a:pt x="41299" y="9670"/>
                    <a:pt x="41299" y="21600"/>
                  </a:cubicBezTo>
                  <a:cubicBezTo>
                    <a:pt x="41299" y="26478"/>
                    <a:pt x="39647" y="31212"/>
                    <a:pt x="36613" y="35032"/>
                  </a:cubicBezTo>
                  <a:lnTo>
                    <a:pt x="19699" y="21600"/>
                  </a:lnTo>
                  <a:close/>
                </a:path>
              </a:pathLst>
            </a:custGeom>
            <a:noFill/>
            <a:ln w="38100">
              <a:solidFill>
                <a:srgbClr val="A819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grpSp>
    </p:spTree>
    <p:extLst>
      <p:ext uri="{BB962C8B-B14F-4D97-AF65-F5344CB8AC3E}">
        <p14:creationId xmlns:p14="http://schemas.microsoft.com/office/powerpoint/2010/main" val="1679937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8103"/>
                                        </p:tgtEl>
                                        <p:attrNameLst>
                                          <p:attrName>style.visibility</p:attrName>
                                        </p:attrNameLst>
                                      </p:cBhvr>
                                      <p:to>
                                        <p:strVal val="visible"/>
                                      </p:to>
                                    </p:set>
                                    <p:animEffect transition="in" filter="fade">
                                      <p:cBhvr>
                                        <p:cTn id="7" dur="1000"/>
                                        <p:tgtEl>
                                          <p:spTgt spid="388103"/>
                                        </p:tgtEl>
                                      </p:cBhvr>
                                    </p:animEffect>
                                    <p:anim calcmode="lin" valueType="num">
                                      <p:cBhvr>
                                        <p:cTn id="8" dur="1000" fill="hold"/>
                                        <p:tgtEl>
                                          <p:spTgt spid="388103"/>
                                        </p:tgtEl>
                                        <p:attrNameLst>
                                          <p:attrName>ppt_x</p:attrName>
                                        </p:attrNameLst>
                                      </p:cBhvr>
                                      <p:tavLst>
                                        <p:tav tm="0">
                                          <p:val>
                                            <p:strVal val="#ppt_x"/>
                                          </p:val>
                                        </p:tav>
                                        <p:tav tm="100000">
                                          <p:val>
                                            <p:strVal val="#ppt_x"/>
                                          </p:val>
                                        </p:tav>
                                      </p:tavLst>
                                    </p:anim>
                                    <p:anim calcmode="lin" valueType="num">
                                      <p:cBhvr>
                                        <p:cTn id="9" dur="1000" fill="hold"/>
                                        <p:tgtEl>
                                          <p:spTgt spid="388103"/>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388104"/>
                                        </p:tgtEl>
                                        <p:attrNameLst>
                                          <p:attrName>style.visibility</p:attrName>
                                        </p:attrNameLst>
                                      </p:cBhvr>
                                      <p:to>
                                        <p:strVal val="visible"/>
                                      </p:to>
                                    </p:set>
                                    <p:animEffect transition="in" filter="wipe(left)">
                                      <p:cBhvr>
                                        <p:cTn id="12" dur="500"/>
                                        <p:tgtEl>
                                          <p:spTgt spid="388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4" name="Rectangle 4"/>
          <p:cNvSpPr>
            <a:spLocks noGrp="1" noChangeArrowheads="1"/>
          </p:cNvSpPr>
          <p:nvPr>
            <p:ph type="title"/>
          </p:nvPr>
        </p:nvSpPr>
        <p:spPr/>
        <p:txBody>
          <a:bodyPr/>
          <a:lstStyle/>
          <a:p>
            <a:r>
              <a:rPr lang="en-US"/>
              <a:t>The Baldwin Company</a:t>
            </a:r>
          </a:p>
        </p:txBody>
      </p:sp>
      <p:sp>
        <p:nvSpPr>
          <p:cNvPr id="389125" name="Rectangle 5"/>
          <p:cNvSpPr>
            <a:spLocks noGrp="1" noChangeArrowheads="1"/>
          </p:cNvSpPr>
          <p:nvPr>
            <p:ph type="body" idx="1"/>
          </p:nvPr>
        </p:nvSpPr>
        <p:spPr>
          <a:xfrm>
            <a:off x="587375" y="1905000"/>
            <a:ext cx="8305105" cy="4613275"/>
          </a:xfrm>
        </p:spPr>
        <p:txBody>
          <a:bodyPr/>
          <a:lstStyle/>
          <a:p>
            <a:pPr marL="342900" indent="-342900">
              <a:lnSpc>
                <a:spcPct val="80000"/>
              </a:lnSpc>
              <a:spcBef>
                <a:spcPct val="30000"/>
              </a:spcBef>
              <a:buFont typeface="Wingdings" pitchFamily="2" charset="2"/>
              <a:buNone/>
            </a:pPr>
            <a:r>
              <a:rPr lang="en-US" sz="2000" dirty="0"/>
              <a:t>				</a:t>
            </a:r>
            <a:r>
              <a:rPr lang="en-US" sz="2000" i="1" dirty="0"/>
              <a:t>Year 0	Year 1	Year 2	Year 3	Year 4    Year 5</a:t>
            </a:r>
          </a:p>
          <a:p>
            <a:pPr marL="342900" indent="-342900">
              <a:lnSpc>
                <a:spcPct val="80000"/>
              </a:lnSpc>
              <a:spcBef>
                <a:spcPct val="30000"/>
              </a:spcBef>
              <a:buFont typeface="Wingdings" pitchFamily="2" charset="2"/>
              <a:buNone/>
            </a:pPr>
            <a:r>
              <a:rPr lang="en-US" sz="2000" dirty="0"/>
              <a:t>Income:</a:t>
            </a:r>
            <a:endParaRPr lang="en-US" sz="2000" i="1" dirty="0"/>
          </a:p>
          <a:p>
            <a:pPr marL="342900" indent="-342900">
              <a:lnSpc>
                <a:spcPct val="80000"/>
              </a:lnSpc>
              <a:spcBef>
                <a:spcPct val="30000"/>
              </a:spcBef>
              <a:buFont typeface="Wingdings" pitchFamily="2" charset="2"/>
              <a:buNone/>
            </a:pPr>
            <a:r>
              <a:rPr lang="en-US" sz="2000" dirty="0"/>
              <a:t>  (8) Sales Revenues		100.00	163.20	249.70	212.24   129.89</a:t>
            </a:r>
          </a:p>
          <a:p>
            <a:pPr marL="342900" indent="-342900">
              <a:lnSpc>
                <a:spcPct val="80000"/>
              </a:lnSpc>
              <a:spcBef>
                <a:spcPct val="30000"/>
              </a:spcBef>
              <a:buFont typeface="Wingdings" pitchFamily="2" charset="2"/>
              <a:buNone/>
            </a:pPr>
            <a:r>
              <a:rPr lang="en-US" sz="2000" dirty="0"/>
              <a:t>  (9) Operating costs		  50.00	  88.00	145.20   133.10     87.85</a:t>
            </a:r>
          </a:p>
          <a:p>
            <a:pPr marL="342900" indent="-342900">
              <a:lnSpc>
                <a:spcPct val="80000"/>
              </a:lnSpc>
              <a:spcBef>
                <a:spcPct val="30000"/>
              </a:spcBef>
              <a:buFont typeface="Wingdings" pitchFamily="2" charset="2"/>
              <a:buNone/>
            </a:pPr>
            <a:r>
              <a:rPr lang="en-US" sz="2000" dirty="0"/>
              <a:t>(10) Depreciation			  20.00	  32.00	  19.20	  11.50     11.50</a:t>
            </a:r>
          </a:p>
          <a:p>
            <a:pPr marL="342900" indent="-342900">
              <a:lnSpc>
                <a:spcPct val="80000"/>
              </a:lnSpc>
              <a:spcBef>
                <a:spcPct val="30000"/>
              </a:spcBef>
              <a:buFont typeface="Wingdings" pitchFamily="2" charset="2"/>
              <a:buNone/>
            </a:pPr>
            <a:r>
              <a:rPr lang="en-US" sz="2000" dirty="0"/>
              <a:t>(11) Income before taxes	 	  30.00	  43.20	  85.30	  67.64     30.55</a:t>
            </a:r>
            <a:br>
              <a:rPr lang="en-US" sz="2000" dirty="0"/>
            </a:br>
            <a:r>
              <a:rPr lang="en-US" sz="2000" dirty="0"/>
              <a:t> [(8) – (9) - (10)]</a:t>
            </a:r>
          </a:p>
          <a:p>
            <a:pPr marL="342900" indent="-342900">
              <a:lnSpc>
                <a:spcPct val="80000"/>
              </a:lnSpc>
              <a:spcBef>
                <a:spcPct val="30000"/>
              </a:spcBef>
              <a:buFont typeface="Wingdings" pitchFamily="2" charset="2"/>
              <a:buNone/>
            </a:pPr>
            <a:r>
              <a:rPr lang="en-US" sz="2000" dirty="0"/>
              <a:t>(12) Tax at 34 percent	  	  10.20	  14.69	  29.00	  23.00     10.39</a:t>
            </a:r>
          </a:p>
          <a:p>
            <a:pPr marL="342900" indent="-342900">
              <a:lnSpc>
                <a:spcPct val="80000"/>
              </a:lnSpc>
              <a:spcBef>
                <a:spcPct val="30000"/>
              </a:spcBef>
              <a:buFont typeface="Wingdings" pitchFamily="2" charset="2"/>
              <a:buNone/>
            </a:pPr>
            <a:r>
              <a:rPr lang="en-US" sz="2000" dirty="0"/>
              <a:t>(13) Net Income			  19.80	  28.51	  56.30	  44.64     20.16</a:t>
            </a:r>
          </a:p>
          <a:p>
            <a:pPr marL="342900" indent="-342900">
              <a:lnSpc>
                <a:spcPct val="80000"/>
              </a:lnSpc>
              <a:spcBef>
                <a:spcPct val="30000"/>
              </a:spcBef>
              <a:buFont typeface="Wingdings" pitchFamily="2" charset="2"/>
              <a:buNone/>
            </a:pPr>
            <a:endParaRPr lang="en-US" sz="2400" dirty="0"/>
          </a:p>
          <a:p>
            <a:pPr marL="342900" indent="-342900">
              <a:lnSpc>
                <a:spcPct val="80000"/>
              </a:lnSpc>
              <a:spcBef>
                <a:spcPct val="30000"/>
              </a:spcBef>
              <a:buFont typeface="Wingdings" pitchFamily="2" charset="2"/>
              <a:buNone/>
            </a:pPr>
            <a:r>
              <a:rPr lang="en-US" sz="2400" dirty="0"/>
              <a:t>	</a:t>
            </a:r>
          </a:p>
        </p:txBody>
      </p:sp>
      <p:sp>
        <p:nvSpPr>
          <p:cNvPr id="389127" name="Line 7"/>
          <p:cNvSpPr>
            <a:spLocks noChangeShapeType="1"/>
          </p:cNvSpPr>
          <p:nvPr/>
        </p:nvSpPr>
        <p:spPr bwMode="auto">
          <a:xfrm>
            <a:off x="4419600" y="3581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28" name="Line 8"/>
          <p:cNvSpPr>
            <a:spLocks noChangeShapeType="1"/>
          </p:cNvSpPr>
          <p:nvPr/>
        </p:nvSpPr>
        <p:spPr bwMode="auto">
          <a:xfrm>
            <a:off x="5334000" y="3581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29" name="Line 9"/>
          <p:cNvSpPr>
            <a:spLocks noChangeShapeType="1"/>
          </p:cNvSpPr>
          <p:nvPr/>
        </p:nvSpPr>
        <p:spPr bwMode="auto">
          <a:xfrm>
            <a:off x="6248400" y="3581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0" name="Line 10"/>
          <p:cNvSpPr>
            <a:spLocks noChangeShapeType="1"/>
          </p:cNvSpPr>
          <p:nvPr/>
        </p:nvSpPr>
        <p:spPr bwMode="auto">
          <a:xfrm>
            <a:off x="7162800" y="3581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1" name="Line 11"/>
          <p:cNvSpPr>
            <a:spLocks noChangeShapeType="1"/>
          </p:cNvSpPr>
          <p:nvPr/>
        </p:nvSpPr>
        <p:spPr bwMode="auto">
          <a:xfrm>
            <a:off x="8001000" y="3581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2" name="Line 12"/>
          <p:cNvSpPr>
            <a:spLocks noChangeShapeType="1"/>
          </p:cNvSpPr>
          <p:nvPr/>
        </p:nvSpPr>
        <p:spPr bwMode="auto">
          <a:xfrm>
            <a:off x="4495800" y="44958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3" name="Line 13"/>
          <p:cNvSpPr>
            <a:spLocks noChangeShapeType="1"/>
          </p:cNvSpPr>
          <p:nvPr/>
        </p:nvSpPr>
        <p:spPr bwMode="auto">
          <a:xfrm>
            <a:off x="5410200" y="44958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4" name="Line 14"/>
          <p:cNvSpPr>
            <a:spLocks noChangeShapeType="1"/>
          </p:cNvSpPr>
          <p:nvPr/>
        </p:nvSpPr>
        <p:spPr bwMode="auto">
          <a:xfrm>
            <a:off x="6324600" y="44958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5" name="Line 15"/>
          <p:cNvSpPr>
            <a:spLocks noChangeShapeType="1"/>
          </p:cNvSpPr>
          <p:nvPr/>
        </p:nvSpPr>
        <p:spPr bwMode="auto">
          <a:xfrm>
            <a:off x="7239000" y="44958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89136" name="Line 16"/>
          <p:cNvSpPr>
            <a:spLocks noChangeShapeType="1"/>
          </p:cNvSpPr>
          <p:nvPr/>
        </p:nvSpPr>
        <p:spPr bwMode="auto">
          <a:xfrm>
            <a:off x="8001000" y="44958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Tree>
    <p:extLst>
      <p:ext uri="{BB962C8B-B14F-4D97-AF65-F5344CB8AC3E}">
        <p14:creationId xmlns:p14="http://schemas.microsoft.com/office/powerpoint/2010/main" val="210145713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8" name="Rectangle 4"/>
          <p:cNvSpPr>
            <a:spLocks noGrp="1" noChangeArrowheads="1"/>
          </p:cNvSpPr>
          <p:nvPr>
            <p:ph type="title"/>
          </p:nvPr>
        </p:nvSpPr>
        <p:spPr/>
        <p:txBody>
          <a:bodyPr/>
          <a:lstStyle/>
          <a:p>
            <a:r>
              <a:rPr lang="en-US"/>
              <a:t>Incremental After Tax Cash Flows </a:t>
            </a:r>
          </a:p>
        </p:txBody>
      </p:sp>
      <p:grpSp>
        <p:nvGrpSpPr>
          <p:cNvPr id="390149" name="Group 5"/>
          <p:cNvGrpSpPr>
            <a:grpSpLocks/>
          </p:cNvGrpSpPr>
          <p:nvPr/>
        </p:nvGrpSpPr>
        <p:grpSpPr bwMode="auto">
          <a:xfrm>
            <a:off x="533400" y="1905000"/>
            <a:ext cx="1604963" cy="539750"/>
            <a:chOff x="0" y="0"/>
            <a:chExt cx="849" cy="556"/>
          </a:xfrm>
        </p:grpSpPr>
        <p:sp>
          <p:nvSpPr>
            <p:cNvPr id="390150" name="Rectangle 6"/>
            <p:cNvSpPr>
              <a:spLocks noChangeArrowheads="1"/>
            </p:cNvSpPr>
            <p:nvPr/>
          </p:nvSpPr>
          <p:spPr bwMode="auto">
            <a:xfrm>
              <a:off x="43" y="0"/>
              <a:ext cx="763"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b="1">
                  <a:cs typeface="Times New Roman" pitchFamily="18" charset="0"/>
                </a:rPr>
                <a:t> </a:t>
              </a:r>
            </a:p>
            <a:p>
              <a:endParaRPr lang="en-US" sz="1600" b="1"/>
            </a:p>
          </p:txBody>
        </p:sp>
        <p:sp>
          <p:nvSpPr>
            <p:cNvPr id="390151" name="Rectangle 7"/>
            <p:cNvSpPr>
              <a:spLocks noChangeArrowheads="1"/>
            </p:cNvSpPr>
            <p:nvPr/>
          </p:nvSpPr>
          <p:spPr bwMode="auto">
            <a:xfrm>
              <a:off x="0" y="0"/>
              <a:ext cx="849"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52" name="Group 8"/>
          <p:cNvGrpSpPr>
            <a:grpSpLocks/>
          </p:cNvGrpSpPr>
          <p:nvPr/>
        </p:nvGrpSpPr>
        <p:grpSpPr bwMode="auto">
          <a:xfrm>
            <a:off x="2057400" y="1905000"/>
            <a:ext cx="912813" cy="539750"/>
            <a:chOff x="849" y="0"/>
            <a:chExt cx="440" cy="556"/>
          </a:xfrm>
        </p:grpSpPr>
        <p:sp>
          <p:nvSpPr>
            <p:cNvPr id="390153" name="Rectangle 9"/>
            <p:cNvSpPr>
              <a:spLocks noChangeArrowheads="1"/>
            </p:cNvSpPr>
            <p:nvPr/>
          </p:nvSpPr>
          <p:spPr bwMode="auto">
            <a:xfrm>
              <a:off x="892" y="0"/>
              <a:ext cx="35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i="1">
                  <a:cs typeface="Times New Roman" pitchFamily="18" charset="0"/>
                </a:rPr>
                <a:t>Year 0</a:t>
              </a:r>
              <a:endParaRPr lang="en-US" sz="1600" b="1"/>
            </a:p>
          </p:txBody>
        </p:sp>
        <p:sp>
          <p:nvSpPr>
            <p:cNvPr id="390154" name="Rectangle 10"/>
            <p:cNvSpPr>
              <a:spLocks noChangeArrowheads="1"/>
            </p:cNvSpPr>
            <p:nvPr/>
          </p:nvSpPr>
          <p:spPr bwMode="auto">
            <a:xfrm>
              <a:off x="849" y="0"/>
              <a:ext cx="4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55" name="Group 11"/>
          <p:cNvGrpSpPr>
            <a:grpSpLocks/>
          </p:cNvGrpSpPr>
          <p:nvPr/>
        </p:nvGrpSpPr>
        <p:grpSpPr bwMode="auto">
          <a:xfrm>
            <a:off x="2970213" y="1905000"/>
            <a:ext cx="1012825" cy="539750"/>
            <a:chOff x="1289" y="0"/>
            <a:chExt cx="536" cy="556"/>
          </a:xfrm>
        </p:grpSpPr>
        <p:sp>
          <p:nvSpPr>
            <p:cNvPr id="390156" name="Rectangle 12"/>
            <p:cNvSpPr>
              <a:spLocks noChangeArrowheads="1"/>
            </p:cNvSpPr>
            <p:nvPr/>
          </p:nvSpPr>
          <p:spPr bwMode="auto">
            <a:xfrm>
              <a:off x="1332" y="0"/>
              <a:ext cx="45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i="1">
                  <a:cs typeface="Times New Roman" pitchFamily="18" charset="0"/>
                </a:rPr>
                <a:t>Year 1</a:t>
              </a:r>
              <a:endParaRPr lang="en-US" sz="1600" b="1">
                <a:cs typeface="Times New Roman" pitchFamily="18" charset="0"/>
              </a:endParaRPr>
            </a:p>
            <a:p>
              <a:pPr algn="ctr"/>
              <a:endParaRPr lang="en-US" sz="1600" b="1"/>
            </a:p>
          </p:txBody>
        </p:sp>
        <p:sp>
          <p:nvSpPr>
            <p:cNvPr id="390157" name="Rectangle 13"/>
            <p:cNvSpPr>
              <a:spLocks noChangeArrowheads="1"/>
            </p:cNvSpPr>
            <p:nvPr/>
          </p:nvSpPr>
          <p:spPr bwMode="auto">
            <a:xfrm>
              <a:off x="1289" y="0"/>
              <a:ext cx="53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58" name="Group 14"/>
          <p:cNvGrpSpPr>
            <a:grpSpLocks/>
          </p:cNvGrpSpPr>
          <p:nvPr/>
        </p:nvGrpSpPr>
        <p:grpSpPr bwMode="auto">
          <a:xfrm>
            <a:off x="3983038" y="1905000"/>
            <a:ext cx="1096962" cy="539750"/>
            <a:chOff x="1825" y="0"/>
            <a:chExt cx="580" cy="556"/>
          </a:xfrm>
        </p:grpSpPr>
        <p:sp>
          <p:nvSpPr>
            <p:cNvPr id="390159" name="Rectangle 15"/>
            <p:cNvSpPr>
              <a:spLocks noChangeArrowheads="1"/>
            </p:cNvSpPr>
            <p:nvPr/>
          </p:nvSpPr>
          <p:spPr bwMode="auto">
            <a:xfrm>
              <a:off x="1868" y="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i="1">
                  <a:cs typeface="Times New Roman" pitchFamily="18" charset="0"/>
                </a:rPr>
                <a:t>Year 2</a:t>
              </a:r>
              <a:endParaRPr lang="en-US" sz="1600" b="1">
                <a:cs typeface="Times New Roman" pitchFamily="18" charset="0"/>
              </a:endParaRPr>
            </a:p>
            <a:p>
              <a:pPr algn="ctr"/>
              <a:endParaRPr lang="en-US" sz="1600" b="1"/>
            </a:p>
          </p:txBody>
        </p:sp>
        <p:sp>
          <p:nvSpPr>
            <p:cNvPr id="390160" name="Rectangle 16"/>
            <p:cNvSpPr>
              <a:spLocks noChangeArrowheads="1"/>
            </p:cNvSpPr>
            <p:nvPr/>
          </p:nvSpPr>
          <p:spPr bwMode="auto">
            <a:xfrm>
              <a:off x="1825" y="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61" name="Group 17"/>
          <p:cNvGrpSpPr>
            <a:grpSpLocks/>
          </p:cNvGrpSpPr>
          <p:nvPr/>
        </p:nvGrpSpPr>
        <p:grpSpPr bwMode="auto">
          <a:xfrm>
            <a:off x="5080000" y="1905000"/>
            <a:ext cx="1096963" cy="539750"/>
            <a:chOff x="2405" y="0"/>
            <a:chExt cx="580" cy="556"/>
          </a:xfrm>
        </p:grpSpPr>
        <p:sp>
          <p:nvSpPr>
            <p:cNvPr id="390162" name="Rectangle 18"/>
            <p:cNvSpPr>
              <a:spLocks noChangeArrowheads="1"/>
            </p:cNvSpPr>
            <p:nvPr/>
          </p:nvSpPr>
          <p:spPr bwMode="auto">
            <a:xfrm>
              <a:off x="2448" y="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i="1">
                  <a:cs typeface="Times New Roman" pitchFamily="18" charset="0"/>
                </a:rPr>
                <a:t>Year 3</a:t>
              </a:r>
              <a:endParaRPr lang="en-US" sz="1600" b="1">
                <a:cs typeface="Times New Roman" pitchFamily="18" charset="0"/>
              </a:endParaRPr>
            </a:p>
            <a:p>
              <a:pPr algn="ctr"/>
              <a:endParaRPr lang="en-US" sz="1600" b="1"/>
            </a:p>
          </p:txBody>
        </p:sp>
        <p:sp>
          <p:nvSpPr>
            <p:cNvPr id="390163" name="Rectangle 19"/>
            <p:cNvSpPr>
              <a:spLocks noChangeArrowheads="1"/>
            </p:cNvSpPr>
            <p:nvPr/>
          </p:nvSpPr>
          <p:spPr bwMode="auto">
            <a:xfrm>
              <a:off x="2405" y="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64" name="Group 20"/>
          <p:cNvGrpSpPr>
            <a:grpSpLocks/>
          </p:cNvGrpSpPr>
          <p:nvPr/>
        </p:nvGrpSpPr>
        <p:grpSpPr bwMode="auto">
          <a:xfrm>
            <a:off x="6176963" y="1905000"/>
            <a:ext cx="1095375" cy="539750"/>
            <a:chOff x="2985" y="0"/>
            <a:chExt cx="580" cy="556"/>
          </a:xfrm>
        </p:grpSpPr>
        <p:sp>
          <p:nvSpPr>
            <p:cNvPr id="390165" name="Rectangle 21"/>
            <p:cNvSpPr>
              <a:spLocks noChangeArrowheads="1"/>
            </p:cNvSpPr>
            <p:nvPr/>
          </p:nvSpPr>
          <p:spPr bwMode="auto">
            <a:xfrm>
              <a:off x="3028" y="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i="1">
                  <a:cs typeface="Times New Roman" pitchFamily="18" charset="0"/>
                </a:rPr>
                <a:t>Year 4</a:t>
              </a:r>
              <a:endParaRPr lang="en-US" sz="1600" b="1">
                <a:cs typeface="Times New Roman" pitchFamily="18" charset="0"/>
              </a:endParaRPr>
            </a:p>
            <a:p>
              <a:pPr algn="ctr"/>
              <a:endParaRPr lang="en-US" sz="1600" b="1"/>
            </a:p>
          </p:txBody>
        </p:sp>
        <p:sp>
          <p:nvSpPr>
            <p:cNvPr id="390166" name="Rectangle 22"/>
            <p:cNvSpPr>
              <a:spLocks noChangeArrowheads="1"/>
            </p:cNvSpPr>
            <p:nvPr/>
          </p:nvSpPr>
          <p:spPr bwMode="auto">
            <a:xfrm>
              <a:off x="2985" y="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67" name="Group 23"/>
          <p:cNvGrpSpPr>
            <a:grpSpLocks/>
          </p:cNvGrpSpPr>
          <p:nvPr/>
        </p:nvGrpSpPr>
        <p:grpSpPr bwMode="auto">
          <a:xfrm>
            <a:off x="7272338" y="1905000"/>
            <a:ext cx="1096962" cy="539750"/>
            <a:chOff x="3565" y="0"/>
            <a:chExt cx="580" cy="556"/>
          </a:xfrm>
        </p:grpSpPr>
        <p:sp>
          <p:nvSpPr>
            <p:cNvPr id="390168" name="Rectangle 24"/>
            <p:cNvSpPr>
              <a:spLocks noChangeArrowheads="1"/>
            </p:cNvSpPr>
            <p:nvPr/>
          </p:nvSpPr>
          <p:spPr bwMode="auto">
            <a:xfrm>
              <a:off x="3608" y="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i="1">
                  <a:cs typeface="Times New Roman" pitchFamily="18" charset="0"/>
                </a:rPr>
                <a:t>Year 5</a:t>
              </a:r>
              <a:endParaRPr lang="en-US" sz="1600" b="1">
                <a:cs typeface="Times New Roman" pitchFamily="18" charset="0"/>
              </a:endParaRPr>
            </a:p>
            <a:p>
              <a:pPr algn="ctr"/>
              <a:endParaRPr lang="en-US" sz="1600" b="1"/>
            </a:p>
          </p:txBody>
        </p:sp>
        <p:sp>
          <p:nvSpPr>
            <p:cNvPr id="390169" name="Rectangle 25"/>
            <p:cNvSpPr>
              <a:spLocks noChangeArrowheads="1"/>
            </p:cNvSpPr>
            <p:nvPr/>
          </p:nvSpPr>
          <p:spPr bwMode="auto">
            <a:xfrm>
              <a:off x="3565" y="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70" name="Group 26"/>
          <p:cNvGrpSpPr>
            <a:grpSpLocks/>
          </p:cNvGrpSpPr>
          <p:nvPr/>
        </p:nvGrpSpPr>
        <p:grpSpPr bwMode="auto">
          <a:xfrm>
            <a:off x="533400" y="2444750"/>
            <a:ext cx="1604963" cy="541338"/>
            <a:chOff x="0" y="556"/>
            <a:chExt cx="849" cy="556"/>
          </a:xfrm>
        </p:grpSpPr>
        <p:sp>
          <p:nvSpPr>
            <p:cNvPr id="390171" name="Rectangle 27"/>
            <p:cNvSpPr>
              <a:spLocks noChangeArrowheads="1"/>
            </p:cNvSpPr>
            <p:nvPr/>
          </p:nvSpPr>
          <p:spPr bwMode="auto">
            <a:xfrm>
              <a:off x="43" y="556"/>
              <a:ext cx="763"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cs typeface="Times New Roman" pitchFamily="18" charset="0"/>
                </a:rPr>
                <a:t>(1)  Sales Revenues</a:t>
              </a:r>
            </a:p>
            <a:p>
              <a:endParaRPr lang="en-US" sz="1600"/>
            </a:p>
          </p:txBody>
        </p:sp>
        <p:sp>
          <p:nvSpPr>
            <p:cNvPr id="390172" name="Rectangle 28"/>
            <p:cNvSpPr>
              <a:spLocks noChangeArrowheads="1"/>
            </p:cNvSpPr>
            <p:nvPr/>
          </p:nvSpPr>
          <p:spPr bwMode="auto">
            <a:xfrm>
              <a:off x="0" y="556"/>
              <a:ext cx="849"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73" name="Group 29"/>
          <p:cNvGrpSpPr>
            <a:grpSpLocks/>
          </p:cNvGrpSpPr>
          <p:nvPr/>
        </p:nvGrpSpPr>
        <p:grpSpPr bwMode="auto">
          <a:xfrm>
            <a:off x="2138363" y="2444750"/>
            <a:ext cx="831850" cy="541338"/>
            <a:chOff x="849" y="556"/>
            <a:chExt cx="440" cy="556"/>
          </a:xfrm>
        </p:grpSpPr>
        <p:sp>
          <p:nvSpPr>
            <p:cNvPr id="390174" name="Rectangle 30"/>
            <p:cNvSpPr>
              <a:spLocks noChangeArrowheads="1"/>
            </p:cNvSpPr>
            <p:nvPr/>
          </p:nvSpPr>
          <p:spPr bwMode="auto">
            <a:xfrm>
              <a:off x="892" y="556"/>
              <a:ext cx="35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 </a:t>
              </a:r>
            </a:p>
            <a:p>
              <a:pPr algn="r"/>
              <a:endParaRPr lang="en-US" sz="1600"/>
            </a:p>
          </p:txBody>
        </p:sp>
        <p:sp>
          <p:nvSpPr>
            <p:cNvPr id="390175" name="Rectangle 31"/>
            <p:cNvSpPr>
              <a:spLocks noChangeArrowheads="1"/>
            </p:cNvSpPr>
            <p:nvPr/>
          </p:nvSpPr>
          <p:spPr bwMode="auto">
            <a:xfrm>
              <a:off x="849" y="556"/>
              <a:ext cx="4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76" name="Group 32"/>
          <p:cNvGrpSpPr>
            <a:grpSpLocks/>
          </p:cNvGrpSpPr>
          <p:nvPr/>
        </p:nvGrpSpPr>
        <p:grpSpPr bwMode="auto">
          <a:xfrm>
            <a:off x="2970213" y="2444750"/>
            <a:ext cx="1012825" cy="541338"/>
            <a:chOff x="1289" y="556"/>
            <a:chExt cx="536" cy="556"/>
          </a:xfrm>
        </p:grpSpPr>
        <p:sp>
          <p:nvSpPr>
            <p:cNvPr id="390177" name="Rectangle 33"/>
            <p:cNvSpPr>
              <a:spLocks noChangeArrowheads="1"/>
            </p:cNvSpPr>
            <p:nvPr/>
          </p:nvSpPr>
          <p:spPr bwMode="auto">
            <a:xfrm>
              <a:off x="1332" y="556"/>
              <a:ext cx="45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$100.00</a:t>
              </a:r>
            </a:p>
            <a:p>
              <a:pPr algn="r"/>
              <a:endParaRPr lang="en-US" sz="1600"/>
            </a:p>
          </p:txBody>
        </p:sp>
        <p:sp>
          <p:nvSpPr>
            <p:cNvPr id="390178" name="Rectangle 34"/>
            <p:cNvSpPr>
              <a:spLocks noChangeArrowheads="1"/>
            </p:cNvSpPr>
            <p:nvPr/>
          </p:nvSpPr>
          <p:spPr bwMode="auto">
            <a:xfrm>
              <a:off x="1289" y="556"/>
              <a:ext cx="53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79" name="Group 35"/>
          <p:cNvGrpSpPr>
            <a:grpSpLocks/>
          </p:cNvGrpSpPr>
          <p:nvPr/>
        </p:nvGrpSpPr>
        <p:grpSpPr bwMode="auto">
          <a:xfrm>
            <a:off x="3983038" y="2444750"/>
            <a:ext cx="1096962" cy="541338"/>
            <a:chOff x="1825" y="556"/>
            <a:chExt cx="580" cy="556"/>
          </a:xfrm>
        </p:grpSpPr>
        <p:sp>
          <p:nvSpPr>
            <p:cNvPr id="390180" name="Rectangle 36"/>
            <p:cNvSpPr>
              <a:spLocks noChangeArrowheads="1"/>
            </p:cNvSpPr>
            <p:nvPr/>
          </p:nvSpPr>
          <p:spPr bwMode="auto">
            <a:xfrm>
              <a:off x="1868" y="55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$163.20</a:t>
              </a:r>
            </a:p>
            <a:p>
              <a:pPr algn="r"/>
              <a:endParaRPr lang="en-US" sz="1600"/>
            </a:p>
          </p:txBody>
        </p:sp>
        <p:sp>
          <p:nvSpPr>
            <p:cNvPr id="390181" name="Rectangle 37"/>
            <p:cNvSpPr>
              <a:spLocks noChangeArrowheads="1"/>
            </p:cNvSpPr>
            <p:nvPr/>
          </p:nvSpPr>
          <p:spPr bwMode="auto">
            <a:xfrm>
              <a:off x="1825" y="55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82" name="Group 38"/>
          <p:cNvGrpSpPr>
            <a:grpSpLocks/>
          </p:cNvGrpSpPr>
          <p:nvPr/>
        </p:nvGrpSpPr>
        <p:grpSpPr bwMode="auto">
          <a:xfrm>
            <a:off x="5080000" y="2444750"/>
            <a:ext cx="1096963" cy="541338"/>
            <a:chOff x="2405" y="556"/>
            <a:chExt cx="580" cy="556"/>
          </a:xfrm>
        </p:grpSpPr>
        <p:sp>
          <p:nvSpPr>
            <p:cNvPr id="390183" name="Rectangle 39"/>
            <p:cNvSpPr>
              <a:spLocks noChangeArrowheads="1"/>
            </p:cNvSpPr>
            <p:nvPr/>
          </p:nvSpPr>
          <p:spPr bwMode="auto">
            <a:xfrm>
              <a:off x="2448" y="55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$249.70</a:t>
              </a:r>
            </a:p>
            <a:p>
              <a:pPr algn="r"/>
              <a:endParaRPr lang="en-US" sz="1600"/>
            </a:p>
          </p:txBody>
        </p:sp>
        <p:sp>
          <p:nvSpPr>
            <p:cNvPr id="390184" name="Rectangle 40"/>
            <p:cNvSpPr>
              <a:spLocks noChangeArrowheads="1"/>
            </p:cNvSpPr>
            <p:nvPr/>
          </p:nvSpPr>
          <p:spPr bwMode="auto">
            <a:xfrm>
              <a:off x="2405" y="55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85" name="Group 41"/>
          <p:cNvGrpSpPr>
            <a:grpSpLocks/>
          </p:cNvGrpSpPr>
          <p:nvPr/>
        </p:nvGrpSpPr>
        <p:grpSpPr bwMode="auto">
          <a:xfrm>
            <a:off x="6176963" y="2444750"/>
            <a:ext cx="1095375" cy="541338"/>
            <a:chOff x="2985" y="556"/>
            <a:chExt cx="580" cy="556"/>
          </a:xfrm>
        </p:grpSpPr>
        <p:sp>
          <p:nvSpPr>
            <p:cNvPr id="390186" name="Rectangle 42"/>
            <p:cNvSpPr>
              <a:spLocks noChangeArrowheads="1"/>
            </p:cNvSpPr>
            <p:nvPr/>
          </p:nvSpPr>
          <p:spPr bwMode="auto">
            <a:xfrm>
              <a:off x="3028" y="55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$212.24</a:t>
              </a:r>
            </a:p>
            <a:p>
              <a:pPr algn="r"/>
              <a:endParaRPr lang="en-US" sz="1600"/>
            </a:p>
          </p:txBody>
        </p:sp>
        <p:sp>
          <p:nvSpPr>
            <p:cNvPr id="390187" name="Rectangle 43"/>
            <p:cNvSpPr>
              <a:spLocks noChangeArrowheads="1"/>
            </p:cNvSpPr>
            <p:nvPr/>
          </p:nvSpPr>
          <p:spPr bwMode="auto">
            <a:xfrm>
              <a:off x="2985" y="55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88" name="Group 44"/>
          <p:cNvGrpSpPr>
            <a:grpSpLocks/>
          </p:cNvGrpSpPr>
          <p:nvPr/>
        </p:nvGrpSpPr>
        <p:grpSpPr bwMode="auto">
          <a:xfrm>
            <a:off x="7272338" y="2444750"/>
            <a:ext cx="1096962" cy="541338"/>
            <a:chOff x="3565" y="556"/>
            <a:chExt cx="580" cy="556"/>
          </a:xfrm>
        </p:grpSpPr>
        <p:sp>
          <p:nvSpPr>
            <p:cNvPr id="390189" name="Rectangle 45"/>
            <p:cNvSpPr>
              <a:spLocks noChangeArrowheads="1"/>
            </p:cNvSpPr>
            <p:nvPr/>
          </p:nvSpPr>
          <p:spPr bwMode="auto">
            <a:xfrm>
              <a:off x="3608" y="55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$129.89</a:t>
              </a:r>
            </a:p>
            <a:p>
              <a:pPr algn="r"/>
              <a:endParaRPr lang="en-US" sz="1600"/>
            </a:p>
          </p:txBody>
        </p:sp>
        <p:sp>
          <p:nvSpPr>
            <p:cNvPr id="390190" name="Rectangle 46"/>
            <p:cNvSpPr>
              <a:spLocks noChangeArrowheads="1"/>
            </p:cNvSpPr>
            <p:nvPr/>
          </p:nvSpPr>
          <p:spPr bwMode="auto">
            <a:xfrm>
              <a:off x="3565" y="55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91" name="Group 47"/>
          <p:cNvGrpSpPr>
            <a:grpSpLocks/>
          </p:cNvGrpSpPr>
          <p:nvPr/>
        </p:nvGrpSpPr>
        <p:grpSpPr bwMode="auto">
          <a:xfrm>
            <a:off x="533400" y="2986088"/>
            <a:ext cx="1604963" cy="539750"/>
            <a:chOff x="0" y="1112"/>
            <a:chExt cx="849" cy="556"/>
          </a:xfrm>
        </p:grpSpPr>
        <p:sp>
          <p:nvSpPr>
            <p:cNvPr id="390192" name="Rectangle 48"/>
            <p:cNvSpPr>
              <a:spLocks noChangeArrowheads="1"/>
            </p:cNvSpPr>
            <p:nvPr/>
          </p:nvSpPr>
          <p:spPr bwMode="auto">
            <a:xfrm>
              <a:off x="43" y="1112"/>
              <a:ext cx="763"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cs typeface="Times New Roman" pitchFamily="18" charset="0"/>
                </a:rPr>
                <a:t>(2)  Operating costs</a:t>
              </a:r>
            </a:p>
            <a:p>
              <a:endParaRPr lang="en-US" sz="1600"/>
            </a:p>
          </p:txBody>
        </p:sp>
        <p:sp>
          <p:nvSpPr>
            <p:cNvPr id="390193" name="Rectangle 49"/>
            <p:cNvSpPr>
              <a:spLocks noChangeArrowheads="1"/>
            </p:cNvSpPr>
            <p:nvPr/>
          </p:nvSpPr>
          <p:spPr bwMode="auto">
            <a:xfrm>
              <a:off x="0" y="1112"/>
              <a:ext cx="849"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94" name="Group 50"/>
          <p:cNvGrpSpPr>
            <a:grpSpLocks/>
          </p:cNvGrpSpPr>
          <p:nvPr/>
        </p:nvGrpSpPr>
        <p:grpSpPr bwMode="auto">
          <a:xfrm>
            <a:off x="2138363" y="2986088"/>
            <a:ext cx="831850" cy="539750"/>
            <a:chOff x="849" y="1112"/>
            <a:chExt cx="440" cy="556"/>
          </a:xfrm>
        </p:grpSpPr>
        <p:sp>
          <p:nvSpPr>
            <p:cNvPr id="390195" name="Rectangle 51"/>
            <p:cNvSpPr>
              <a:spLocks noChangeArrowheads="1"/>
            </p:cNvSpPr>
            <p:nvPr/>
          </p:nvSpPr>
          <p:spPr bwMode="auto">
            <a:xfrm>
              <a:off x="892" y="1112"/>
              <a:ext cx="35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 </a:t>
              </a:r>
            </a:p>
            <a:p>
              <a:pPr algn="r"/>
              <a:endParaRPr lang="en-US" sz="1600"/>
            </a:p>
          </p:txBody>
        </p:sp>
        <p:sp>
          <p:nvSpPr>
            <p:cNvPr id="390196" name="Rectangle 52"/>
            <p:cNvSpPr>
              <a:spLocks noChangeArrowheads="1"/>
            </p:cNvSpPr>
            <p:nvPr/>
          </p:nvSpPr>
          <p:spPr bwMode="auto">
            <a:xfrm>
              <a:off x="849" y="1112"/>
              <a:ext cx="4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197" name="Group 53"/>
          <p:cNvGrpSpPr>
            <a:grpSpLocks/>
          </p:cNvGrpSpPr>
          <p:nvPr/>
        </p:nvGrpSpPr>
        <p:grpSpPr bwMode="auto">
          <a:xfrm>
            <a:off x="2970213" y="2986088"/>
            <a:ext cx="1012825" cy="539750"/>
            <a:chOff x="1289" y="1112"/>
            <a:chExt cx="536" cy="556"/>
          </a:xfrm>
        </p:grpSpPr>
        <p:sp>
          <p:nvSpPr>
            <p:cNvPr id="390198" name="Rectangle 54"/>
            <p:cNvSpPr>
              <a:spLocks noChangeArrowheads="1"/>
            </p:cNvSpPr>
            <p:nvPr/>
          </p:nvSpPr>
          <p:spPr bwMode="auto">
            <a:xfrm>
              <a:off x="1332" y="1112"/>
              <a:ext cx="45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-50.00</a:t>
              </a:r>
            </a:p>
            <a:p>
              <a:pPr algn="r"/>
              <a:endParaRPr lang="en-US" sz="1600"/>
            </a:p>
          </p:txBody>
        </p:sp>
        <p:sp>
          <p:nvSpPr>
            <p:cNvPr id="390199" name="Rectangle 55"/>
            <p:cNvSpPr>
              <a:spLocks noChangeArrowheads="1"/>
            </p:cNvSpPr>
            <p:nvPr/>
          </p:nvSpPr>
          <p:spPr bwMode="auto">
            <a:xfrm>
              <a:off x="1289" y="1112"/>
              <a:ext cx="53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00" name="Group 56"/>
          <p:cNvGrpSpPr>
            <a:grpSpLocks/>
          </p:cNvGrpSpPr>
          <p:nvPr/>
        </p:nvGrpSpPr>
        <p:grpSpPr bwMode="auto">
          <a:xfrm>
            <a:off x="3983038" y="2986088"/>
            <a:ext cx="1096962" cy="539750"/>
            <a:chOff x="1825" y="1112"/>
            <a:chExt cx="580" cy="556"/>
          </a:xfrm>
        </p:grpSpPr>
        <p:sp>
          <p:nvSpPr>
            <p:cNvPr id="390201" name="Rectangle 57"/>
            <p:cNvSpPr>
              <a:spLocks noChangeArrowheads="1"/>
            </p:cNvSpPr>
            <p:nvPr/>
          </p:nvSpPr>
          <p:spPr bwMode="auto">
            <a:xfrm>
              <a:off x="1868" y="111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-88.00</a:t>
              </a:r>
            </a:p>
            <a:p>
              <a:pPr algn="r"/>
              <a:endParaRPr lang="en-US" sz="1600"/>
            </a:p>
          </p:txBody>
        </p:sp>
        <p:sp>
          <p:nvSpPr>
            <p:cNvPr id="390202" name="Rectangle 58"/>
            <p:cNvSpPr>
              <a:spLocks noChangeArrowheads="1"/>
            </p:cNvSpPr>
            <p:nvPr/>
          </p:nvSpPr>
          <p:spPr bwMode="auto">
            <a:xfrm>
              <a:off x="1825" y="111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03" name="Group 59"/>
          <p:cNvGrpSpPr>
            <a:grpSpLocks/>
          </p:cNvGrpSpPr>
          <p:nvPr/>
        </p:nvGrpSpPr>
        <p:grpSpPr bwMode="auto">
          <a:xfrm>
            <a:off x="5080000" y="2986088"/>
            <a:ext cx="1096963" cy="539750"/>
            <a:chOff x="2405" y="1112"/>
            <a:chExt cx="580" cy="556"/>
          </a:xfrm>
        </p:grpSpPr>
        <p:sp>
          <p:nvSpPr>
            <p:cNvPr id="390204" name="Rectangle 60"/>
            <p:cNvSpPr>
              <a:spLocks noChangeArrowheads="1"/>
            </p:cNvSpPr>
            <p:nvPr/>
          </p:nvSpPr>
          <p:spPr bwMode="auto">
            <a:xfrm>
              <a:off x="2448" y="111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-145.20</a:t>
              </a:r>
            </a:p>
            <a:p>
              <a:pPr algn="r"/>
              <a:endParaRPr lang="en-US" sz="1600"/>
            </a:p>
          </p:txBody>
        </p:sp>
        <p:sp>
          <p:nvSpPr>
            <p:cNvPr id="390205" name="Rectangle 61"/>
            <p:cNvSpPr>
              <a:spLocks noChangeArrowheads="1"/>
            </p:cNvSpPr>
            <p:nvPr/>
          </p:nvSpPr>
          <p:spPr bwMode="auto">
            <a:xfrm>
              <a:off x="2405" y="111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06" name="Group 62"/>
          <p:cNvGrpSpPr>
            <a:grpSpLocks/>
          </p:cNvGrpSpPr>
          <p:nvPr/>
        </p:nvGrpSpPr>
        <p:grpSpPr bwMode="auto">
          <a:xfrm>
            <a:off x="6176963" y="2986088"/>
            <a:ext cx="1095375" cy="539750"/>
            <a:chOff x="2985" y="1112"/>
            <a:chExt cx="580" cy="556"/>
          </a:xfrm>
        </p:grpSpPr>
        <p:sp>
          <p:nvSpPr>
            <p:cNvPr id="390207" name="Rectangle 63"/>
            <p:cNvSpPr>
              <a:spLocks noChangeArrowheads="1"/>
            </p:cNvSpPr>
            <p:nvPr/>
          </p:nvSpPr>
          <p:spPr bwMode="auto">
            <a:xfrm>
              <a:off x="3028" y="111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133.10</a:t>
              </a:r>
            </a:p>
            <a:p>
              <a:pPr algn="r"/>
              <a:endParaRPr lang="en-US" sz="1600"/>
            </a:p>
          </p:txBody>
        </p:sp>
        <p:sp>
          <p:nvSpPr>
            <p:cNvPr id="390208" name="Rectangle 64"/>
            <p:cNvSpPr>
              <a:spLocks noChangeArrowheads="1"/>
            </p:cNvSpPr>
            <p:nvPr/>
          </p:nvSpPr>
          <p:spPr bwMode="auto">
            <a:xfrm>
              <a:off x="2985" y="111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09" name="Group 65"/>
          <p:cNvGrpSpPr>
            <a:grpSpLocks/>
          </p:cNvGrpSpPr>
          <p:nvPr/>
        </p:nvGrpSpPr>
        <p:grpSpPr bwMode="auto">
          <a:xfrm>
            <a:off x="7272338" y="2986088"/>
            <a:ext cx="1096962" cy="539750"/>
            <a:chOff x="3565" y="1112"/>
            <a:chExt cx="580" cy="556"/>
          </a:xfrm>
        </p:grpSpPr>
        <p:sp>
          <p:nvSpPr>
            <p:cNvPr id="390210" name="Rectangle 66"/>
            <p:cNvSpPr>
              <a:spLocks noChangeArrowheads="1"/>
            </p:cNvSpPr>
            <p:nvPr/>
          </p:nvSpPr>
          <p:spPr bwMode="auto">
            <a:xfrm>
              <a:off x="3608" y="111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-87.85</a:t>
              </a:r>
            </a:p>
            <a:p>
              <a:pPr algn="r"/>
              <a:endParaRPr lang="en-US" sz="1600"/>
            </a:p>
          </p:txBody>
        </p:sp>
        <p:sp>
          <p:nvSpPr>
            <p:cNvPr id="390211" name="Rectangle 67"/>
            <p:cNvSpPr>
              <a:spLocks noChangeArrowheads="1"/>
            </p:cNvSpPr>
            <p:nvPr/>
          </p:nvSpPr>
          <p:spPr bwMode="auto">
            <a:xfrm>
              <a:off x="3565" y="111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12" name="Group 68"/>
          <p:cNvGrpSpPr>
            <a:grpSpLocks/>
          </p:cNvGrpSpPr>
          <p:nvPr/>
        </p:nvGrpSpPr>
        <p:grpSpPr bwMode="auto">
          <a:xfrm>
            <a:off x="533400" y="3525838"/>
            <a:ext cx="1604963" cy="409575"/>
            <a:chOff x="0" y="1668"/>
            <a:chExt cx="849" cy="422"/>
          </a:xfrm>
        </p:grpSpPr>
        <p:sp>
          <p:nvSpPr>
            <p:cNvPr id="390213" name="Rectangle 69"/>
            <p:cNvSpPr>
              <a:spLocks noChangeArrowheads="1"/>
            </p:cNvSpPr>
            <p:nvPr/>
          </p:nvSpPr>
          <p:spPr bwMode="auto">
            <a:xfrm>
              <a:off x="43" y="1668"/>
              <a:ext cx="763"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cs typeface="Times New Roman" pitchFamily="18" charset="0"/>
                </a:rPr>
                <a:t>(3)  Taxes</a:t>
              </a:r>
            </a:p>
            <a:p>
              <a:endParaRPr lang="en-US" sz="1600"/>
            </a:p>
          </p:txBody>
        </p:sp>
        <p:sp>
          <p:nvSpPr>
            <p:cNvPr id="390214" name="Rectangle 70"/>
            <p:cNvSpPr>
              <a:spLocks noChangeArrowheads="1"/>
            </p:cNvSpPr>
            <p:nvPr/>
          </p:nvSpPr>
          <p:spPr bwMode="auto">
            <a:xfrm>
              <a:off x="0" y="1668"/>
              <a:ext cx="849"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15" name="Group 71"/>
          <p:cNvGrpSpPr>
            <a:grpSpLocks/>
          </p:cNvGrpSpPr>
          <p:nvPr/>
        </p:nvGrpSpPr>
        <p:grpSpPr bwMode="auto">
          <a:xfrm>
            <a:off x="2138363" y="3525838"/>
            <a:ext cx="831850" cy="409575"/>
            <a:chOff x="849" y="1668"/>
            <a:chExt cx="440" cy="422"/>
          </a:xfrm>
        </p:grpSpPr>
        <p:sp>
          <p:nvSpPr>
            <p:cNvPr id="390216" name="Rectangle 72"/>
            <p:cNvSpPr>
              <a:spLocks noChangeArrowheads="1"/>
            </p:cNvSpPr>
            <p:nvPr/>
          </p:nvSpPr>
          <p:spPr bwMode="auto">
            <a:xfrm>
              <a:off x="892" y="1668"/>
              <a:ext cx="35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 </a:t>
              </a:r>
            </a:p>
            <a:p>
              <a:pPr algn="r"/>
              <a:endParaRPr lang="en-US" sz="1600"/>
            </a:p>
          </p:txBody>
        </p:sp>
        <p:sp>
          <p:nvSpPr>
            <p:cNvPr id="390217" name="Rectangle 73"/>
            <p:cNvSpPr>
              <a:spLocks noChangeArrowheads="1"/>
            </p:cNvSpPr>
            <p:nvPr/>
          </p:nvSpPr>
          <p:spPr bwMode="auto">
            <a:xfrm>
              <a:off x="849" y="1668"/>
              <a:ext cx="44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18" name="Group 74"/>
          <p:cNvGrpSpPr>
            <a:grpSpLocks/>
          </p:cNvGrpSpPr>
          <p:nvPr/>
        </p:nvGrpSpPr>
        <p:grpSpPr bwMode="auto">
          <a:xfrm>
            <a:off x="2970213" y="3525838"/>
            <a:ext cx="1012825" cy="409575"/>
            <a:chOff x="1289" y="1668"/>
            <a:chExt cx="536" cy="422"/>
          </a:xfrm>
        </p:grpSpPr>
        <p:sp>
          <p:nvSpPr>
            <p:cNvPr id="390219" name="Rectangle 75"/>
            <p:cNvSpPr>
              <a:spLocks noChangeArrowheads="1"/>
            </p:cNvSpPr>
            <p:nvPr/>
          </p:nvSpPr>
          <p:spPr bwMode="auto">
            <a:xfrm>
              <a:off x="1332" y="1668"/>
              <a:ext cx="45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-10.20</a:t>
              </a:r>
            </a:p>
            <a:p>
              <a:pPr algn="r"/>
              <a:endParaRPr lang="en-US" sz="1600"/>
            </a:p>
          </p:txBody>
        </p:sp>
        <p:sp>
          <p:nvSpPr>
            <p:cNvPr id="390220" name="Rectangle 76"/>
            <p:cNvSpPr>
              <a:spLocks noChangeArrowheads="1"/>
            </p:cNvSpPr>
            <p:nvPr/>
          </p:nvSpPr>
          <p:spPr bwMode="auto">
            <a:xfrm>
              <a:off x="1289" y="1668"/>
              <a:ext cx="536"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21" name="Group 77"/>
          <p:cNvGrpSpPr>
            <a:grpSpLocks/>
          </p:cNvGrpSpPr>
          <p:nvPr/>
        </p:nvGrpSpPr>
        <p:grpSpPr bwMode="auto">
          <a:xfrm>
            <a:off x="3983038" y="3525838"/>
            <a:ext cx="1096962" cy="409575"/>
            <a:chOff x="1825" y="1668"/>
            <a:chExt cx="580" cy="422"/>
          </a:xfrm>
        </p:grpSpPr>
        <p:sp>
          <p:nvSpPr>
            <p:cNvPr id="390222" name="Rectangle 78"/>
            <p:cNvSpPr>
              <a:spLocks noChangeArrowheads="1"/>
            </p:cNvSpPr>
            <p:nvPr/>
          </p:nvSpPr>
          <p:spPr bwMode="auto">
            <a:xfrm>
              <a:off x="1868" y="1668"/>
              <a:ext cx="49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-14.69</a:t>
              </a:r>
            </a:p>
            <a:p>
              <a:pPr algn="r"/>
              <a:endParaRPr lang="en-US" sz="1600"/>
            </a:p>
          </p:txBody>
        </p:sp>
        <p:sp>
          <p:nvSpPr>
            <p:cNvPr id="390223" name="Rectangle 79"/>
            <p:cNvSpPr>
              <a:spLocks noChangeArrowheads="1"/>
            </p:cNvSpPr>
            <p:nvPr/>
          </p:nvSpPr>
          <p:spPr bwMode="auto">
            <a:xfrm>
              <a:off x="1825" y="1668"/>
              <a:ext cx="58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24" name="Group 80"/>
          <p:cNvGrpSpPr>
            <a:grpSpLocks/>
          </p:cNvGrpSpPr>
          <p:nvPr/>
        </p:nvGrpSpPr>
        <p:grpSpPr bwMode="auto">
          <a:xfrm>
            <a:off x="5080000" y="3525838"/>
            <a:ext cx="1096963" cy="409575"/>
            <a:chOff x="2405" y="1668"/>
            <a:chExt cx="580" cy="422"/>
          </a:xfrm>
        </p:grpSpPr>
        <p:sp>
          <p:nvSpPr>
            <p:cNvPr id="390225" name="Rectangle 81"/>
            <p:cNvSpPr>
              <a:spLocks noChangeArrowheads="1"/>
            </p:cNvSpPr>
            <p:nvPr/>
          </p:nvSpPr>
          <p:spPr bwMode="auto">
            <a:xfrm>
              <a:off x="2448" y="1668"/>
              <a:ext cx="49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-29.00</a:t>
              </a:r>
            </a:p>
            <a:p>
              <a:pPr algn="r"/>
              <a:endParaRPr lang="en-US" sz="1600"/>
            </a:p>
          </p:txBody>
        </p:sp>
        <p:sp>
          <p:nvSpPr>
            <p:cNvPr id="390226" name="Rectangle 82"/>
            <p:cNvSpPr>
              <a:spLocks noChangeArrowheads="1"/>
            </p:cNvSpPr>
            <p:nvPr/>
          </p:nvSpPr>
          <p:spPr bwMode="auto">
            <a:xfrm>
              <a:off x="2405" y="1668"/>
              <a:ext cx="58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27" name="Group 83"/>
          <p:cNvGrpSpPr>
            <a:grpSpLocks/>
          </p:cNvGrpSpPr>
          <p:nvPr/>
        </p:nvGrpSpPr>
        <p:grpSpPr bwMode="auto">
          <a:xfrm>
            <a:off x="6176963" y="3525838"/>
            <a:ext cx="1095375" cy="409575"/>
            <a:chOff x="2985" y="1668"/>
            <a:chExt cx="580" cy="422"/>
          </a:xfrm>
        </p:grpSpPr>
        <p:sp>
          <p:nvSpPr>
            <p:cNvPr id="390228" name="Rectangle 84"/>
            <p:cNvSpPr>
              <a:spLocks noChangeArrowheads="1"/>
            </p:cNvSpPr>
            <p:nvPr/>
          </p:nvSpPr>
          <p:spPr bwMode="auto">
            <a:xfrm>
              <a:off x="3028" y="1668"/>
              <a:ext cx="49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-23.00</a:t>
              </a:r>
            </a:p>
            <a:p>
              <a:pPr algn="r"/>
              <a:endParaRPr lang="en-US" sz="1600"/>
            </a:p>
          </p:txBody>
        </p:sp>
        <p:sp>
          <p:nvSpPr>
            <p:cNvPr id="390229" name="Rectangle 85"/>
            <p:cNvSpPr>
              <a:spLocks noChangeArrowheads="1"/>
            </p:cNvSpPr>
            <p:nvPr/>
          </p:nvSpPr>
          <p:spPr bwMode="auto">
            <a:xfrm>
              <a:off x="2985" y="1668"/>
              <a:ext cx="58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30" name="Group 86"/>
          <p:cNvGrpSpPr>
            <a:grpSpLocks/>
          </p:cNvGrpSpPr>
          <p:nvPr/>
        </p:nvGrpSpPr>
        <p:grpSpPr bwMode="auto">
          <a:xfrm>
            <a:off x="7272338" y="3525838"/>
            <a:ext cx="1096962" cy="409575"/>
            <a:chOff x="3565" y="1668"/>
            <a:chExt cx="580" cy="422"/>
          </a:xfrm>
        </p:grpSpPr>
        <p:sp>
          <p:nvSpPr>
            <p:cNvPr id="390231" name="Rectangle 87"/>
            <p:cNvSpPr>
              <a:spLocks noChangeArrowheads="1"/>
            </p:cNvSpPr>
            <p:nvPr/>
          </p:nvSpPr>
          <p:spPr bwMode="auto">
            <a:xfrm>
              <a:off x="3608" y="1668"/>
              <a:ext cx="49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-10.39</a:t>
              </a:r>
            </a:p>
            <a:p>
              <a:pPr algn="r"/>
              <a:endParaRPr lang="en-US" sz="1600"/>
            </a:p>
          </p:txBody>
        </p:sp>
        <p:sp>
          <p:nvSpPr>
            <p:cNvPr id="390232" name="Rectangle 88"/>
            <p:cNvSpPr>
              <a:spLocks noChangeArrowheads="1"/>
            </p:cNvSpPr>
            <p:nvPr/>
          </p:nvSpPr>
          <p:spPr bwMode="auto">
            <a:xfrm>
              <a:off x="3565" y="1668"/>
              <a:ext cx="58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33" name="Group 89"/>
          <p:cNvGrpSpPr>
            <a:grpSpLocks/>
          </p:cNvGrpSpPr>
          <p:nvPr/>
        </p:nvGrpSpPr>
        <p:grpSpPr bwMode="auto">
          <a:xfrm>
            <a:off x="533400" y="3935413"/>
            <a:ext cx="1604963" cy="539750"/>
            <a:chOff x="0" y="2090"/>
            <a:chExt cx="849" cy="556"/>
          </a:xfrm>
        </p:grpSpPr>
        <p:sp>
          <p:nvSpPr>
            <p:cNvPr id="390234" name="Rectangle 90"/>
            <p:cNvSpPr>
              <a:spLocks noChangeArrowheads="1"/>
            </p:cNvSpPr>
            <p:nvPr/>
          </p:nvSpPr>
          <p:spPr bwMode="auto">
            <a:xfrm>
              <a:off x="43" y="2090"/>
              <a:ext cx="763"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cs typeface="Times New Roman" pitchFamily="18" charset="0"/>
                </a:rPr>
                <a:t>(4) OCF</a:t>
              </a:r>
            </a:p>
            <a:p>
              <a:r>
                <a:rPr lang="en-US" sz="1600">
                  <a:cs typeface="Times New Roman" pitchFamily="18" charset="0"/>
                </a:rPr>
                <a:t>(1) – (2) </a:t>
              </a:r>
              <a:r>
                <a:rPr lang="en-US" sz="1600"/>
                <a:t>–</a:t>
              </a:r>
              <a:r>
                <a:rPr lang="en-US" sz="1600">
                  <a:cs typeface="Times New Roman" pitchFamily="18" charset="0"/>
                </a:rPr>
                <a:t> (3)</a:t>
              </a:r>
            </a:p>
            <a:p>
              <a:endParaRPr lang="en-US" sz="1600"/>
            </a:p>
          </p:txBody>
        </p:sp>
        <p:sp>
          <p:nvSpPr>
            <p:cNvPr id="390235" name="Rectangle 91"/>
            <p:cNvSpPr>
              <a:spLocks noChangeArrowheads="1"/>
            </p:cNvSpPr>
            <p:nvPr/>
          </p:nvSpPr>
          <p:spPr bwMode="auto">
            <a:xfrm>
              <a:off x="0" y="2090"/>
              <a:ext cx="849"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36" name="Group 92"/>
          <p:cNvGrpSpPr>
            <a:grpSpLocks/>
          </p:cNvGrpSpPr>
          <p:nvPr/>
        </p:nvGrpSpPr>
        <p:grpSpPr bwMode="auto">
          <a:xfrm>
            <a:off x="2138363" y="3935413"/>
            <a:ext cx="831850" cy="539750"/>
            <a:chOff x="849" y="2090"/>
            <a:chExt cx="440" cy="556"/>
          </a:xfrm>
        </p:grpSpPr>
        <p:sp>
          <p:nvSpPr>
            <p:cNvPr id="390237" name="Rectangle 93"/>
            <p:cNvSpPr>
              <a:spLocks noChangeArrowheads="1"/>
            </p:cNvSpPr>
            <p:nvPr/>
          </p:nvSpPr>
          <p:spPr bwMode="auto">
            <a:xfrm>
              <a:off x="892" y="2090"/>
              <a:ext cx="35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 </a:t>
              </a:r>
            </a:p>
            <a:p>
              <a:pPr algn="r"/>
              <a:endParaRPr lang="en-US" sz="1600"/>
            </a:p>
          </p:txBody>
        </p:sp>
        <p:sp>
          <p:nvSpPr>
            <p:cNvPr id="390238" name="Rectangle 94"/>
            <p:cNvSpPr>
              <a:spLocks noChangeArrowheads="1"/>
            </p:cNvSpPr>
            <p:nvPr/>
          </p:nvSpPr>
          <p:spPr bwMode="auto">
            <a:xfrm>
              <a:off x="849" y="2090"/>
              <a:ext cx="4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39" name="Group 95"/>
          <p:cNvGrpSpPr>
            <a:grpSpLocks/>
          </p:cNvGrpSpPr>
          <p:nvPr/>
        </p:nvGrpSpPr>
        <p:grpSpPr bwMode="auto">
          <a:xfrm>
            <a:off x="2970213" y="3935413"/>
            <a:ext cx="1012825" cy="539750"/>
            <a:chOff x="1289" y="2090"/>
            <a:chExt cx="536" cy="556"/>
          </a:xfrm>
        </p:grpSpPr>
        <p:sp>
          <p:nvSpPr>
            <p:cNvPr id="390240" name="Rectangle 96"/>
            <p:cNvSpPr>
              <a:spLocks noChangeArrowheads="1"/>
            </p:cNvSpPr>
            <p:nvPr/>
          </p:nvSpPr>
          <p:spPr bwMode="auto">
            <a:xfrm>
              <a:off x="1332" y="2090"/>
              <a:ext cx="45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39.80</a:t>
              </a:r>
            </a:p>
            <a:p>
              <a:pPr algn="r"/>
              <a:endParaRPr lang="en-US" sz="1600"/>
            </a:p>
          </p:txBody>
        </p:sp>
        <p:sp>
          <p:nvSpPr>
            <p:cNvPr id="390241" name="Rectangle 97"/>
            <p:cNvSpPr>
              <a:spLocks noChangeArrowheads="1"/>
            </p:cNvSpPr>
            <p:nvPr/>
          </p:nvSpPr>
          <p:spPr bwMode="auto">
            <a:xfrm>
              <a:off x="1289" y="2090"/>
              <a:ext cx="53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42" name="Group 98"/>
          <p:cNvGrpSpPr>
            <a:grpSpLocks/>
          </p:cNvGrpSpPr>
          <p:nvPr/>
        </p:nvGrpSpPr>
        <p:grpSpPr bwMode="auto">
          <a:xfrm>
            <a:off x="3983038" y="3935413"/>
            <a:ext cx="1096962" cy="539750"/>
            <a:chOff x="1825" y="2090"/>
            <a:chExt cx="580" cy="556"/>
          </a:xfrm>
        </p:grpSpPr>
        <p:sp>
          <p:nvSpPr>
            <p:cNvPr id="390243" name="Rectangle 99"/>
            <p:cNvSpPr>
              <a:spLocks noChangeArrowheads="1"/>
            </p:cNvSpPr>
            <p:nvPr/>
          </p:nvSpPr>
          <p:spPr bwMode="auto">
            <a:xfrm>
              <a:off x="1868" y="209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60.51</a:t>
              </a:r>
            </a:p>
            <a:p>
              <a:pPr algn="r"/>
              <a:endParaRPr lang="en-US" sz="1600"/>
            </a:p>
          </p:txBody>
        </p:sp>
        <p:sp>
          <p:nvSpPr>
            <p:cNvPr id="390244" name="Rectangle 100"/>
            <p:cNvSpPr>
              <a:spLocks noChangeArrowheads="1"/>
            </p:cNvSpPr>
            <p:nvPr/>
          </p:nvSpPr>
          <p:spPr bwMode="auto">
            <a:xfrm>
              <a:off x="1825" y="209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45" name="Group 101"/>
          <p:cNvGrpSpPr>
            <a:grpSpLocks/>
          </p:cNvGrpSpPr>
          <p:nvPr/>
        </p:nvGrpSpPr>
        <p:grpSpPr bwMode="auto">
          <a:xfrm>
            <a:off x="5080000" y="3935413"/>
            <a:ext cx="1096963" cy="539750"/>
            <a:chOff x="2405" y="2090"/>
            <a:chExt cx="580" cy="556"/>
          </a:xfrm>
        </p:grpSpPr>
        <p:sp>
          <p:nvSpPr>
            <p:cNvPr id="390246" name="Rectangle 102"/>
            <p:cNvSpPr>
              <a:spLocks noChangeArrowheads="1"/>
            </p:cNvSpPr>
            <p:nvPr/>
          </p:nvSpPr>
          <p:spPr bwMode="auto">
            <a:xfrm>
              <a:off x="2448" y="209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75.50</a:t>
              </a:r>
            </a:p>
            <a:p>
              <a:pPr algn="r"/>
              <a:endParaRPr lang="en-US" sz="1600"/>
            </a:p>
          </p:txBody>
        </p:sp>
        <p:sp>
          <p:nvSpPr>
            <p:cNvPr id="390247" name="Rectangle 103"/>
            <p:cNvSpPr>
              <a:spLocks noChangeArrowheads="1"/>
            </p:cNvSpPr>
            <p:nvPr/>
          </p:nvSpPr>
          <p:spPr bwMode="auto">
            <a:xfrm>
              <a:off x="2405" y="209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48" name="Group 104"/>
          <p:cNvGrpSpPr>
            <a:grpSpLocks/>
          </p:cNvGrpSpPr>
          <p:nvPr/>
        </p:nvGrpSpPr>
        <p:grpSpPr bwMode="auto">
          <a:xfrm>
            <a:off x="6176963" y="3935413"/>
            <a:ext cx="1095375" cy="539750"/>
            <a:chOff x="2985" y="2090"/>
            <a:chExt cx="580" cy="556"/>
          </a:xfrm>
        </p:grpSpPr>
        <p:sp>
          <p:nvSpPr>
            <p:cNvPr id="390249" name="Rectangle 105"/>
            <p:cNvSpPr>
              <a:spLocks noChangeArrowheads="1"/>
            </p:cNvSpPr>
            <p:nvPr/>
          </p:nvSpPr>
          <p:spPr bwMode="auto">
            <a:xfrm>
              <a:off x="3028" y="209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56.14</a:t>
              </a:r>
            </a:p>
            <a:p>
              <a:pPr algn="r"/>
              <a:endParaRPr lang="en-US" sz="1600"/>
            </a:p>
          </p:txBody>
        </p:sp>
        <p:sp>
          <p:nvSpPr>
            <p:cNvPr id="390250" name="Rectangle 106"/>
            <p:cNvSpPr>
              <a:spLocks noChangeArrowheads="1"/>
            </p:cNvSpPr>
            <p:nvPr/>
          </p:nvSpPr>
          <p:spPr bwMode="auto">
            <a:xfrm>
              <a:off x="2985" y="209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51" name="Group 107"/>
          <p:cNvGrpSpPr>
            <a:grpSpLocks/>
          </p:cNvGrpSpPr>
          <p:nvPr/>
        </p:nvGrpSpPr>
        <p:grpSpPr bwMode="auto">
          <a:xfrm>
            <a:off x="7272338" y="3935413"/>
            <a:ext cx="1096962" cy="539750"/>
            <a:chOff x="3565" y="2090"/>
            <a:chExt cx="580" cy="556"/>
          </a:xfrm>
        </p:grpSpPr>
        <p:sp>
          <p:nvSpPr>
            <p:cNvPr id="390252" name="Rectangle 108"/>
            <p:cNvSpPr>
              <a:spLocks noChangeArrowheads="1"/>
            </p:cNvSpPr>
            <p:nvPr/>
          </p:nvSpPr>
          <p:spPr bwMode="auto">
            <a:xfrm>
              <a:off x="3608" y="2090"/>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31.66</a:t>
              </a:r>
            </a:p>
            <a:p>
              <a:pPr algn="r"/>
              <a:endParaRPr lang="en-US" sz="1600"/>
            </a:p>
          </p:txBody>
        </p:sp>
        <p:sp>
          <p:nvSpPr>
            <p:cNvPr id="390253" name="Rectangle 109"/>
            <p:cNvSpPr>
              <a:spLocks noChangeArrowheads="1"/>
            </p:cNvSpPr>
            <p:nvPr/>
          </p:nvSpPr>
          <p:spPr bwMode="auto">
            <a:xfrm>
              <a:off x="3565" y="2090"/>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54" name="Group 110"/>
          <p:cNvGrpSpPr>
            <a:grpSpLocks/>
          </p:cNvGrpSpPr>
          <p:nvPr/>
        </p:nvGrpSpPr>
        <p:grpSpPr bwMode="auto">
          <a:xfrm>
            <a:off x="533400" y="4475163"/>
            <a:ext cx="1604963" cy="541337"/>
            <a:chOff x="0" y="2646"/>
            <a:chExt cx="849" cy="556"/>
          </a:xfrm>
        </p:grpSpPr>
        <p:sp>
          <p:nvSpPr>
            <p:cNvPr id="390255" name="Rectangle 111"/>
            <p:cNvSpPr>
              <a:spLocks noChangeArrowheads="1"/>
            </p:cNvSpPr>
            <p:nvPr/>
          </p:nvSpPr>
          <p:spPr bwMode="auto">
            <a:xfrm>
              <a:off x="43" y="2646"/>
              <a:ext cx="763"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cs typeface="Times New Roman" pitchFamily="18" charset="0"/>
                </a:rPr>
                <a:t>(5) Total CF of Investment</a:t>
              </a:r>
            </a:p>
            <a:p>
              <a:endParaRPr lang="en-US" sz="1600"/>
            </a:p>
          </p:txBody>
        </p:sp>
        <p:sp>
          <p:nvSpPr>
            <p:cNvPr id="390256" name="Rectangle 112"/>
            <p:cNvSpPr>
              <a:spLocks noChangeArrowheads="1"/>
            </p:cNvSpPr>
            <p:nvPr/>
          </p:nvSpPr>
          <p:spPr bwMode="auto">
            <a:xfrm>
              <a:off x="0" y="2646"/>
              <a:ext cx="849"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57" name="Group 113"/>
          <p:cNvGrpSpPr>
            <a:grpSpLocks/>
          </p:cNvGrpSpPr>
          <p:nvPr/>
        </p:nvGrpSpPr>
        <p:grpSpPr bwMode="auto">
          <a:xfrm>
            <a:off x="2138363" y="4475163"/>
            <a:ext cx="831850" cy="541337"/>
            <a:chOff x="849" y="2646"/>
            <a:chExt cx="440" cy="556"/>
          </a:xfrm>
        </p:grpSpPr>
        <p:sp>
          <p:nvSpPr>
            <p:cNvPr id="390258" name="Rectangle 114"/>
            <p:cNvSpPr>
              <a:spLocks noChangeArrowheads="1"/>
            </p:cNvSpPr>
            <p:nvPr/>
          </p:nvSpPr>
          <p:spPr bwMode="auto">
            <a:xfrm>
              <a:off x="892" y="2646"/>
              <a:ext cx="35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–260.</a:t>
              </a:r>
            </a:p>
            <a:p>
              <a:pPr algn="r"/>
              <a:endParaRPr lang="en-US" sz="1600"/>
            </a:p>
          </p:txBody>
        </p:sp>
        <p:sp>
          <p:nvSpPr>
            <p:cNvPr id="390259" name="Rectangle 115"/>
            <p:cNvSpPr>
              <a:spLocks noChangeArrowheads="1"/>
            </p:cNvSpPr>
            <p:nvPr/>
          </p:nvSpPr>
          <p:spPr bwMode="auto">
            <a:xfrm>
              <a:off x="849" y="2646"/>
              <a:ext cx="4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60" name="Group 116"/>
          <p:cNvGrpSpPr>
            <a:grpSpLocks/>
          </p:cNvGrpSpPr>
          <p:nvPr/>
        </p:nvGrpSpPr>
        <p:grpSpPr bwMode="auto">
          <a:xfrm>
            <a:off x="2970213" y="4475163"/>
            <a:ext cx="1012825" cy="541337"/>
            <a:chOff x="1289" y="2646"/>
            <a:chExt cx="536" cy="556"/>
          </a:xfrm>
        </p:grpSpPr>
        <p:sp>
          <p:nvSpPr>
            <p:cNvPr id="390261" name="Rectangle 117"/>
            <p:cNvSpPr>
              <a:spLocks noChangeArrowheads="1"/>
            </p:cNvSpPr>
            <p:nvPr/>
          </p:nvSpPr>
          <p:spPr bwMode="auto">
            <a:xfrm>
              <a:off x="1332" y="2646"/>
              <a:ext cx="45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 </a:t>
              </a:r>
            </a:p>
            <a:p>
              <a:pPr algn="r"/>
              <a:endParaRPr lang="en-US" sz="1600"/>
            </a:p>
          </p:txBody>
        </p:sp>
        <p:sp>
          <p:nvSpPr>
            <p:cNvPr id="390262" name="Rectangle 118"/>
            <p:cNvSpPr>
              <a:spLocks noChangeArrowheads="1"/>
            </p:cNvSpPr>
            <p:nvPr/>
          </p:nvSpPr>
          <p:spPr bwMode="auto">
            <a:xfrm>
              <a:off x="1289" y="2646"/>
              <a:ext cx="53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63" name="Group 119"/>
          <p:cNvGrpSpPr>
            <a:grpSpLocks/>
          </p:cNvGrpSpPr>
          <p:nvPr/>
        </p:nvGrpSpPr>
        <p:grpSpPr bwMode="auto">
          <a:xfrm>
            <a:off x="3983038" y="4475163"/>
            <a:ext cx="1096962" cy="541337"/>
            <a:chOff x="1825" y="2646"/>
            <a:chExt cx="580" cy="556"/>
          </a:xfrm>
        </p:grpSpPr>
        <p:sp>
          <p:nvSpPr>
            <p:cNvPr id="390264" name="Rectangle 120"/>
            <p:cNvSpPr>
              <a:spLocks noChangeArrowheads="1"/>
            </p:cNvSpPr>
            <p:nvPr/>
          </p:nvSpPr>
          <p:spPr bwMode="auto">
            <a:xfrm>
              <a:off x="1868" y="264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–6.32</a:t>
              </a:r>
            </a:p>
            <a:p>
              <a:pPr algn="r"/>
              <a:endParaRPr lang="en-US" sz="1600"/>
            </a:p>
          </p:txBody>
        </p:sp>
        <p:sp>
          <p:nvSpPr>
            <p:cNvPr id="390265" name="Rectangle 121"/>
            <p:cNvSpPr>
              <a:spLocks noChangeArrowheads="1"/>
            </p:cNvSpPr>
            <p:nvPr/>
          </p:nvSpPr>
          <p:spPr bwMode="auto">
            <a:xfrm>
              <a:off x="1825" y="264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66" name="Group 122"/>
          <p:cNvGrpSpPr>
            <a:grpSpLocks/>
          </p:cNvGrpSpPr>
          <p:nvPr/>
        </p:nvGrpSpPr>
        <p:grpSpPr bwMode="auto">
          <a:xfrm>
            <a:off x="5080000" y="4475163"/>
            <a:ext cx="1096963" cy="541337"/>
            <a:chOff x="2405" y="2646"/>
            <a:chExt cx="580" cy="556"/>
          </a:xfrm>
        </p:grpSpPr>
        <p:sp>
          <p:nvSpPr>
            <p:cNvPr id="390267" name="Rectangle 123"/>
            <p:cNvSpPr>
              <a:spLocks noChangeArrowheads="1"/>
            </p:cNvSpPr>
            <p:nvPr/>
          </p:nvSpPr>
          <p:spPr bwMode="auto">
            <a:xfrm>
              <a:off x="2448" y="264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–8.65</a:t>
              </a:r>
            </a:p>
            <a:p>
              <a:pPr algn="r"/>
              <a:endParaRPr lang="en-US" sz="1600"/>
            </a:p>
          </p:txBody>
        </p:sp>
        <p:sp>
          <p:nvSpPr>
            <p:cNvPr id="390268" name="Rectangle 124"/>
            <p:cNvSpPr>
              <a:spLocks noChangeArrowheads="1"/>
            </p:cNvSpPr>
            <p:nvPr/>
          </p:nvSpPr>
          <p:spPr bwMode="auto">
            <a:xfrm>
              <a:off x="2405" y="264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69" name="Group 125"/>
          <p:cNvGrpSpPr>
            <a:grpSpLocks/>
          </p:cNvGrpSpPr>
          <p:nvPr/>
        </p:nvGrpSpPr>
        <p:grpSpPr bwMode="auto">
          <a:xfrm>
            <a:off x="6176963" y="4475163"/>
            <a:ext cx="1095375" cy="541337"/>
            <a:chOff x="2985" y="2646"/>
            <a:chExt cx="580" cy="556"/>
          </a:xfrm>
        </p:grpSpPr>
        <p:sp>
          <p:nvSpPr>
            <p:cNvPr id="390270" name="Rectangle 126"/>
            <p:cNvSpPr>
              <a:spLocks noChangeArrowheads="1"/>
            </p:cNvSpPr>
            <p:nvPr/>
          </p:nvSpPr>
          <p:spPr bwMode="auto">
            <a:xfrm>
              <a:off x="3028" y="264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3.75</a:t>
              </a:r>
            </a:p>
            <a:p>
              <a:pPr algn="r"/>
              <a:endParaRPr lang="en-US" sz="1600"/>
            </a:p>
          </p:txBody>
        </p:sp>
        <p:sp>
          <p:nvSpPr>
            <p:cNvPr id="390271" name="Rectangle 127"/>
            <p:cNvSpPr>
              <a:spLocks noChangeArrowheads="1"/>
            </p:cNvSpPr>
            <p:nvPr/>
          </p:nvSpPr>
          <p:spPr bwMode="auto">
            <a:xfrm>
              <a:off x="2985" y="264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72" name="Group 128"/>
          <p:cNvGrpSpPr>
            <a:grpSpLocks/>
          </p:cNvGrpSpPr>
          <p:nvPr/>
        </p:nvGrpSpPr>
        <p:grpSpPr bwMode="auto">
          <a:xfrm>
            <a:off x="7272338" y="4475163"/>
            <a:ext cx="1096962" cy="541337"/>
            <a:chOff x="3565" y="2646"/>
            <a:chExt cx="580" cy="556"/>
          </a:xfrm>
        </p:grpSpPr>
        <p:sp>
          <p:nvSpPr>
            <p:cNvPr id="390273" name="Rectangle 129"/>
            <p:cNvSpPr>
              <a:spLocks noChangeArrowheads="1"/>
            </p:cNvSpPr>
            <p:nvPr/>
          </p:nvSpPr>
          <p:spPr bwMode="auto">
            <a:xfrm>
              <a:off x="3608" y="2646"/>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dirty="0">
                  <a:cs typeface="Times New Roman" pitchFamily="18" charset="0"/>
                </a:rPr>
                <a:t>193.00</a:t>
              </a:r>
            </a:p>
            <a:p>
              <a:pPr algn="r"/>
              <a:endParaRPr lang="en-US" sz="1600" dirty="0"/>
            </a:p>
          </p:txBody>
        </p:sp>
        <p:sp>
          <p:nvSpPr>
            <p:cNvPr id="390274" name="Rectangle 130"/>
            <p:cNvSpPr>
              <a:spLocks noChangeArrowheads="1"/>
            </p:cNvSpPr>
            <p:nvPr/>
          </p:nvSpPr>
          <p:spPr bwMode="auto">
            <a:xfrm>
              <a:off x="3565" y="2646"/>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75" name="Group 131"/>
          <p:cNvGrpSpPr>
            <a:grpSpLocks/>
          </p:cNvGrpSpPr>
          <p:nvPr/>
        </p:nvGrpSpPr>
        <p:grpSpPr bwMode="auto">
          <a:xfrm>
            <a:off x="533400" y="5016500"/>
            <a:ext cx="1604963" cy="539750"/>
            <a:chOff x="0" y="3202"/>
            <a:chExt cx="849" cy="556"/>
          </a:xfrm>
        </p:grpSpPr>
        <p:sp>
          <p:nvSpPr>
            <p:cNvPr id="390276" name="Rectangle 132"/>
            <p:cNvSpPr>
              <a:spLocks noChangeArrowheads="1"/>
            </p:cNvSpPr>
            <p:nvPr/>
          </p:nvSpPr>
          <p:spPr bwMode="auto">
            <a:xfrm>
              <a:off x="43" y="3202"/>
              <a:ext cx="763"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cs typeface="Times New Roman" pitchFamily="18" charset="0"/>
                </a:rPr>
                <a:t>(6) IATCF</a:t>
              </a:r>
            </a:p>
            <a:p>
              <a:r>
                <a:rPr lang="en-US" sz="1600">
                  <a:cs typeface="Times New Roman" pitchFamily="18" charset="0"/>
                </a:rPr>
                <a:t>[(4) + (5)]</a:t>
              </a:r>
            </a:p>
            <a:p>
              <a:endParaRPr lang="en-US" sz="1600"/>
            </a:p>
          </p:txBody>
        </p:sp>
        <p:sp>
          <p:nvSpPr>
            <p:cNvPr id="390277" name="Rectangle 133"/>
            <p:cNvSpPr>
              <a:spLocks noChangeArrowheads="1"/>
            </p:cNvSpPr>
            <p:nvPr/>
          </p:nvSpPr>
          <p:spPr bwMode="auto">
            <a:xfrm>
              <a:off x="0" y="3202"/>
              <a:ext cx="849"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78" name="Group 134"/>
          <p:cNvGrpSpPr>
            <a:grpSpLocks/>
          </p:cNvGrpSpPr>
          <p:nvPr/>
        </p:nvGrpSpPr>
        <p:grpSpPr bwMode="auto">
          <a:xfrm>
            <a:off x="2138363" y="5016500"/>
            <a:ext cx="831850" cy="539750"/>
            <a:chOff x="849" y="3202"/>
            <a:chExt cx="440" cy="556"/>
          </a:xfrm>
        </p:grpSpPr>
        <p:sp>
          <p:nvSpPr>
            <p:cNvPr id="390279" name="Rectangle 135"/>
            <p:cNvSpPr>
              <a:spLocks noChangeArrowheads="1"/>
            </p:cNvSpPr>
            <p:nvPr/>
          </p:nvSpPr>
          <p:spPr bwMode="auto">
            <a:xfrm>
              <a:off x="892" y="3202"/>
              <a:ext cx="35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–260.          </a:t>
              </a:r>
            </a:p>
            <a:p>
              <a:pPr algn="r"/>
              <a:endParaRPr lang="en-US" sz="1600"/>
            </a:p>
          </p:txBody>
        </p:sp>
        <p:sp>
          <p:nvSpPr>
            <p:cNvPr id="390280" name="Rectangle 136"/>
            <p:cNvSpPr>
              <a:spLocks noChangeArrowheads="1"/>
            </p:cNvSpPr>
            <p:nvPr/>
          </p:nvSpPr>
          <p:spPr bwMode="auto">
            <a:xfrm>
              <a:off x="849" y="3202"/>
              <a:ext cx="44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81" name="Group 137"/>
          <p:cNvGrpSpPr>
            <a:grpSpLocks/>
          </p:cNvGrpSpPr>
          <p:nvPr/>
        </p:nvGrpSpPr>
        <p:grpSpPr bwMode="auto">
          <a:xfrm>
            <a:off x="2970213" y="5016500"/>
            <a:ext cx="1012825" cy="539750"/>
            <a:chOff x="1289" y="3202"/>
            <a:chExt cx="536" cy="556"/>
          </a:xfrm>
        </p:grpSpPr>
        <p:sp>
          <p:nvSpPr>
            <p:cNvPr id="390282" name="Rectangle 138"/>
            <p:cNvSpPr>
              <a:spLocks noChangeArrowheads="1"/>
            </p:cNvSpPr>
            <p:nvPr/>
          </p:nvSpPr>
          <p:spPr bwMode="auto">
            <a:xfrm>
              <a:off x="1332" y="3202"/>
              <a:ext cx="45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39.80</a:t>
              </a:r>
            </a:p>
            <a:p>
              <a:pPr algn="r"/>
              <a:endParaRPr lang="en-US" sz="1600"/>
            </a:p>
          </p:txBody>
        </p:sp>
        <p:sp>
          <p:nvSpPr>
            <p:cNvPr id="390283" name="Rectangle 139"/>
            <p:cNvSpPr>
              <a:spLocks noChangeArrowheads="1"/>
            </p:cNvSpPr>
            <p:nvPr/>
          </p:nvSpPr>
          <p:spPr bwMode="auto">
            <a:xfrm>
              <a:off x="1289" y="3202"/>
              <a:ext cx="536"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84" name="Group 140"/>
          <p:cNvGrpSpPr>
            <a:grpSpLocks/>
          </p:cNvGrpSpPr>
          <p:nvPr/>
        </p:nvGrpSpPr>
        <p:grpSpPr bwMode="auto">
          <a:xfrm>
            <a:off x="3983038" y="5016500"/>
            <a:ext cx="1096962" cy="539750"/>
            <a:chOff x="1825" y="3202"/>
            <a:chExt cx="580" cy="556"/>
          </a:xfrm>
        </p:grpSpPr>
        <p:sp>
          <p:nvSpPr>
            <p:cNvPr id="390285" name="Rectangle 141"/>
            <p:cNvSpPr>
              <a:spLocks noChangeArrowheads="1"/>
            </p:cNvSpPr>
            <p:nvPr/>
          </p:nvSpPr>
          <p:spPr bwMode="auto">
            <a:xfrm>
              <a:off x="1868" y="320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54.19</a:t>
              </a:r>
            </a:p>
            <a:p>
              <a:pPr algn="r"/>
              <a:endParaRPr lang="en-US" sz="1600"/>
            </a:p>
          </p:txBody>
        </p:sp>
        <p:sp>
          <p:nvSpPr>
            <p:cNvPr id="390286" name="Rectangle 142"/>
            <p:cNvSpPr>
              <a:spLocks noChangeArrowheads="1"/>
            </p:cNvSpPr>
            <p:nvPr/>
          </p:nvSpPr>
          <p:spPr bwMode="auto">
            <a:xfrm>
              <a:off x="1825" y="320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87" name="Group 143"/>
          <p:cNvGrpSpPr>
            <a:grpSpLocks/>
          </p:cNvGrpSpPr>
          <p:nvPr/>
        </p:nvGrpSpPr>
        <p:grpSpPr bwMode="auto">
          <a:xfrm>
            <a:off x="5080000" y="5016500"/>
            <a:ext cx="1096963" cy="539750"/>
            <a:chOff x="2405" y="3202"/>
            <a:chExt cx="580" cy="556"/>
          </a:xfrm>
        </p:grpSpPr>
        <p:sp>
          <p:nvSpPr>
            <p:cNvPr id="390288" name="Rectangle 144"/>
            <p:cNvSpPr>
              <a:spLocks noChangeArrowheads="1"/>
            </p:cNvSpPr>
            <p:nvPr/>
          </p:nvSpPr>
          <p:spPr bwMode="auto">
            <a:xfrm>
              <a:off x="2448" y="320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66.85</a:t>
              </a:r>
            </a:p>
            <a:p>
              <a:pPr algn="r"/>
              <a:endParaRPr lang="en-US" sz="1600"/>
            </a:p>
          </p:txBody>
        </p:sp>
        <p:sp>
          <p:nvSpPr>
            <p:cNvPr id="390289" name="Rectangle 145"/>
            <p:cNvSpPr>
              <a:spLocks noChangeArrowheads="1"/>
            </p:cNvSpPr>
            <p:nvPr/>
          </p:nvSpPr>
          <p:spPr bwMode="auto">
            <a:xfrm>
              <a:off x="2405" y="320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90" name="Group 146"/>
          <p:cNvGrpSpPr>
            <a:grpSpLocks/>
          </p:cNvGrpSpPr>
          <p:nvPr/>
        </p:nvGrpSpPr>
        <p:grpSpPr bwMode="auto">
          <a:xfrm>
            <a:off x="6176963" y="5016500"/>
            <a:ext cx="1095375" cy="539750"/>
            <a:chOff x="2985" y="3202"/>
            <a:chExt cx="580" cy="556"/>
          </a:xfrm>
        </p:grpSpPr>
        <p:sp>
          <p:nvSpPr>
            <p:cNvPr id="390291" name="Rectangle 147"/>
            <p:cNvSpPr>
              <a:spLocks noChangeArrowheads="1"/>
            </p:cNvSpPr>
            <p:nvPr/>
          </p:nvSpPr>
          <p:spPr bwMode="auto">
            <a:xfrm>
              <a:off x="3028" y="320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59.89</a:t>
              </a:r>
            </a:p>
            <a:p>
              <a:pPr algn="r"/>
              <a:endParaRPr lang="en-US" sz="1600"/>
            </a:p>
          </p:txBody>
        </p:sp>
        <p:sp>
          <p:nvSpPr>
            <p:cNvPr id="390292" name="Rectangle 148"/>
            <p:cNvSpPr>
              <a:spLocks noChangeArrowheads="1"/>
            </p:cNvSpPr>
            <p:nvPr/>
          </p:nvSpPr>
          <p:spPr bwMode="auto">
            <a:xfrm>
              <a:off x="2985" y="320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pSp>
        <p:nvGrpSpPr>
          <p:cNvPr id="390293" name="Group 149"/>
          <p:cNvGrpSpPr>
            <a:grpSpLocks/>
          </p:cNvGrpSpPr>
          <p:nvPr/>
        </p:nvGrpSpPr>
        <p:grpSpPr bwMode="auto">
          <a:xfrm>
            <a:off x="7272338" y="5016500"/>
            <a:ext cx="1096962" cy="539750"/>
            <a:chOff x="3565" y="3202"/>
            <a:chExt cx="580" cy="556"/>
          </a:xfrm>
        </p:grpSpPr>
        <p:sp>
          <p:nvSpPr>
            <p:cNvPr id="390294" name="Rectangle 150"/>
            <p:cNvSpPr>
              <a:spLocks noChangeArrowheads="1"/>
            </p:cNvSpPr>
            <p:nvPr/>
          </p:nvSpPr>
          <p:spPr bwMode="auto">
            <a:xfrm>
              <a:off x="3608" y="3202"/>
              <a:ext cx="49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sz="1600">
                  <a:cs typeface="Times New Roman" pitchFamily="18" charset="0"/>
                </a:rPr>
                <a:t>224.66</a:t>
              </a:r>
            </a:p>
            <a:p>
              <a:pPr algn="r"/>
              <a:endParaRPr lang="en-US" sz="1600"/>
            </a:p>
          </p:txBody>
        </p:sp>
        <p:sp>
          <p:nvSpPr>
            <p:cNvPr id="390295" name="Rectangle 151"/>
            <p:cNvSpPr>
              <a:spLocks noChangeArrowheads="1"/>
            </p:cNvSpPr>
            <p:nvPr/>
          </p:nvSpPr>
          <p:spPr bwMode="auto">
            <a:xfrm>
              <a:off x="3565" y="3202"/>
              <a:ext cx="580"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grpSp>
      <p:graphicFrame>
        <p:nvGraphicFramePr>
          <p:cNvPr id="390297" name="Object 153"/>
          <p:cNvGraphicFramePr>
            <a:graphicFrameLocks noChangeAspect="1"/>
          </p:cNvGraphicFramePr>
          <p:nvPr/>
        </p:nvGraphicFramePr>
        <p:xfrm>
          <a:off x="533400" y="5638800"/>
          <a:ext cx="7151688" cy="1219200"/>
        </p:xfrm>
        <a:graphic>
          <a:graphicData uri="http://schemas.openxmlformats.org/presentationml/2006/ole">
            <mc:AlternateContent xmlns:mc="http://schemas.openxmlformats.org/markup-compatibility/2006">
              <mc:Choice xmlns:v="urn:schemas-microsoft-com:vml" Requires="v">
                <p:oleObj spid="_x0000_s12293" name="Equation" r:id="rId4" imgW="3873240" imgH="634680" progId="Equation.3">
                  <p:embed/>
                </p:oleObj>
              </mc:Choice>
              <mc:Fallback>
                <p:oleObj name="Equation" r:id="rId4" imgW="3873240" imgH="6346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638800"/>
                        <a:ext cx="7151688"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0298" name="Line 154"/>
          <p:cNvSpPr>
            <a:spLocks noChangeShapeType="1"/>
          </p:cNvSpPr>
          <p:nvPr/>
        </p:nvSpPr>
        <p:spPr bwMode="auto">
          <a:xfrm>
            <a:off x="3276600" y="3962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90299" name="Line 155"/>
          <p:cNvSpPr>
            <a:spLocks noChangeShapeType="1"/>
          </p:cNvSpPr>
          <p:nvPr/>
        </p:nvSpPr>
        <p:spPr bwMode="auto">
          <a:xfrm>
            <a:off x="4343400" y="3962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90300" name="Line 156"/>
          <p:cNvSpPr>
            <a:spLocks noChangeShapeType="1"/>
          </p:cNvSpPr>
          <p:nvPr/>
        </p:nvSpPr>
        <p:spPr bwMode="auto">
          <a:xfrm>
            <a:off x="5410200" y="3962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90301" name="Line 157"/>
          <p:cNvSpPr>
            <a:spLocks noChangeShapeType="1"/>
          </p:cNvSpPr>
          <p:nvPr/>
        </p:nvSpPr>
        <p:spPr bwMode="auto">
          <a:xfrm>
            <a:off x="6553200" y="3962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
        <p:nvSpPr>
          <p:cNvPr id="390302" name="Line 158"/>
          <p:cNvSpPr>
            <a:spLocks noChangeShapeType="1"/>
          </p:cNvSpPr>
          <p:nvPr/>
        </p:nvSpPr>
        <p:spPr bwMode="auto">
          <a:xfrm>
            <a:off x="7620000" y="3962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SG"/>
          </a:p>
        </p:txBody>
      </p:sp>
    </p:spTree>
    <p:extLst>
      <p:ext uri="{BB962C8B-B14F-4D97-AF65-F5344CB8AC3E}">
        <p14:creationId xmlns:p14="http://schemas.microsoft.com/office/powerpoint/2010/main" val="30094527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0297"/>
                                        </p:tgtEl>
                                        <p:attrNameLst>
                                          <p:attrName>style.visibility</p:attrName>
                                        </p:attrNameLst>
                                      </p:cBhvr>
                                      <p:to>
                                        <p:strVal val="visible"/>
                                      </p:to>
                                    </p:set>
                                    <p:anim calcmode="lin" valueType="num">
                                      <p:cBhvr additive="base">
                                        <p:cTn id="7" dur="500" fill="hold"/>
                                        <p:tgtEl>
                                          <p:spTgt spid="390297"/>
                                        </p:tgtEl>
                                        <p:attrNameLst>
                                          <p:attrName>ppt_x</p:attrName>
                                        </p:attrNameLst>
                                      </p:cBhvr>
                                      <p:tavLst>
                                        <p:tav tm="0">
                                          <p:val>
                                            <p:strVal val="#ppt_x"/>
                                          </p:val>
                                        </p:tav>
                                        <p:tav tm="100000">
                                          <p:val>
                                            <p:strVal val="#ppt_x"/>
                                          </p:val>
                                        </p:tav>
                                      </p:tavLst>
                                    </p:anim>
                                    <p:anim calcmode="lin" valueType="num">
                                      <p:cBhvr additive="base">
                                        <p:cTn id="8" dur="500" fill="hold"/>
                                        <p:tgtEl>
                                          <p:spTgt spid="3902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a:t>NPV of Baldwin Company</a:t>
            </a:r>
          </a:p>
        </p:txBody>
      </p:sp>
      <p:sp>
        <p:nvSpPr>
          <p:cNvPr id="391171" name="Text Box 3"/>
          <p:cNvSpPr txBox="1">
            <a:spLocks noChangeArrowheads="1"/>
          </p:cNvSpPr>
          <p:nvPr/>
        </p:nvSpPr>
        <p:spPr bwMode="auto">
          <a:xfrm>
            <a:off x="1752600" y="3424238"/>
            <a:ext cx="896938"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1</a:t>
            </a:r>
            <a:endParaRPr lang="en-US" sz="2400">
              <a:solidFill>
                <a:srgbClr val="644A1A"/>
              </a:solidFill>
            </a:endParaRPr>
          </a:p>
        </p:txBody>
      </p:sp>
      <p:sp>
        <p:nvSpPr>
          <p:cNvPr id="391172" name="Text Box 4"/>
          <p:cNvSpPr txBox="1">
            <a:spLocks noChangeArrowheads="1"/>
          </p:cNvSpPr>
          <p:nvPr/>
        </p:nvSpPr>
        <p:spPr bwMode="auto">
          <a:xfrm>
            <a:off x="1752600" y="2743200"/>
            <a:ext cx="896938"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39.80</a:t>
            </a:r>
          </a:p>
        </p:txBody>
      </p:sp>
      <p:sp>
        <p:nvSpPr>
          <p:cNvPr id="391173" name="Text Box 5"/>
          <p:cNvSpPr txBox="1">
            <a:spLocks noChangeArrowheads="1"/>
          </p:cNvSpPr>
          <p:nvPr/>
        </p:nvSpPr>
        <p:spPr bwMode="auto">
          <a:xfrm>
            <a:off x="7724775" y="3505200"/>
            <a:ext cx="1419225"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51.59</a:t>
            </a:r>
            <a:endParaRPr lang="en-US" sz="2400">
              <a:solidFill>
                <a:srgbClr val="FF0000"/>
              </a:solidFill>
            </a:endParaRPr>
          </a:p>
        </p:txBody>
      </p:sp>
      <p:sp>
        <p:nvSpPr>
          <p:cNvPr id="391174" name="Text Box 6"/>
          <p:cNvSpPr txBox="1">
            <a:spLocks noChangeArrowheads="1"/>
          </p:cNvSpPr>
          <p:nvPr/>
        </p:nvSpPr>
        <p:spPr bwMode="auto">
          <a:xfrm>
            <a:off x="1781175" y="1798638"/>
            <a:ext cx="1419225"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–260</a:t>
            </a:r>
          </a:p>
        </p:txBody>
      </p:sp>
      <p:sp>
        <p:nvSpPr>
          <p:cNvPr id="391175" name="Text Box 7"/>
          <p:cNvSpPr txBox="1">
            <a:spLocks noChangeArrowheads="1"/>
          </p:cNvSpPr>
          <p:nvPr/>
        </p:nvSpPr>
        <p:spPr bwMode="auto">
          <a:xfrm>
            <a:off x="609600" y="2832100"/>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CF1</a:t>
            </a:r>
          </a:p>
        </p:txBody>
      </p:sp>
      <p:sp>
        <p:nvSpPr>
          <p:cNvPr id="391176" name="Text Box 8"/>
          <p:cNvSpPr txBox="1">
            <a:spLocks noChangeArrowheads="1"/>
          </p:cNvSpPr>
          <p:nvPr/>
        </p:nvSpPr>
        <p:spPr bwMode="auto">
          <a:xfrm>
            <a:off x="609600" y="3644900"/>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F1</a:t>
            </a:r>
          </a:p>
        </p:txBody>
      </p:sp>
      <p:sp>
        <p:nvSpPr>
          <p:cNvPr id="391177" name="Text Box 9"/>
          <p:cNvSpPr txBox="1">
            <a:spLocks noChangeArrowheads="1"/>
          </p:cNvSpPr>
          <p:nvPr/>
        </p:nvSpPr>
        <p:spPr bwMode="auto">
          <a:xfrm>
            <a:off x="609600" y="2019300"/>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CF0</a:t>
            </a:r>
          </a:p>
        </p:txBody>
      </p:sp>
      <p:sp>
        <p:nvSpPr>
          <p:cNvPr id="391178" name="Text Box 10"/>
          <p:cNvSpPr txBox="1">
            <a:spLocks noChangeArrowheads="1"/>
          </p:cNvSpPr>
          <p:nvPr/>
        </p:nvSpPr>
        <p:spPr bwMode="auto">
          <a:xfrm>
            <a:off x="6477000" y="2879725"/>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I</a:t>
            </a:r>
          </a:p>
        </p:txBody>
      </p:sp>
      <p:sp>
        <p:nvSpPr>
          <p:cNvPr id="391179" name="Text Box 11"/>
          <p:cNvSpPr txBox="1">
            <a:spLocks noChangeArrowheads="1"/>
          </p:cNvSpPr>
          <p:nvPr/>
        </p:nvSpPr>
        <p:spPr bwMode="auto">
          <a:xfrm>
            <a:off x="6477000" y="3565525"/>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dirty="0">
                <a:solidFill>
                  <a:sysClr val="windowText" lastClr="000000"/>
                </a:solidFill>
              </a:rPr>
              <a:t>NPV</a:t>
            </a:r>
          </a:p>
        </p:txBody>
      </p:sp>
      <p:sp>
        <p:nvSpPr>
          <p:cNvPr id="391180" name="Text Box 12"/>
          <p:cNvSpPr txBox="1">
            <a:spLocks noChangeArrowheads="1"/>
          </p:cNvSpPr>
          <p:nvPr/>
        </p:nvSpPr>
        <p:spPr bwMode="auto">
          <a:xfrm>
            <a:off x="7696200" y="2670175"/>
            <a:ext cx="896938"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10</a:t>
            </a:r>
            <a:endParaRPr lang="en-US" sz="2400">
              <a:solidFill>
                <a:srgbClr val="644A1A"/>
              </a:solidFill>
            </a:endParaRPr>
          </a:p>
        </p:txBody>
      </p:sp>
      <p:sp>
        <p:nvSpPr>
          <p:cNvPr id="391181" name="Text Box 13"/>
          <p:cNvSpPr txBox="1">
            <a:spLocks noChangeArrowheads="1"/>
          </p:cNvSpPr>
          <p:nvPr/>
        </p:nvSpPr>
        <p:spPr bwMode="auto">
          <a:xfrm>
            <a:off x="1752600" y="5049838"/>
            <a:ext cx="896938"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1</a:t>
            </a:r>
            <a:endParaRPr lang="en-US" sz="2400">
              <a:solidFill>
                <a:srgbClr val="644A1A"/>
              </a:solidFill>
            </a:endParaRPr>
          </a:p>
        </p:txBody>
      </p:sp>
      <p:sp>
        <p:nvSpPr>
          <p:cNvPr id="391182" name="Text Box 14"/>
          <p:cNvSpPr txBox="1">
            <a:spLocks noChangeArrowheads="1"/>
          </p:cNvSpPr>
          <p:nvPr/>
        </p:nvSpPr>
        <p:spPr bwMode="auto">
          <a:xfrm>
            <a:off x="1776413" y="4237038"/>
            <a:ext cx="1344612"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54.19</a:t>
            </a:r>
          </a:p>
        </p:txBody>
      </p:sp>
      <p:sp>
        <p:nvSpPr>
          <p:cNvPr id="391183" name="Text Box 15"/>
          <p:cNvSpPr txBox="1">
            <a:spLocks noChangeArrowheads="1"/>
          </p:cNvSpPr>
          <p:nvPr/>
        </p:nvSpPr>
        <p:spPr bwMode="auto">
          <a:xfrm>
            <a:off x="609600" y="4457700"/>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CF2</a:t>
            </a:r>
          </a:p>
        </p:txBody>
      </p:sp>
      <p:sp>
        <p:nvSpPr>
          <p:cNvPr id="391184" name="Text Box 16"/>
          <p:cNvSpPr txBox="1">
            <a:spLocks noChangeArrowheads="1"/>
          </p:cNvSpPr>
          <p:nvPr/>
        </p:nvSpPr>
        <p:spPr bwMode="auto">
          <a:xfrm>
            <a:off x="609600" y="5270500"/>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F2</a:t>
            </a:r>
          </a:p>
        </p:txBody>
      </p:sp>
      <p:sp>
        <p:nvSpPr>
          <p:cNvPr id="391185" name="Text Box 17"/>
          <p:cNvSpPr txBox="1">
            <a:spLocks noChangeArrowheads="1"/>
          </p:cNvSpPr>
          <p:nvPr/>
        </p:nvSpPr>
        <p:spPr bwMode="auto">
          <a:xfrm>
            <a:off x="4572000" y="1820863"/>
            <a:ext cx="896938"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1</a:t>
            </a:r>
            <a:endParaRPr lang="en-US" sz="2400">
              <a:solidFill>
                <a:srgbClr val="644A1A"/>
              </a:solidFill>
            </a:endParaRPr>
          </a:p>
        </p:txBody>
      </p:sp>
      <p:sp>
        <p:nvSpPr>
          <p:cNvPr id="391186" name="Text Box 18"/>
          <p:cNvSpPr txBox="1">
            <a:spLocks noChangeArrowheads="1"/>
          </p:cNvSpPr>
          <p:nvPr/>
        </p:nvSpPr>
        <p:spPr bwMode="auto">
          <a:xfrm>
            <a:off x="1776413" y="5862638"/>
            <a:ext cx="1344612"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66.85</a:t>
            </a:r>
          </a:p>
        </p:txBody>
      </p:sp>
      <p:sp>
        <p:nvSpPr>
          <p:cNvPr id="391187" name="Text Box 19"/>
          <p:cNvSpPr txBox="1">
            <a:spLocks noChangeArrowheads="1"/>
          </p:cNvSpPr>
          <p:nvPr/>
        </p:nvSpPr>
        <p:spPr bwMode="auto">
          <a:xfrm>
            <a:off x="609600" y="6083300"/>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CF3</a:t>
            </a:r>
          </a:p>
        </p:txBody>
      </p:sp>
      <p:sp>
        <p:nvSpPr>
          <p:cNvPr id="391188" name="Text Box 20"/>
          <p:cNvSpPr txBox="1">
            <a:spLocks noChangeArrowheads="1"/>
          </p:cNvSpPr>
          <p:nvPr/>
        </p:nvSpPr>
        <p:spPr bwMode="auto">
          <a:xfrm>
            <a:off x="3429000" y="2041525"/>
            <a:ext cx="896938"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F3</a:t>
            </a:r>
          </a:p>
        </p:txBody>
      </p:sp>
      <p:sp>
        <p:nvSpPr>
          <p:cNvPr id="391189" name="Text Box 21"/>
          <p:cNvSpPr txBox="1">
            <a:spLocks noChangeArrowheads="1"/>
          </p:cNvSpPr>
          <p:nvPr/>
        </p:nvSpPr>
        <p:spPr bwMode="auto">
          <a:xfrm>
            <a:off x="4624388" y="3548063"/>
            <a:ext cx="896937"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1</a:t>
            </a:r>
            <a:endParaRPr lang="en-US" sz="2400">
              <a:solidFill>
                <a:srgbClr val="644A1A"/>
              </a:solidFill>
            </a:endParaRPr>
          </a:p>
        </p:txBody>
      </p:sp>
      <p:sp>
        <p:nvSpPr>
          <p:cNvPr id="391190" name="Text Box 22"/>
          <p:cNvSpPr txBox="1">
            <a:spLocks noChangeArrowheads="1"/>
          </p:cNvSpPr>
          <p:nvPr/>
        </p:nvSpPr>
        <p:spPr bwMode="auto">
          <a:xfrm>
            <a:off x="4648200" y="2590800"/>
            <a:ext cx="1344613"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59.89</a:t>
            </a:r>
          </a:p>
        </p:txBody>
      </p:sp>
      <p:sp>
        <p:nvSpPr>
          <p:cNvPr id="391191" name="Text Box 23"/>
          <p:cNvSpPr txBox="1">
            <a:spLocks noChangeArrowheads="1"/>
          </p:cNvSpPr>
          <p:nvPr/>
        </p:nvSpPr>
        <p:spPr bwMode="auto">
          <a:xfrm>
            <a:off x="3405188" y="2811463"/>
            <a:ext cx="896937"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CF4</a:t>
            </a:r>
          </a:p>
        </p:txBody>
      </p:sp>
      <p:sp>
        <p:nvSpPr>
          <p:cNvPr id="391192" name="Text Box 24"/>
          <p:cNvSpPr txBox="1">
            <a:spLocks noChangeArrowheads="1"/>
          </p:cNvSpPr>
          <p:nvPr/>
        </p:nvSpPr>
        <p:spPr bwMode="auto">
          <a:xfrm>
            <a:off x="3405188" y="3765550"/>
            <a:ext cx="896937"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F4</a:t>
            </a:r>
          </a:p>
        </p:txBody>
      </p:sp>
      <p:sp>
        <p:nvSpPr>
          <p:cNvPr id="391193" name="Text Box 25"/>
          <p:cNvSpPr txBox="1">
            <a:spLocks noChangeArrowheads="1"/>
          </p:cNvSpPr>
          <p:nvPr/>
        </p:nvSpPr>
        <p:spPr bwMode="auto">
          <a:xfrm>
            <a:off x="4624388" y="5462588"/>
            <a:ext cx="896937"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cs typeface="Times New Roman" pitchFamily="18" charset="0"/>
              </a:rPr>
              <a:t>1</a:t>
            </a:r>
            <a:endParaRPr lang="en-US" sz="2400">
              <a:solidFill>
                <a:srgbClr val="644A1A"/>
              </a:solidFill>
            </a:endParaRPr>
          </a:p>
        </p:txBody>
      </p:sp>
      <p:sp>
        <p:nvSpPr>
          <p:cNvPr id="391194" name="Text Box 26"/>
          <p:cNvSpPr txBox="1">
            <a:spLocks noChangeArrowheads="1"/>
          </p:cNvSpPr>
          <p:nvPr/>
        </p:nvSpPr>
        <p:spPr bwMode="auto">
          <a:xfrm>
            <a:off x="4648200" y="4505325"/>
            <a:ext cx="1344613"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224.66</a:t>
            </a:r>
          </a:p>
        </p:txBody>
      </p:sp>
      <p:sp>
        <p:nvSpPr>
          <p:cNvPr id="391195" name="Text Box 27"/>
          <p:cNvSpPr txBox="1">
            <a:spLocks noChangeArrowheads="1"/>
          </p:cNvSpPr>
          <p:nvPr/>
        </p:nvSpPr>
        <p:spPr bwMode="auto">
          <a:xfrm>
            <a:off x="3405188" y="4719638"/>
            <a:ext cx="896937"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CF5</a:t>
            </a:r>
          </a:p>
        </p:txBody>
      </p:sp>
      <p:sp>
        <p:nvSpPr>
          <p:cNvPr id="391196" name="Text Box 28"/>
          <p:cNvSpPr txBox="1">
            <a:spLocks noChangeArrowheads="1"/>
          </p:cNvSpPr>
          <p:nvPr/>
        </p:nvSpPr>
        <p:spPr bwMode="auto">
          <a:xfrm>
            <a:off x="3405188" y="5675313"/>
            <a:ext cx="896937" cy="469900"/>
          </a:xfrm>
          <a:prstGeom prst="rect">
            <a:avLst/>
          </a:prstGeom>
          <a:solidFill>
            <a:schemeClr val="bg1"/>
          </a:soli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ysClr val="windowText" lastClr="000000"/>
                </a:solidFill>
              </a:rPr>
              <a:t>F5</a:t>
            </a:r>
          </a:p>
        </p:txBody>
      </p:sp>
    </p:spTree>
    <p:extLst>
      <p:ext uri="{BB962C8B-B14F-4D97-AF65-F5344CB8AC3E}">
        <p14:creationId xmlns:p14="http://schemas.microsoft.com/office/powerpoint/2010/main" val="801770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11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117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11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117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11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117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9118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118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11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118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9118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118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118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118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119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119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118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9119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9119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91195"/>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119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91196"/>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9117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91180"/>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91179"/>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mph" presetSubtype="0" fill="hold" grpId="1" nodeType="clickEffect">
                                  <p:stCondLst>
                                    <p:cond delay="0"/>
                                  </p:stCondLst>
                                  <p:childTnLst>
                                    <p:anim calcmode="discrete" valueType="str">
                                      <p:cBhvr override="childStyle">
                                        <p:cTn id="82" dur="2000" fill="hold"/>
                                        <p:tgtEl>
                                          <p:spTgt spid="391179">
                                            <p:txEl>
                                              <p:charRg st="4294967295" end="429496729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55" presetClass="entr" presetSubtype="0" fill="hold" grpId="0" nodeType="clickEffect">
                                  <p:stCondLst>
                                    <p:cond delay="0"/>
                                  </p:stCondLst>
                                  <p:childTnLst>
                                    <p:set>
                                      <p:cBhvr>
                                        <p:cTn id="86" dur="1" fill="hold">
                                          <p:stCondLst>
                                            <p:cond delay="0"/>
                                          </p:stCondLst>
                                        </p:cTn>
                                        <p:tgtEl>
                                          <p:spTgt spid="391173"/>
                                        </p:tgtEl>
                                        <p:attrNameLst>
                                          <p:attrName>style.visibility</p:attrName>
                                        </p:attrNameLst>
                                      </p:cBhvr>
                                      <p:to>
                                        <p:strVal val="visible"/>
                                      </p:to>
                                    </p:set>
                                    <p:anim calcmode="lin" valueType="num">
                                      <p:cBhvr>
                                        <p:cTn id="87" dur="1000" fill="hold"/>
                                        <p:tgtEl>
                                          <p:spTgt spid="391173"/>
                                        </p:tgtEl>
                                        <p:attrNameLst>
                                          <p:attrName>ppt_w</p:attrName>
                                        </p:attrNameLst>
                                      </p:cBhvr>
                                      <p:tavLst>
                                        <p:tav tm="0">
                                          <p:val>
                                            <p:strVal val="#ppt_w*0.70"/>
                                          </p:val>
                                        </p:tav>
                                        <p:tav tm="100000">
                                          <p:val>
                                            <p:strVal val="#ppt_w"/>
                                          </p:val>
                                        </p:tav>
                                      </p:tavLst>
                                    </p:anim>
                                    <p:anim calcmode="lin" valueType="num">
                                      <p:cBhvr>
                                        <p:cTn id="88" dur="1000" fill="hold"/>
                                        <p:tgtEl>
                                          <p:spTgt spid="391173"/>
                                        </p:tgtEl>
                                        <p:attrNameLst>
                                          <p:attrName>ppt_h</p:attrName>
                                        </p:attrNameLst>
                                      </p:cBhvr>
                                      <p:tavLst>
                                        <p:tav tm="0">
                                          <p:val>
                                            <p:strVal val="#ppt_h"/>
                                          </p:val>
                                        </p:tav>
                                        <p:tav tm="100000">
                                          <p:val>
                                            <p:strVal val="#ppt_h"/>
                                          </p:val>
                                        </p:tav>
                                      </p:tavLst>
                                    </p:anim>
                                    <p:animEffect transition="in" filter="fade">
                                      <p:cBhvr>
                                        <p:cTn id="89" dur="1000"/>
                                        <p:tgtEl>
                                          <p:spTgt spid="391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p:bldP spid="391172" grpId="0"/>
      <p:bldP spid="391173" grpId="0"/>
      <p:bldP spid="391174" grpId="0"/>
      <p:bldP spid="391175" grpId="0" animBg="1"/>
      <p:bldP spid="391176" grpId="0" animBg="1"/>
      <p:bldP spid="391177" grpId="0" animBg="1"/>
      <p:bldP spid="391178" grpId="0" animBg="1"/>
      <p:bldP spid="391179" grpId="0" animBg="1"/>
      <p:bldP spid="391179" grpId="1"/>
      <p:bldP spid="391180" grpId="0"/>
      <p:bldP spid="391181" grpId="0"/>
      <p:bldP spid="391182" grpId="0"/>
      <p:bldP spid="391183" grpId="0" animBg="1"/>
      <p:bldP spid="391184" grpId="0" animBg="1"/>
      <p:bldP spid="391185" grpId="0"/>
      <p:bldP spid="391186" grpId="0"/>
      <p:bldP spid="391187" grpId="0" animBg="1"/>
      <p:bldP spid="391188" grpId="0" animBg="1"/>
      <p:bldP spid="391189" grpId="0"/>
      <p:bldP spid="391190" grpId="0"/>
      <p:bldP spid="391191" grpId="0" animBg="1"/>
      <p:bldP spid="391192" grpId="0" animBg="1"/>
      <p:bldP spid="391193" grpId="0"/>
      <p:bldP spid="391194" grpId="0"/>
      <p:bldP spid="391195" grpId="0" animBg="1"/>
      <p:bldP spid="39119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lstStyle/>
          <a:p>
            <a:pPr algn="just">
              <a:spcAft>
                <a:spcPts val="650"/>
              </a:spcAft>
            </a:pPr>
            <a:r>
              <a:rPr lang="en-US" dirty="0" smtClean="0"/>
              <a:t>Inflation </a:t>
            </a:r>
            <a:r>
              <a:rPr lang="en-US" dirty="0"/>
              <a:t>and Capital Budgeting</a:t>
            </a:r>
          </a:p>
        </p:txBody>
      </p:sp>
      <p:sp>
        <p:nvSpPr>
          <p:cNvPr id="392195" name="Rectangle 3"/>
          <p:cNvSpPr>
            <a:spLocks noGrp="1" noChangeArrowheads="1"/>
          </p:cNvSpPr>
          <p:nvPr>
            <p:ph type="body" idx="1"/>
          </p:nvPr>
        </p:nvSpPr>
        <p:spPr/>
        <p:txBody>
          <a:bodyPr/>
          <a:lstStyle/>
          <a:p>
            <a:pPr marL="342900" indent="-342900">
              <a:lnSpc>
                <a:spcPct val="90000"/>
              </a:lnSpc>
            </a:pPr>
            <a:r>
              <a:rPr lang="en-US" dirty="0"/>
              <a:t>Inflation is an important fact of economic life and must be considered in capital budgeting.</a:t>
            </a:r>
          </a:p>
          <a:p>
            <a:pPr marL="342900" indent="-342900">
              <a:lnSpc>
                <a:spcPct val="90000"/>
              </a:lnSpc>
            </a:pPr>
            <a:r>
              <a:rPr lang="en-US" dirty="0"/>
              <a:t>Consider the relationship between interest rates and inflation, often referred to as the Fisher equation:</a:t>
            </a:r>
          </a:p>
          <a:p>
            <a:pPr marL="342900" indent="-342900">
              <a:lnSpc>
                <a:spcPct val="90000"/>
              </a:lnSpc>
              <a:buFont typeface="Wingdings" pitchFamily="2" charset="2"/>
              <a:buNone/>
            </a:pPr>
            <a:r>
              <a:rPr lang="en-US" sz="2400" dirty="0"/>
              <a:t>	(1 + Nominal Rate) = (1 + Real Rate) </a:t>
            </a:r>
            <a:r>
              <a:rPr lang="en-US" sz="2400" dirty="0">
                <a:cs typeface="Times New Roman" pitchFamily="18" charset="0"/>
              </a:rPr>
              <a:t>×</a:t>
            </a:r>
            <a:r>
              <a:rPr lang="en-US" sz="2400" dirty="0"/>
              <a:t> (1 + Inflation Rate)</a:t>
            </a:r>
          </a:p>
        </p:txBody>
      </p:sp>
    </p:spTree>
    <p:extLst>
      <p:ext uri="{BB962C8B-B14F-4D97-AF65-F5344CB8AC3E}">
        <p14:creationId xmlns:p14="http://schemas.microsoft.com/office/powerpoint/2010/main" val="1999335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2195">
                                            <p:txEl>
                                              <p:pRg st="0" end="0"/>
                                            </p:txEl>
                                          </p:spTgt>
                                        </p:tgtEl>
                                        <p:attrNameLst>
                                          <p:attrName>style.visibility</p:attrName>
                                        </p:attrNameLst>
                                      </p:cBhvr>
                                      <p:to>
                                        <p:strVal val="visible"/>
                                      </p:to>
                                    </p:set>
                                    <p:animEffect transition="in" filter="fade">
                                      <p:cBhvr>
                                        <p:cTn id="7" dur="1000"/>
                                        <p:tgtEl>
                                          <p:spTgt spid="392195">
                                            <p:txEl>
                                              <p:pRg st="0" end="0"/>
                                            </p:txEl>
                                          </p:spTgt>
                                        </p:tgtEl>
                                      </p:cBhvr>
                                    </p:animEffect>
                                    <p:anim calcmode="lin" valueType="num">
                                      <p:cBhvr>
                                        <p:cTn id="8" dur="1000" fill="hold"/>
                                        <p:tgtEl>
                                          <p:spTgt spid="392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2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2195">
                                            <p:txEl>
                                              <p:pRg st="1" end="1"/>
                                            </p:txEl>
                                          </p:spTgt>
                                        </p:tgtEl>
                                        <p:attrNameLst>
                                          <p:attrName>style.visibility</p:attrName>
                                        </p:attrNameLst>
                                      </p:cBhvr>
                                      <p:to>
                                        <p:strVal val="visible"/>
                                      </p:to>
                                    </p:set>
                                    <p:animEffect transition="in" filter="fade">
                                      <p:cBhvr>
                                        <p:cTn id="14" dur="1000"/>
                                        <p:tgtEl>
                                          <p:spTgt spid="392195">
                                            <p:txEl>
                                              <p:pRg st="1" end="1"/>
                                            </p:txEl>
                                          </p:spTgt>
                                        </p:tgtEl>
                                      </p:cBhvr>
                                    </p:animEffect>
                                    <p:anim calcmode="lin" valueType="num">
                                      <p:cBhvr>
                                        <p:cTn id="15" dur="1000" fill="hold"/>
                                        <p:tgtEl>
                                          <p:spTgt spid="392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2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92195">
                                            <p:txEl>
                                              <p:pRg st="2" end="2"/>
                                            </p:txEl>
                                          </p:spTgt>
                                        </p:tgtEl>
                                        <p:attrNameLst>
                                          <p:attrName>style.visibility</p:attrName>
                                        </p:attrNameLst>
                                      </p:cBhvr>
                                      <p:to>
                                        <p:strVal val="visible"/>
                                      </p:to>
                                    </p:set>
                                    <p:animEffect transition="in" filter="fade">
                                      <p:cBhvr>
                                        <p:cTn id="21" dur="1000"/>
                                        <p:tgtEl>
                                          <p:spTgt spid="392195">
                                            <p:txEl>
                                              <p:pRg st="2" end="2"/>
                                            </p:txEl>
                                          </p:spTgt>
                                        </p:tgtEl>
                                      </p:cBhvr>
                                    </p:animEffect>
                                    <p:anim calcmode="lin" valueType="num">
                                      <p:cBhvr>
                                        <p:cTn id="22" dur="1000" fill="hold"/>
                                        <p:tgtEl>
                                          <p:spTgt spid="392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2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SG" dirty="0" smtClean="0"/>
              <a:t>Learning outcomes</a:t>
            </a:r>
            <a:endParaRPr lang="en-SG" dirty="0"/>
          </a:p>
        </p:txBody>
      </p:sp>
      <p:sp>
        <p:nvSpPr>
          <p:cNvPr id="3" name="Content Placeholder 2"/>
          <p:cNvSpPr>
            <a:spLocks noGrp="1"/>
          </p:cNvSpPr>
          <p:nvPr>
            <p:ph idx="1"/>
          </p:nvPr>
        </p:nvSpPr>
        <p:spPr>
          <a:xfrm>
            <a:off x="457200" y="1600200"/>
            <a:ext cx="8229600" cy="4925144"/>
          </a:xfrm>
        </p:spPr>
        <p:txBody>
          <a:bodyPr>
            <a:normAutofit/>
          </a:bodyPr>
          <a:lstStyle/>
          <a:p>
            <a:pPr>
              <a:lnSpc>
                <a:spcPct val="90000"/>
              </a:lnSpc>
            </a:pPr>
            <a:r>
              <a:rPr lang="en-US" dirty="0"/>
              <a:t>Understand how to determine the relevant cash flows for various types of capital investments</a:t>
            </a:r>
          </a:p>
          <a:p>
            <a:pPr>
              <a:lnSpc>
                <a:spcPct val="90000"/>
              </a:lnSpc>
            </a:pPr>
            <a:r>
              <a:rPr lang="en-US" dirty="0"/>
              <a:t>Be able to compute depreciation expense for tax purposes</a:t>
            </a:r>
          </a:p>
          <a:p>
            <a:pPr>
              <a:lnSpc>
                <a:spcPct val="90000"/>
              </a:lnSpc>
            </a:pPr>
            <a:r>
              <a:rPr lang="en-US" dirty="0"/>
              <a:t>Incorporate inflation into capital budgeting</a:t>
            </a:r>
          </a:p>
          <a:p>
            <a:pPr>
              <a:lnSpc>
                <a:spcPct val="90000"/>
              </a:lnSpc>
            </a:pPr>
            <a:r>
              <a:rPr lang="en-US" dirty="0"/>
              <a:t>Understand the various methods for computing operating cash flow</a:t>
            </a:r>
          </a:p>
          <a:p>
            <a:pPr>
              <a:lnSpc>
                <a:spcPct val="90000"/>
              </a:lnSpc>
            </a:pPr>
            <a:r>
              <a:rPr lang="en-US" dirty="0"/>
              <a:t>Apply the Equivalent Annual Cost approach</a:t>
            </a:r>
          </a:p>
          <a:p>
            <a:pPr marL="0" indent="457200">
              <a:lnSpc>
                <a:spcPct val="120000"/>
              </a:lnSpc>
              <a:spcBef>
                <a:spcPts val="0"/>
              </a:spcBef>
              <a:buFont typeface="Wingdings" pitchFamily="2" charset="2"/>
              <a:buChar char="q"/>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endParaRPr lang="en-US" dirty="0">
              <a:solidFill>
                <a:srgbClr val="000053"/>
              </a:solidFill>
              <a:ea typeface="Noto Sans SC Regular" charset="0"/>
              <a:cs typeface="Noto Sans SC Regular" charset="0"/>
            </a:endParaRPr>
          </a:p>
        </p:txBody>
      </p:sp>
    </p:spTree>
    <p:extLst>
      <p:ext uri="{BB962C8B-B14F-4D97-AF65-F5344CB8AC3E}">
        <p14:creationId xmlns:p14="http://schemas.microsoft.com/office/powerpoint/2010/main" val="2562526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a:t>Inflation and Capital Budgeting</a:t>
            </a:r>
          </a:p>
        </p:txBody>
      </p:sp>
      <p:sp>
        <p:nvSpPr>
          <p:cNvPr id="397315" name="Rectangle 3"/>
          <p:cNvSpPr>
            <a:spLocks noGrp="1" noChangeArrowheads="1"/>
          </p:cNvSpPr>
          <p:nvPr>
            <p:ph type="body" idx="1"/>
          </p:nvPr>
        </p:nvSpPr>
        <p:spPr/>
        <p:txBody>
          <a:bodyPr/>
          <a:lstStyle/>
          <a:p>
            <a:r>
              <a:rPr lang="en-US" sz="2800"/>
              <a:t>For low rates of inflation, this is often approximated: </a:t>
            </a:r>
          </a:p>
          <a:p>
            <a:pPr algn="ctr">
              <a:buFont typeface="Wingdings" pitchFamily="2" charset="2"/>
              <a:buNone/>
            </a:pPr>
            <a:r>
              <a:rPr lang="en-US" sz="2800"/>
              <a:t>Real Rate </a:t>
            </a:r>
            <a:r>
              <a:rPr lang="en-US" sz="2800">
                <a:cs typeface="Times New Roman" pitchFamily="18" charset="0"/>
                <a:sym typeface="Symbol" pitchFamily="18" charset="2"/>
              </a:rPr>
              <a:t></a:t>
            </a:r>
            <a:r>
              <a:rPr lang="en-US" sz="2800"/>
              <a:t> Nominal Rate </a:t>
            </a:r>
            <a:r>
              <a:rPr lang="en-US" sz="2800">
                <a:cs typeface="Times New Roman" pitchFamily="18" charset="0"/>
              </a:rPr>
              <a:t>– </a:t>
            </a:r>
            <a:r>
              <a:rPr lang="en-US" sz="2800"/>
              <a:t>Inflation Rate</a:t>
            </a:r>
          </a:p>
          <a:p>
            <a:r>
              <a:rPr lang="en-US" sz="2800"/>
              <a:t>While the nominal rate in the U.S. has fluctuated with inflation, the real rate has generally exhibited far less variance than the nominal rate.</a:t>
            </a:r>
          </a:p>
          <a:p>
            <a:r>
              <a:rPr lang="en-US" sz="2800"/>
              <a:t>In capital budgeting, one must compare real cash flows discounted at real rates or nominal cash flows discounted at nominal rates.</a:t>
            </a:r>
          </a:p>
          <a:p>
            <a:endParaRPr lang="en-US" sz="2800"/>
          </a:p>
        </p:txBody>
      </p:sp>
    </p:spTree>
    <p:extLst>
      <p:ext uri="{BB962C8B-B14F-4D97-AF65-F5344CB8AC3E}">
        <p14:creationId xmlns:p14="http://schemas.microsoft.com/office/powerpoint/2010/main" val="29383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97315">
                                            <p:txEl>
                                              <p:pRg st="0" end="0"/>
                                            </p:txEl>
                                          </p:spTgt>
                                        </p:tgtEl>
                                        <p:attrNameLst>
                                          <p:attrName>style.visibility</p:attrName>
                                        </p:attrNameLst>
                                      </p:cBhvr>
                                      <p:to>
                                        <p:strVal val="visible"/>
                                      </p:to>
                                    </p:set>
                                    <p:animEffect transition="in" filter="fade">
                                      <p:cBhvr>
                                        <p:cTn id="7" dur="1000"/>
                                        <p:tgtEl>
                                          <p:spTgt spid="397315">
                                            <p:txEl>
                                              <p:pRg st="0" end="0"/>
                                            </p:txEl>
                                          </p:spTgt>
                                        </p:tgtEl>
                                      </p:cBhvr>
                                    </p:animEffect>
                                    <p:anim calcmode="lin" valueType="num">
                                      <p:cBhvr>
                                        <p:cTn id="8" dur="1000" fill="hold"/>
                                        <p:tgtEl>
                                          <p:spTgt spid="397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731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97315">
                                            <p:txEl>
                                              <p:pRg st="1" end="1"/>
                                            </p:txEl>
                                          </p:spTgt>
                                        </p:tgtEl>
                                        <p:attrNameLst>
                                          <p:attrName>style.visibility</p:attrName>
                                        </p:attrNameLst>
                                      </p:cBhvr>
                                      <p:to>
                                        <p:strVal val="visible"/>
                                      </p:to>
                                    </p:set>
                                    <p:animEffect transition="in" filter="fade">
                                      <p:cBhvr>
                                        <p:cTn id="12" dur="1000"/>
                                        <p:tgtEl>
                                          <p:spTgt spid="397315">
                                            <p:txEl>
                                              <p:pRg st="1" end="1"/>
                                            </p:txEl>
                                          </p:spTgt>
                                        </p:tgtEl>
                                      </p:cBhvr>
                                    </p:animEffect>
                                    <p:anim calcmode="lin" valueType="num">
                                      <p:cBhvr>
                                        <p:cTn id="13" dur="1000" fill="hold"/>
                                        <p:tgtEl>
                                          <p:spTgt spid="3973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7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97315">
                                            <p:txEl>
                                              <p:pRg st="2" end="2"/>
                                            </p:txEl>
                                          </p:spTgt>
                                        </p:tgtEl>
                                        <p:attrNameLst>
                                          <p:attrName>style.visibility</p:attrName>
                                        </p:attrNameLst>
                                      </p:cBhvr>
                                      <p:to>
                                        <p:strVal val="visible"/>
                                      </p:to>
                                    </p:set>
                                    <p:animEffect transition="in" filter="fade">
                                      <p:cBhvr>
                                        <p:cTn id="19" dur="1000"/>
                                        <p:tgtEl>
                                          <p:spTgt spid="397315">
                                            <p:txEl>
                                              <p:pRg st="2" end="2"/>
                                            </p:txEl>
                                          </p:spTgt>
                                        </p:tgtEl>
                                      </p:cBhvr>
                                    </p:animEffect>
                                    <p:anim calcmode="lin" valueType="num">
                                      <p:cBhvr>
                                        <p:cTn id="20" dur="1000" fill="hold"/>
                                        <p:tgtEl>
                                          <p:spTgt spid="39731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97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97315">
                                            <p:txEl>
                                              <p:pRg st="3" end="3"/>
                                            </p:txEl>
                                          </p:spTgt>
                                        </p:tgtEl>
                                        <p:attrNameLst>
                                          <p:attrName>style.visibility</p:attrName>
                                        </p:attrNameLst>
                                      </p:cBhvr>
                                      <p:to>
                                        <p:strVal val="visible"/>
                                      </p:to>
                                    </p:set>
                                    <p:animEffect transition="in" filter="fade">
                                      <p:cBhvr>
                                        <p:cTn id="26" dur="1000"/>
                                        <p:tgtEl>
                                          <p:spTgt spid="397315">
                                            <p:txEl>
                                              <p:pRg st="3" end="3"/>
                                            </p:txEl>
                                          </p:spTgt>
                                        </p:tgtEl>
                                      </p:cBhvr>
                                    </p:animEffect>
                                    <p:anim calcmode="lin" valueType="num">
                                      <p:cBhvr>
                                        <p:cTn id="27" dur="1000" fill="hold"/>
                                        <p:tgtEl>
                                          <p:spTgt spid="39731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97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457200" y="533400"/>
            <a:ext cx="8686800" cy="1143000"/>
          </a:xfrm>
        </p:spPr>
        <p:txBody>
          <a:bodyPr/>
          <a:lstStyle/>
          <a:p>
            <a:r>
              <a:rPr lang="en-US" sz="4000" dirty="0" smtClean="0"/>
              <a:t>Other </a:t>
            </a:r>
            <a:r>
              <a:rPr lang="en-US" sz="4000" dirty="0"/>
              <a:t>Methods for Computing OCF</a:t>
            </a:r>
          </a:p>
        </p:txBody>
      </p:sp>
      <p:sp>
        <p:nvSpPr>
          <p:cNvPr id="398339" name="Rectangle 3"/>
          <p:cNvSpPr>
            <a:spLocks noGrp="1" noChangeArrowheads="1"/>
          </p:cNvSpPr>
          <p:nvPr>
            <p:ph type="body" idx="1"/>
          </p:nvPr>
        </p:nvSpPr>
        <p:spPr/>
        <p:txBody>
          <a:bodyPr/>
          <a:lstStyle/>
          <a:p>
            <a:pPr marL="342900" indent="-342900"/>
            <a:r>
              <a:rPr lang="en-US"/>
              <a:t>Bottom-Up Approach</a:t>
            </a:r>
          </a:p>
          <a:p>
            <a:pPr marL="742950" lvl="1" indent="-285750"/>
            <a:r>
              <a:rPr lang="en-US"/>
              <a:t>Works only when there is no interest expense</a:t>
            </a:r>
          </a:p>
          <a:p>
            <a:pPr marL="742950" lvl="1" indent="-285750"/>
            <a:r>
              <a:rPr lang="en-US"/>
              <a:t>OCF = NI + depreciation</a:t>
            </a:r>
          </a:p>
          <a:p>
            <a:pPr marL="342900" indent="-342900"/>
            <a:r>
              <a:rPr lang="en-US"/>
              <a:t>Top-Down Approach</a:t>
            </a:r>
          </a:p>
          <a:p>
            <a:pPr marL="742950" lvl="1" indent="-285750"/>
            <a:r>
              <a:rPr lang="en-US"/>
              <a:t>OCF = Sales – Costs – Taxes</a:t>
            </a:r>
          </a:p>
          <a:p>
            <a:pPr marL="742950" lvl="1" indent="-285750"/>
            <a:r>
              <a:rPr lang="en-US"/>
              <a:t>Do not subtract non-cash deductions</a:t>
            </a:r>
          </a:p>
          <a:p>
            <a:pPr marL="342900" indent="-342900"/>
            <a:r>
              <a:rPr lang="en-US"/>
              <a:t>Tax Shield Approach</a:t>
            </a:r>
          </a:p>
          <a:p>
            <a:pPr marL="742950" lvl="1" indent="-285750"/>
            <a:r>
              <a:rPr lang="en-US"/>
              <a:t>OCF = (Sales – Costs)(1 – T) + Depreciation*T</a:t>
            </a:r>
          </a:p>
        </p:txBody>
      </p:sp>
    </p:spTree>
    <p:extLst>
      <p:ext uri="{BB962C8B-B14F-4D97-AF65-F5344CB8AC3E}">
        <p14:creationId xmlns:p14="http://schemas.microsoft.com/office/powerpoint/2010/main" val="3529962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98339">
                                            <p:txEl>
                                              <p:pRg st="0" end="0"/>
                                            </p:txEl>
                                          </p:spTgt>
                                        </p:tgtEl>
                                        <p:attrNameLst>
                                          <p:attrName>style.visibility</p:attrName>
                                        </p:attrNameLst>
                                      </p:cBhvr>
                                      <p:to>
                                        <p:strVal val="visible"/>
                                      </p:to>
                                    </p:set>
                                    <p:animEffect transition="in" filter="fade">
                                      <p:cBhvr>
                                        <p:cTn id="7" dur="1000"/>
                                        <p:tgtEl>
                                          <p:spTgt spid="398339">
                                            <p:txEl>
                                              <p:pRg st="0" end="0"/>
                                            </p:txEl>
                                          </p:spTgt>
                                        </p:tgtEl>
                                      </p:cBhvr>
                                    </p:animEffect>
                                    <p:anim calcmode="lin" valueType="num">
                                      <p:cBhvr>
                                        <p:cTn id="8" dur="1000" fill="hold"/>
                                        <p:tgtEl>
                                          <p:spTgt spid="398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83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98339">
                                            <p:txEl>
                                              <p:pRg st="1" end="1"/>
                                            </p:txEl>
                                          </p:spTgt>
                                        </p:tgtEl>
                                        <p:attrNameLst>
                                          <p:attrName>style.visibility</p:attrName>
                                        </p:attrNameLst>
                                      </p:cBhvr>
                                      <p:to>
                                        <p:strVal val="visible"/>
                                      </p:to>
                                    </p:set>
                                    <p:animEffect transition="in" filter="fade">
                                      <p:cBhvr>
                                        <p:cTn id="12" dur="1000"/>
                                        <p:tgtEl>
                                          <p:spTgt spid="398339">
                                            <p:txEl>
                                              <p:pRg st="1" end="1"/>
                                            </p:txEl>
                                          </p:spTgt>
                                        </p:tgtEl>
                                      </p:cBhvr>
                                    </p:animEffect>
                                    <p:anim calcmode="lin" valueType="num">
                                      <p:cBhvr>
                                        <p:cTn id="13" dur="1000" fill="hold"/>
                                        <p:tgtEl>
                                          <p:spTgt spid="39833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833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98339">
                                            <p:txEl>
                                              <p:pRg st="2" end="2"/>
                                            </p:txEl>
                                          </p:spTgt>
                                        </p:tgtEl>
                                        <p:attrNameLst>
                                          <p:attrName>style.visibility</p:attrName>
                                        </p:attrNameLst>
                                      </p:cBhvr>
                                      <p:to>
                                        <p:strVal val="visible"/>
                                      </p:to>
                                    </p:set>
                                    <p:animEffect transition="in" filter="fade">
                                      <p:cBhvr>
                                        <p:cTn id="17" dur="1000"/>
                                        <p:tgtEl>
                                          <p:spTgt spid="398339">
                                            <p:txEl>
                                              <p:pRg st="2" end="2"/>
                                            </p:txEl>
                                          </p:spTgt>
                                        </p:tgtEl>
                                      </p:cBhvr>
                                    </p:animEffect>
                                    <p:anim calcmode="lin" valueType="num">
                                      <p:cBhvr>
                                        <p:cTn id="18" dur="1000" fill="hold"/>
                                        <p:tgtEl>
                                          <p:spTgt spid="39833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98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98339">
                                            <p:txEl>
                                              <p:pRg st="3" end="3"/>
                                            </p:txEl>
                                          </p:spTgt>
                                        </p:tgtEl>
                                        <p:attrNameLst>
                                          <p:attrName>style.visibility</p:attrName>
                                        </p:attrNameLst>
                                      </p:cBhvr>
                                      <p:to>
                                        <p:strVal val="visible"/>
                                      </p:to>
                                    </p:set>
                                    <p:animEffect transition="in" filter="fade">
                                      <p:cBhvr>
                                        <p:cTn id="24" dur="1000"/>
                                        <p:tgtEl>
                                          <p:spTgt spid="398339">
                                            <p:txEl>
                                              <p:pRg st="3" end="3"/>
                                            </p:txEl>
                                          </p:spTgt>
                                        </p:tgtEl>
                                      </p:cBhvr>
                                    </p:animEffect>
                                    <p:anim calcmode="lin" valueType="num">
                                      <p:cBhvr>
                                        <p:cTn id="25" dur="1000" fill="hold"/>
                                        <p:tgtEl>
                                          <p:spTgt spid="39833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98339">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98339">
                                            <p:txEl>
                                              <p:pRg st="4" end="4"/>
                                            </p:txEl>
                                          </p:spTgt>
                                        </p:tgtEl>
                                        <p:attrNameLst>
                                          <p:attrName>style.visibility</p:attrName>
                                        </p:attrNameLst>
                                      </p:cBhvr>
                                      <p:to>
                                        <p:strVal val="visible"/>
                                      </p:to>
                                    </p:set>
                                    <p:animEffect transition="in" filter="fade">
                                      <p:cBhvr>
                                        <p:cTn id="29" dur="1000"/>
                                        <p:tgtEl>
                                          <p:spTgt spid="398339">
                                            <p:txEl>
                                              <p:pRg st="4" end="4"/>
                                            </p:txEl>
                                          </p:spTgt>
                                        </p:tgtEl>
                                      </p:cBhvr>
                                    </p:animEffect>
                                    <p:anim calcmode="lin" valueType="num">
                                      <p:cBhvr>
                                        <p:cTn id="30" dur="1000" fill="hold"/>
                                        <p:tgtEl>
                                          <p:spTgt spid="398339">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98339">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98339">
                                            <p:txEl>
                                              <p:pRg st="5" end="5"/>
                                            </p:txEl>
                                          </p:spTgt>
                                        </p:tgtEl>
                                        <p:attrNameLst>
                                          <p:attrName>style.visibility</p:attrName>
                                        </p:attrNameLst>
                                      </p:cBhvr>
                                      <p:to>
                                        <p:strVal val="visible"/>
                                      </p:to>
                                    </p:set>
                                    <p:animEffect transition="in" filter="fade">
                                      <p:cBhvr>
                                        <p:cTn id="34" dur="1000"/>
                                        <p:tgtEl>
                                          <p:spTgt spid="398339">
                                            <p:txEl>
                                              <p:pRg st="5" end="5"/>
                                            </p:txEl>
                                          </p:spTgt>
                                        </p:tgtEl>
                                      </p:cBhvr>
                                    </p:animEffect>
                                    <p:anim calcmode="lin" valueType="num">
                                      <p:cBhvr>
                                        <p:cTn id="35" dur="1000" fill="hold"/>
                                        <p:tgtEl>
                                          <p:spTgt spid="398339">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98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398339">
                                            <p:txEl>
                                              <p:pRg st="6" end="6"/>
                                            </p:txEl>
                                          </p:spTgt>
                                        </p:tgtEl>
                                        <p:attrNameLst>
                                          <p:attrName>style.visibility</p:attrName>
                                        </p:attrNameLst>
                                      </p:cBhvr>
                                      <p:to>
                                        <p:strVal val="visible"/>
                                      </p:to>
                                    </p:set>
                                    <p:animEffect transition="in" filter="fade">
                                      <p:cBhvr>
                                        <p:cTn id="41" dur="1000"/>
                                        <p:tgtEl>
                                          <p:spTgt spid="398339">
                                            <p:txEl>
                                              <p:pRg st="6" end="6"/>
                                            </p:txEl>
                                          </p:spTgt>
                                        </p:tgtEl>
                                      </p:cBhvr>
                                    </p:animEffect>
                                    <p:anim calcmode="lin" valueType="num">
                                      <p:cBhvr>
                                        <p:cTn id="42" dur="1000" fill="hold"/>
                                        <p:tgtEl>
                                          <p:spTgt spid="398339">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98339">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98339">
                                            <p:txEl>
                                              <p:pRg st="7" end="7"/>
                                            </p:txEl>
                                          </p:spTgt>
                                        </p:tgtEl>
                                        <p:attrNameLst>
                                          <p:attrName>style.visibility</p:attrName>
                                        </p:attrNameLst>
                                      </p:cBhvr>
                                      <p:to>
                                        <p:strVal val="visible"/>
                                      </p:to>
                                    </p:set>
                                    <p:animEffect transition="in" filter="fade">
                                      <p:cBhvr>
                                        <p:cTn id="46" dur="1000"/>
                                        <p:tgtEl>
                                          <p:spTgt spid="398339">
                                            <p:txEl>
                                              <p:pRg st="7" end="7"/>
                                            </p:txEl>
                                          </p:spTgt>
                                        </p:tgtEl>
                                      </p:cBhvr>
                                    </p:animEffect>
                                    <p:anim calcmode="lin" valueType="num">
                                      <p:cBhvr>
                                        <p:cTn id="47" dur="1000" fill="hold"/>
                                        <p:tgtEl>
                                          <p:spTgt spid="39833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9833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3" name="Rectangle 3"/>
          <p:cNvSpPr>
            <a:spLocks noGrp="1" noChangeArrowheads="1"/>
          </p:cNvSpPr>
          <p:nvPr>
            <p:ph type="title"/>
          </p:nvPr>
        </p:nvSpPr>
        <p:spPr/>
        <p:txBody>
          <a:bodyPr/>
          <a:lstStyle/>
          <a:p>
            <a:pPr>
              <a:spcAft>
                <a:spcPts val="650"/>
              </a:spcAft>
            </a:pPr>
            <a:r>
              <a:rPr lang="en-US" dirty="0" smtClean="0"/>
              <a:t>Investments </a:t>
            </a:r>
            <a:r>
              <a:rPr lang="en-US" dirty="0"/>
              <a:t>of Unequal Lives</a:t>
            </a:r>
          </a:p>
        </p:txBody>
      </p:sp>
      <p:sp>
        <p:nvSpPr>
          <p:cNvPr id="399364" name="Rectangle 4"/>
          <p:cNvSpPr>
            <a:spLocks noGrp="1" noChangeArrowheads="1"/>
          </p:cNvSpPr>
          <p:nvPr>
            <p:ph type="body" idx="1"/>
          </p:nvPr>
        </p:nvSpPr>
        <p:spPr/>
        <p:txBody>
          <a:bodyPr>
            <a:normAutofit lnSpcReduction="10000"/>
          </a:bodyPr>
          <a:lstStyle/>
          <a:p>
            <a:pPr marL="342900" indent="-342900">
              <a:lnSpc>
                <a:spcPct val="90000"/>
              </a:lnSpc>
            </a:pPr>
            <a:r>
              <a:rPr lang="en-US"/>
              <a:t>There are times when application of the NPV rule can lead to the wrong decision. Consider a factory that must have an air cleaner that is mandated by law. There are two choices:</a:t>
            </a:r>
          </a:p>
          <a:p>
            <a:pPr marL="742950" lvl="1" indent="-285750">
              <a:lnSpc>
                <a:spcPct val="90000"/>
              </a:lnSpc>
            </a:pPr>
            <a:r>
              <a:rPr lang="en-US"/>
              <a:t>The “Cadillac cleaner” costs $4,000 today, has annual operating costs of $100, and lasts 10 years.</a:t>
            </a:r>
          </a:p>
          <a:p>
            <a:pPr marL="742950" lvl="1" indent="-285750">
              <a:lnSpc>
                <a:spcPct val="90000"/>
              </a:lnSpc>
            </a:pPr>
            <a:r>
              <a:rPr lang="en-US"/>
              <a:t>The “Cheapskate cleaner” costs $1,000 today, has annual operating costs of $500, and lasts 5 years.</a:t>
            </a:r>
          </a:p>
          <a:p>
            <a:pPr marL="342900" indent="-342900">
              <a:lnSpc>
                <a:spcPct val="90000"/>
              </a:lnSpc>
            </a:pPr>
            <a:r>
              <a:rPr lang="en-US"/>
              <a:t>Assuming a 10% discount rate, which one should we choose?</a:t>
            </a:r>
          </a:p>
        </p:txBody>
      </p:sp>
    </p:spTree>
    <p:extLst>
      <p:ext uri="{BB962C8B-B14F-4D97-AF65-F5344CB8AC3E}">
        <p14:creationId xmlns:p14="http://schemas.microsoft.com/office/powerpoint/2010/main" val="3565469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364">
                                            <p:txEl>
                                              <p:pRg st="0" end="0"/>
                                            </p:txEl>
                                          </p:spTgt>
                                        </p:tgtEl>
                                        <p:attrNameLst>
                                          <p:attrName>style.visibility</p:attrName>
                                        </p:attrNameLst>
                                      </p:cBhvr>
                                      <p:to>
                                        <p:strVal val="visible"/>
                                      </p:to>
                                    </p:set>
                                    <p:animEffect transition="in" filter="fade">
                                      <p:cBhvr>
                                        <p:cTn id="7" dur="1000"/>
                                        <p:tgtEl>
                                          <p:spTgt spid="399364">
                                            <p:txEl>
                                              <p:pRg st="0" end="0"/>
                                            </p:txEl>
                                          </p:spTgt>
                                        </p:tgtEl>
                                      </p:cBhvr>
                                    </p:animEffect>
                                    <p:anim calcmode="lin" valueType="num">
                                      <p:cBhvr>
                                        <p:cTn id="8" dur="1000" fill="hold"/>
                                        <p:tgtEl>
                                          <p:spTgt spid="39936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6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99364">
                                            <p:txEl>
                                              <p:pRg st="1" end="1"/>
                                            </p:txEl>
                                          </p:spTgt>
                                        </p:tgtEl>
                                        <p:attrNameLst>
                                          <p:attrName>style.visibility</p:attrName>
                                        </p:attrNameLst>
                                      </p:cBhvr>
                                      <p:to>
                                        <p:strVal val="visible"/>
                                      </p:to>
                                    </p:set>
                                    <p:animEffect transition="in" filter="fade">
                                      <p:cBhvr>
                                        <p:cTn id="12" dur="1000"/>
                                        <p:tgtEl>
                                          <p:spTgt spid="399364">
                                            <p:txEl>
                                              <p:pRg st="1" end="1"/>
                                            </p:txEl>
                                          </p:spTgt>
                                        </p:tgtEl>
                                      </p:cBhvr>
                                    </p:animEffect>
                                    <p:anim calcmode="lin" valueType="num">
                                      <p:cBhvr>
                                        <p:cTn id="13" dur="1000" fill="hold"/>
                                        <p:tgtEl>
                                          <p:spTgt spid="39936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936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99364">
                                            <p:txEl>
                                              <p:pRg st="2" end="2"/>
                                            </p:txEl>
                                          </p:spTgt>
                                        </p:tgtEl>
                                        <p:attrNameLst>
                                          <p:attrName>style.visibility</p:attrName>
                                        </p:attrNameLst>
                                      </p:cBhvr>
                                      <p:to>
                                        <p:strVal val="visible"/>
                                      </p:to>
                                    </p:set>
                                    <p:animEffect transition="in" filter="fade">
                                      <p:cBhvr>
                                        <p:cTn id="17" dur="1000"/>
                                        <p:tgtEl>
                                          <p:spTgt spid="399364">
                                            <p:txEl>
                                              <p:pRg st="2" end="2"/>
                                            </p:txEl>
                                          </p:spTgt>
                                        </p:tgtEl>
                                      </p:cBhvr>
                                    </p:animEffect>
                                    <p:anim calcmode="lin" valueType="num">
                                      <p:cBhvr>
                                        <p:cTn id="18" dur="1000" fill="hold"/>
                                        <p:tgtEl>
                                          <p:spTgt spid="39936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9936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99364">
                                            <p:txEl>
                                              <p:pRg st="3" end="3"/>
                                            </p:txEl>
                                          </p:spTgt>
                                        </p:tgtEl>
                                        <p:attrNameLst>
                                          <p:attrName>style.visibility</p:attrName>
                                        </p:attrNameLst>
                                      </p:cBhvr>
                                      <p:to>
                                        <p:strVal val="visible"/>
                                      </p:to>
                                    </p:set>
                                    <p:animEffect transition="in" filter="fade">
                                      <p:cBhvr>
                                        <p:cTn id="24" dur="1000"/>
                                        <p:tgtEl>
                                          <p:spTgt spid="399364">
                                            <p:txEl>
                                              <p:pRg st="3" end="3"/>
                                            </p:txEl>
                                          </p:spTgt>
                                        </p:tgtEl>
                                      </p:cBhvr>
                                    </p:animEffect>
                                    <p:anim calcmode="lin" valueType="num">
                                      <p:cBhvr>
                                        <p:cTn id="25" dur="1000" fill="hold"/>
                                        <p:tgtEl>
                                          <p:spTgt spid="39936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9936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a:t>Investments of Unequal Lives</a:t>
            </a:r>
          </a:p>
        </p:txBody>
      </p:sp>
      <p:sp>
        <p:nvSpPr>
          <p:cNvPr id="400387" name="Rectangle 3"/>
          <p:cNvSpPr>
            <a:spLocks noGrp="1" noChangeArrowheads="1"/>
          </p:cNvSpPr>
          <p:nvPr>
            <p:ph type="body" idx="1"/>
          </p:nvPr>
        </p:nvSpPr>
        <p:spPr>
          <a:xfrm>
            <a:off x="685800" y="6096000"/>
            <a:ext cx="7620000" cy="533400"/>
          </a:xfrm>
        </p:spPr>
        <p:txBody>
          <a:bodyPr/>
          <a:lstStyle/>
          <a:p>
            <a:pPr marL="342900" indent="-342900">
              <a:buFont typeface="Wingdings" pitchFamily="2" charset="2"/>
              <a:buNone/>
            </a:pPr>
            <a:r>
              <a:rPr lang="en-US" sz="2400"/>
              <a:t>At first glance, the Cheapskate cleaner has a higher NPV.</a:t>
            </a:r>
          </a:p>
        </p:txBody>
      </p:sp>
      <p:sp>
        <p:nvSpPr>
          <p:cNvPr id="400388" name="Text Box 4"/>
          <p:cNvSpPr txBox="1">
            <a:spLocks noChangeArrowheads="1"/>
          </p:cNvSpPr>
          <p:nvPr/>
        </p:nvSpPr>
        <p:spPr bwMode="auto">
          <a:xfrm>
            <a:off x="2209800" y="4114800"/>
            <a:ext cx="914400" cy="519113"/>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a:solidFill>
                  <a:srgbClr val="644A1A"/>
                </a:solidFill>
                <a:cs typeface="Times New Roman" pitchFamily="18" charset="0"/>
              </a:rPr>
              <a:t>10</a:t>
            </a:r>
            <a:endParaRPr lang="en-US" sz="2800">
              <a:solidFill>
                <a:srgbClr val="644A1A"/>
              </a:solidFill>
            </a:endParaRPr>
          </a:p>
        </p:txBody>
      </p:sp>
      <p:sp>
        <p:nvSpPr>
          <p:cNvPr id="400389" name="Text Box 5"/>
          <p:cNvSpPr txBox="1">
            <a:spLocks noChangeArrowheads="1"/>
          </p:cNvSpPr>
          <p:nvPr/>
        </p:nvSpPr>
        <p:spPr bwMode="auto">
          <a:xfrm>
            <a:off x="2209800" y="3314700"/>
            <a:ext cx="914400" cy="519113"/>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rgbClr val="644A1A"/>
                </a:solidFill>
              </a:rPr>
              <a:t>–</a:t>
            </a:r>
            <a:r>
              <a:rPr lang="en-US" sz="2800">
                <a:solidFill>
                  <a:srgbClr val="644A1A"/>
                </a:solidFill>
                <a:cs typeface="Times New Roman" pitchFamily="18" charset="0"/>
              </a:rPr>
              <a:t>100</a:t>
            </a:r>
          </a:p>
        </p:txBody>
      </p:sp>
      <p:sp>
        <p:nvSpPr>
          <p:cNvPr id="400390" name="Text Box 6"/>
          <p:cNvSpPr txBox="1">
            <a:spLocks noChangeArrowheads="1"/>
          </p:cNvSpPr>
          <p:nvPr/>
        </p:nvSpPr>
        <p:spPr bwMode="auto">
          <a:xfrm>
            <a:off x="2209800" y="5715000"/>
            <a:ext cx="16764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rgbClr val="644A1A"/>
                </a:solidFill>
              </a:rPr>
              <a:t>–4,614.46</a:t>
            </a:r>
            <a:endParaRPr lang="en-US" sz="2800">
              <a:solidFill>
                <a:srgbClr val="FF0000"/>
              </a:solidFill>
            </a:endParaRPr>
          </a:p>
        </p:txBody>
      </p:sp>
      <p:sp>
        <p:nvSpPr>
          <p:cNvPr id="400391" name="Text Box 7"/>
          <p:cNvSpPr txBox="1">
            <a:spLocks noChangeArrowheads="1"/>
          </p:cNvSpPr>
          <p:nvPr/>
        </p:nvSpPr>
        <p:spPr bwMode="auto">
          <a:xfrm>
            <a:off x="2209800" y="2514600"/>
            <a:ext cx="1447800" cy="519113"/>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solidFill>
                  <a:srgbClr val="644A1A"/>
                </a:solidFill>
              </a:rPr>
              <a:t>–</a:t>
            </a:r>
            <a:r>
              <a:rPr lang="en-US"/>
              <a:t> </a:t>
            </a:r>
            <a:r>
              <a:rPr lang="en-US" sz="2800">
                <a:solidFill>
                  <a:srgbClr val="644A1A"/>
                </a:solidFill>
                <a:cs typeface="Times New Roman" pitchFamily="18" charset="0"/>
              </a:rPr>
              <a:t>4,000</a:t>
            </a:r>
          </a:p>
        </p:txBody>
      </p:sp>
      <p:grpSp>
        <p:nvGrpSpPr>
          <p:cNvPr id="400392" name="Group 8"/>
          <p:cNvGrpSpPr>
            <a:grpSpLocks/>
          </p:cNvGrpSpPr>
          <p:nvPr/>
        </p:nvGrpSpPr>
        <p:grpSpPr bwMode="auto">
          <a:xfrm>
            <a:off x="914400" y="2514600"/>
            <a:ext cx="914400" cy="3670300"/>
            <a:chOff x="576" y="1584"/>
            <a:chExt cx="576" cy="2312"/>
          </a:xfrm>
          <a:solidFill>
            <a:schemeClr val="bg1"/>
          </a:solidFill>
        </p:grpSpPr>
        <p:sp>
          <p:nvSpPr>
            <p:cNvPr id="400393" name="Text Box 9"/>
            <p:cNvSpPr txBox="1">
              <a:spLocks noChangeArrowheads="1"/>
            </p:cNvSpPr>
            <p:nvPr/>
          </p:nvSpPr>
          <p:spPr bwMode="auto">
            <a:xfrm>
              <a:off x="576" y="2088"/>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CF1</a:t>
              </a:r>
            </a:p>
          </p:txBody>
        </p:sp>
        <p:sp>
          <p:nvSpPr>
            <p:cNvPr id="400394" name="Text Box 10"/>
            <p:cNvSpPr txBox="1">
              <a:spLocks noChangeArrowheads="1"/>
            </p:cNvSpPr>
            <p:nvPr/>
          </p:nvSpPr>
          <p:spPr bwMode="auto">
            <a:xfrm>
              <a:off x="576"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F1</a:t>
              </a:r>
            </a:p>
          </p:txBody>
        </p:sp>
        <p:sp>
          <p:nvSpPr>
            <p:cNvPr id="400395" name="Text Box 11"/>
            <p:cNvSpPr txBox="1">
              <a:spLocks noChangeArrowheads="1"/>
            </p:cNvSpPr>
            <p:nvPr/>
          </p:nvSpPr>
          <p:spPr bwMode="auto">
            <a:xfrm>
              <a:off x="576" y="1584"/>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CF0</a:t>
              </a:r>
            </a:p>
          </p:txBody>
        </p:sp>
        <p:sp>
          <p:nvSpPr>
            <p:cNvPr id="400396" name="Text Box 12"/>
            <p:cNvSpPr txBox="1">
              <a:spLocks noChangeArrowheads="1"/>
            </p:cNvSpPr>
            <p:nvPr/>
          </p:nvSpPr>
          <p:spPr bwMode="auto">
            <a:xfrm>
              <a:off x="576" y="3096"/>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I</a:t>
              </a:r>
            </a:p>
          </p:txBody>
        </p:sp>
        <p:sp>
          <p:nvSpPr>
            <p:cNvPr id="400397" name="Text Box 13"/>
            <p:cNvSpPr txBox="1">
              <a:spLocks noChangeArrowheads="1"/>
            </p:cNvSpPr>
            <p:nvPr/>
          </p:nvSpPr>
          <p:spPr bwMode="auto">
            <a:xfrm>
              <a:off x="576" y="3600"/>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NPV</a:t>
              </a:r>
            </a:p>
          </p:txBody>
        </p:sp>
      </p:grpSp>
      <p:sp>
        <p:nvSpPr>
          <p:cNvPr id="400398" name="Text Box 14"/>
          <p:cNvSpPr txBox="1">
            <a:spLocks noChangeArrowheads="1"/>
          </p:cNvSpPr>
          <p:nvPr/>
        </p:nvSpPr>
        <p:spPr bwMode="auto">
          <a:xfrm>
            <a:off x="2209800" y="4891088"/>
            <a:ext cx="914400" cy="519112"/>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a:solidFill>
                  <a:srgbClr val="644A1A"/>
                </a:solidFill>
                <a:cs typeface="Times New Roman" pitchFamily="18" charset="0"/>
              </a:rPr>
              <a:t>10</a:t>
            </a:r>
            <a:endParaRPr lang="en-US" sz="2800">
              <a:solidFill>
                <a:srgbClr val="644A1A"/>
              </a:solidFill>
            </a:endParaRPr>
          </a:p>
        </p:txBody>
      </p:sp>
      <p:sp>
        <p:nvSpPr>
          <p:cNvPr id="400399" name="Text Box 15"/>
          <p:cNvSpPr txBox="1">
            <a:spLocks noChangeArrowheads="1"/>
          </p:cNvSpPr>
          <p:nvPr/>
        </p:nvSpPr>
        <p:spPr bwMode="auto">
          <a:xfrm>
            <a:off x="6553200" y="4114800"/>
            <a:ext cx="914400" cy="519113"/>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a:solidFill>
                  <a:srgbClr val="644A1A"/>
                </a:solidFill>
                <a:cs typeface="Times New Roman" pitchFamily="18" charset="0"/>
              </a:rPr>
              <a:t>5</a:t>
            </a:r>
            <a:endParaRPr lang="en-US" sz="2800">
              <a:solidFill>
                <a:srgbClr val="644A1A"/>
              </a:solidFill>
            </a:endParaRPr>
          </a:p>
        </p:txBody>
      </p:sp>
      <p:sp>
        <p:nvSpPr>
          <p:cNvPr id="400400" name="Text Box 16"/>
          <p:cNvSpPr txBox="1">
            <a:spLocks noChangeArrowheads="1"/>
          </p:cNvSpPr>
          <p:nvPr/>
        </p:nvSpPr>
        <p:spPr bwMode="auto">
          <a:xfrm>
            <a:off x="6553200" y="3314700"/>
            <a:ext cx="914400" cy="519113"/>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a:solidFill>
                  <a:srgbClr val="644A1A"/>
                </a:solidFill>
                <a:cs typeface="Times New Roman" pitchFamily="18" charset="0"/>
              </a:rPr>
              <a:t>–500</a:t>
            </a:r>
          </a:p>
        </p:txBody>
      </p:sp>
      <p:sp>
        <p:nvSpPr>
          <p:cNvPr id="400401" name="Text Box 17"/>
          <p:cNvSpPr txBox="1">
            <a:spLocks noChangeArrowheads="1"/>
          </p:cNvSpPr>
          <p:nvPr/>
        </p:nvSpPr>
        <p:spPr bwMode="auto">
          <a:xfrm>
            <a:off x="6553200" y="5715000"/>
            <a:ext cx="16764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rgbClr val="644A1A"/>
                </a:solidFill>
              </a:rPr>
              <a:t>–2,895.39</a:t>
            </a:r>
            <a:endParaRPr lang="en-US" sz="2800">
              <a:solidFill>
                <a:srgbClr val="FF0000"/>
              </a:solidFill>
            </a:endParaRPr>
          </a:p>
        </p:txBody>
      </p:sp>
      <p:sp>
        <p:nvSpPr>
          <p:cNvPr id="400402" name="Text Box 18"/>
          <p:cNvSpPr txBox="1">
            <a:spLocks noChangeArrowheads="1"/>
          </p:cNvSpPr>
          <p:nvPr/>
        </p:nvSpPr>
        <p:spPr bwMode="auto">
          <a:xfrm>
            <a:off x="6553200" y="2514600"/>
            <a:ext cx="1447800" cy="519113"/>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a:solidFill>
                  <a:srgbClr val="644A1A"/>
                </a:solidFill>
                <a:cs typeface="Times New Roman" pitchFamily="18" charset="0"/>
              </a:rPr>
              <a:t>–1,000</a:t>
            </a:r>
          </a:p>
        </p:txBody>
      </p:sp>
      <p:grpSp>
        <p:nvGrpSpPr>
          <p:cNvPr id="400403" name="Group 19"/>
          <p:cNvGrpSpPr>
            <a:grpSpLocks/>
          </p:cNvGrpSpPr>
          <p:nvPr/>
        </p:nvGrpSpPr>
        <p:grpSpPr bwMode="auto">
          <a:xfrm>
            <a:off x="5257800" y="2514600"/>
            <a:ext cx="914400" cy="3670300"/>
            <a:chOff x="576" y="1584"/>
            <a:chExt cx="576" cy="2312"/>
          </a:xfrm>
          <a:solidFill>
            <a:schemeClr val="bg1"/>
          </a:solidFill>
        </p:grpSpPr>
        <p:sp>
          <p:nvSpPr>
            <p:cNvPr id="400404" name="Text Box 20"/>
            <p:cNvSpPr txBox="1">
              <a:spLocks noChangeArrowheads="1"/>
            </p:cNvSpPr>
            <p:nvPr/>
          </p:nvSpPr>
          <p:spPr bwMode="auto">
            <a:xfrm>
              <a:off x="576" y="2088"/>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CF1</a:t>
              </a:r>
            </a:p>
          </p:txBody>
        </p:sp>
        <p:sp>
          <p:nvSpPr>
            <p:cNvPr id="400405" name="Text Box 21"/>
            <p:cNvSpPr txBox="1">
              <a:spLocks noChangeArrowheads="1"/>
            </p:cNvSpPr>
            <p:nvPr/>
          </p:nvSpPr>
          <p:spPr bwMode="auto">
            <a:xfrm>
              <a:off x="576"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F1</a:t>
              </a:r>
            </a:p>
          </p:txBody>
        </p:sp>
        <p:sp>
          <p:nvSpPr>
            <p:cNvPr id="400406" name="Text Box 22"/>
            <p:cNvSpPr txBox="1">
              <a:spLocks noChangeArrowheads="1"/>
            </p:cNvSpPr>
            <p:nvPr/>
          </p:nvSpPr>
          <p:spPr bwMode="auto">
            <a:xfrm>
              <a:off x="576" y="1584"/>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CF0</a:t>
              </a:r>
            </a:p>
          </p:txBody>
        </p:sp>
        <p:sp>
          <p:nvSpPr>
            <p:cNvPr id="400407" name="Text Box 23"/>
            <p:cNvSpPr txBox="1">
              <a:spLocks noChangeArrowheads="1"/>
            </p:cNvSpPr>
            <p:nvPr/>
          </p:nvSpPr>
          <p:spPr bwMode="auto">
            <a:xfrm>
              <a:off x="576" y="3096"/>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I</a:t>
              </a:r>
            </a:p>
          </p:txBody>
        </p:sp>
        <p:sp>
          <p:nvSpPr>
            <p:cNvPr id="400408" name="Text Box 24"/>
            <p:cNvSpPr txBox="1">
              <a:spLocks noChangeArrowheads="1"/>
            </p:cNvSpPr>
            <p:nvPr/>
          </p:nvSpPr>
          <p:spPr bwMode="auto">
            <a:xfrm>
              <a:off x="576" y="3600"/>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dirty="0">
                  <a:solidFill>
                    <a:sysClr val="windowText" lastClr="000000"/>
                  </a:solidFill>
                </a:rPr>
                <a:t>NPV</a:t>
              </a:r>
            </a:p>
          </p:txBody>
        </p:sp>
      </p:grpSp>
      <p:sp>
        <p:nvSpPr>
          <p:cNvPr id="400409" name="Text Box 25"/>
          <p:cNvSpPr txBox="1">
            <a:spLocks noChangeArrowheads="1"/>
          </p:cNvSpPr>
          <p:nvPr/>
        </p:nvSpPr>
        <p:spPr bwMode="auto">
          <a:xfrm>
            <a:off x="6553200" y="4891088"/>
            <a:ext cx="914400" cy="519112"/>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a:solidFill>
                  <a:srgbClr val="644A1A"/>
                </a:solidFill>
                <a:cs typeface="Times New Roman" pitchFamily="18" charset="0"/>
              </a:rPr>
              <a:t>10</a:t>
            </a:r>
            <a:endParaRPr lang="en-US" sz="2800">
              <a:solidFill>
                <a:srgbClr val="644A1A"/>
              </a:solidFill>
            </a:endParaRPr>
          </a:p>
        </p:txBody>
      </p:sp>
      <p:grpSp>
        <p:nvGrpSpPr>
          <p:cNvPr id="400410" name="Group 26"/>
          <p:cNvGrpSpPr>
            <a:grpSpLocks/>
          </p:cNvGrpSpPr>
          <p:nvPr/>
        </p:nvGrpSpPr>
        <p:grpSpPr bwMode="auto">
          <a:xfrm>
            <a:off x="879475" y="1752600"/>
            <a:ext cx="8264525" cy="533400"/>
            <a:chOff x="528" y="1104"/>
            <a:chExt cx="5206" cy="336"/>
          </a:xfrm>
        </p:grpSpPr>
        <p:sp>
          <p:nvSpPr>
            <p:cNvPr id="400411" name="Text Box 27"/>
            <p:cNvSpPr txBox="1">
              <a:spLocks noChangeArrowheads="1"/>
            </p:cNvSpPr>
            <p:nvPr/>
          </p:nvSpPr>
          <p:spPr bwMode="auto">
            <a:xfrm>
              <a:off x="528" y="1104"/>
              <a:ext cx="220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800"/>
                <a:t>Cadillac Air Cleaner</a:t>
              </a:r>
            </a:p>
          </p:txBody>
        </p:sp>
        <p:sp>
          <p:nvSpPr>
            <p:cNvPr id="400412" name="Text Box 28"/>
            <p:cNvSpPr txBox="1">
              <a:spLocks noChangeArrowheads="1"/>
            </p:cNvSpPr>
            <p:nvPr/>
          </p:nvSpPr>
          <p:spPr bwMode="auto">
            <a:xfrm>
              <a:off x="3360" y="1104"/>
              <a:ext cx="237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800"/>
                <a:t>Cheapskate Air Cleaner</a:t>
              </a:r>
            </a:p>
          </p:txBody>
        </p:sp>
        <p:sp>
          <p:nvSpPr>
            <p:cNvPr id="400413" name="Line 29"/>
            <p:cNvSpPr>
              <a:spLocks noChangeShapeType="1"/>
            </p:cNvSpPr>
            <p:nvPr/>
          </p:nvSpPr>
          <p:spPr bwMode="auto">
            <a:xfrm>
              <a:off x="576" y="1440"/>
              <a:ext cx="5040" cy="0"/>
            </a:xfrm>
            <a:prstGeom prst="line">
              <a:avLst/>
            </a:prstGeom>
            <a:noFill/>
            <a:ln w="57150" cap="sq" cmpd="thinThick">
              <a:solidFill>
                <a:srgbClr val="7C481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SG"/>
            </a:p>
          </p:txBody>
        </p:sp>
      </p:grpSp>
    </p:spTree>
    <p:extLst>
      <p:ext uri="{BB962C8B-B14F-4D97-AF65-F5344CB8AC3E}">
        <p14:creationId xmlns:p14="http://schemas.microsoft.com/office/powerpoint/2010/main" val="2748843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04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03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00388"/>
                                        </p:tgtEl>
                                        <p:attrNameLst>
                                          <p:attrName>style.visibility</p:attrName>
                                        </p:attrNameLst>
                                      </p:cBhvr>
                                      <p:to>
                                        <p:strVal val="visible"/>
                                      </p:to>
                                    </p:set>
                                    <p:animEffect transition="in" filter="fade">
                                      <p:cBhvr>
                                        <p:cTn id="15" dur="1000"/>
                                        <p:tgtEl>
                                          <p:spTgt spid="400388"/>
                                        </p:tgtEl>
                                      </p:cBhvr>
                                    </p:animEffect>
                                    <p:anim calcmode="lin" valueType="num">
                                      <p:cBhvr>
                                        <p:cTn id="16" dur="1000" fill="hold"/>
                                        <p:tgtEl>
                                          <p:spTgt spid="400388"/>
                                        </p:tgtEl>
                                        <p:attrNameLst>
                                          <p:attrName>ppt_x</p:attrName>
                                        </p:attrNameLst>
                                      </p:cBhvr>
                                      <p:tavLst>
                                        <p:tav tm="0">
                                          <p:val>
                                            <p:strVal val="#ppt_x"/>
                                          </p:val>
                                        </p:tav>
                                        <p:tav tm="100000">
                                          <p:val>
                                            <p:strVal val="#ppt_x"/>
                                          </p:val>
                                        </p:tav>
                                      </p:tavLst>
                                    </p:anim>
                                    <p:anim calcmode="lin" valueType="num">
                                      <p:cBhvr>
                                        <p:cTn id="17" dur="1000" fill="hold"/>
                                        <p:tgtEl>
                                          <p:spTgt spid="400388"/>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400389"/>
                                        </p:tgtEl>
                                        <p:attrNameLst>
                                          <p:attrName>style.visibility</p:attrName>
                                        </p:attrNameLst>
                                      </p:cBhvr>
                                      <p:to>
                                        <p:strVal val="visible"/>
                                      </p:to>
                                    </p:set>
                                    <p:animEffect transition="in" filter="fade">
                                      <p:cBhvr>
                                        <p:cTn id="20" dur="1000"/>
                                        <p:tgtEl>
                                          <p:spTgt spid="400389"/>
                                        </p:tgtEl>
                                      </p:cBhvr>
                                    </p:animEffect>
                                    <p:anim calcmode="lin" valueType="num">
                                      <p:cBhvr>
                                        <p:cTn id="21" dur="1000" fill="hold"/>
                                        <p:tgtEl>
                                          <p:spTgt spid="400389"/>
                                        </p:tgtEl>
                                        <p:attrNameLst>
                                          <p:attrName>ppt_x</p:attrName>
                                        </p:attrNameLst>
                                      </p:cBhvr>
                                      <p:tavLst>
                                        <p:tav tm="0">
                                          <p:val>
                                            <p:strVal val="#ppt_x"/>
                                          </p:val>
                                        </p:tav>
                                        <p:tav tm="100000">
                                          <p:val>
                                            <p:strVal val="#ppt_x"/>
                                          </p:val>
                                        </p:tav>
                                      </p:tavLst>
                                    </p:anim>
                                    <p:anim calcmode="lin" valueType="num">
                                      <p:cBhvr>
                                        <p:cTn id="22" dur="1000" fill="hold"/>
                                        <p:tgtEl>
                                          <p:spTgt spid="400389"/>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400391"/>
                                        </p:tgtEl>
                                        <p:attrNameLst>
                                          <p:attrName>style.visibility</p:attrName>
                                        </p:attrNameLst>
                                      </p:cBhvr>
                                      <p:to>
                                        <p:strVal val="visible"/>
                                      </p:to>
                                    </p:set>
                                    <p:animEffect transition="in" filter="fade">
                                      <p:cBhvr>
                                        <p:cTn id="25" dur="1000"/>
                                        <p:tgtEl>
                                          <p:spTgt spid="400391"/>
                                        </p:tgtEl>
                                      </p:cBhvr>
                                    </p:animEffect>
                                    <p:anim calcmode="lin" valueType="num">
                                      <p:cBhvr>
                                        <p:cTn id="26" dur="1000" fill="hold"/>
                                        <p:tgtEl>
                                          <p:spTgt spid="400391"/>
                                        </p:tgtEl>
                                        <p:attrNameLst>
                                          <p:attrName>ppt_x</p:attrName>
                                        </p:attrNameLst>
                                      </p:cBhvr>
                                      <p:tavLst>
                                        <p:tav tm="0">
                                          <p:val>
                                            <p:strVal val="#ppt_x"/>
                                          </p:val>
                                        </p:tav>
                                        <p:tav tm="100000">
                                          <p:val>
                                            <p:strVal val="#ppt_x"/>
                                          </p:val>
                                        </p:tav>
                                      </p:tavLst>
                                    </p:anim>
                                    <p:anim calcmode="lin" valueType="num">
                                      <p:cBhvr>
                                        <p:cTn id="27" dur="1000" fill="hold"/>
                                        <p:tgtEl>
                                          <p:spTgt spid="400391"/>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00398"/>
                                        </p:tgtEl>
                                        <p:attrNameLst>
                                          <p:attrName>style.visibility</p:attrName>
                                        </p:attrNameLst>
                                      </p:cBhvr>
                                      <p:to>
                                        <p:strVal val="visible"/>
                                      </p:to>
                                    </p:set>
                                    <p:animEffect transition="in" filter="fade">
                                      <p:cBhvr>
                                        <p:cTn id="30" dur="1000"/>
                                        <p:tgtEl>
                                          <p:spTgt spid="400398"/>
                                        </p:tgtEl>
                                      </p:cBhvr>
                                    </p:animEffect>
                                    <p:anim calcmode="lin" valueType="num">
                                      <p:cBhvr>
                                        <p:cTn id="31" dur="1000" fill="hold"/>
                                        <p:tgtEl>
                                          <p:spTgt spid="400398"/>
                                        </p:tgtEl>
                                        <p:attrNameLst>
                                          <p:attrName>ppt_x</p:attrName>
                                        </p:attrNameLst>
                                      </p:cBhvr>
                                      <p:tavLst>
                                        <p:tav tm="0">
                                          <p:val>
                                            <p:strVal val="#ppt_x"/>
                                          </p:val>
                                        </p:tav>
                                        <p:tav tm="100000">
                                          <p:val>
                                            <p:strVal val="#ppt_x"/>
                                          </p:val>
                                        </p:tav>
                                      </p:tavLst>
                                    </p:anim>
                                    <p:anim calcmode="lin" valueType="num">
                                      <p:cBhvr>
                                        <p:cTn id="32" dur="1000" fill="hold"/>
                                        <p:tgtEl>
                                          <p:spTgt spid="400398"/>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039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40040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00399"/>
                                        </p:tgtEl>
                                        <p:attrNameLst>
                                          <p:attrName>style.visibility</p:attrName>
                                        </p:attrNameLst>
                                      </p:cBhvr>
                                      <p:to>
                                        <p:strVal val="visible"/>
                                      </p:to>
                                    </p:set>
                                    <p:animEffect transition="in" filter="fade">
                                      <p:cBhvr>
                                        <p:cTn id="45" dur="1000"/>
                                        <p:tgtEl>
                                          <p:spTgt spid="400399"/>
                                        </p:tgtEl>
                                      </p:cBhvr>
                                    </p:animEffect>
                                    <p:anim calcmode="lin" valueType="num">
                                      <p:cBhvr>
                                        <p:cTn id="46" dur="1000" fill="hold"/>
                                        <p:tgtEl>
                                          <p:spTgt spid="400399"/>
                                        </p:tgtEl>
                                        <p:attrNameLst>
                                          <p:attrName>ppt_x</p:attrName>
                                        </p:attrNameLst>
                                      </p:cBhvr>
                                      <p:tavLst>
                                        <p:tav tm="0">
                                          <p:val>
                                            <p:strVal val="#ppt_x"/>
                                          </p:val>
                                        </p:tav>
                                        <p:tav tm="100000">
                                          <p:val>
                                            <p:strVal val="#ppt_x"/>
                                          </p:val>
                                        </p:tav>
                                      </p:tavLst>
                                    </p:anim>
                                    <p:anim calcmode="lin" valueType="num">
                                      <p:cBhvr>
                                        <p:cTn id="47" dur="1000" fill="hold"/>
                                        <p:tgtEl>
                                          <p:spTgt spid="40039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00400"/>
                                        </p:tgtEl>
                                        <p:attrNameLst>
                                          <p:attrName>style.visibility</p:attrName>
                                        </p:attrNameLst>
                                      </p:cBhvr>
                                      <p:to>
                                        <p:strVal val="visible"/>
                                      </p:to>
                                    </p:set>
                                    <p:animEffect transition="in" filter="fade">
                                      <p:cBhvr>
                                        <p:cTn id="50" dur="1000"/>
                                        <p:tgtEl>
                                          <p:spTgt spid="400400"/>
                                        </p:tgtEl>
                                      </p:cBhvr>
                                    </p:animEffect>
                                    <p:anim calcmode="lin" valueType="num">
                                      <p:cBhvr>
                                        <p:cTn id="51" dur="1000" fill="hold"/>
                                        <p:tgtEl>
                                          <p:spTgt spid="400400"/>
                                        </p:tgtEl>
                                        <p:attrNameLst>
                                          <p:attrName>ppt_x</p:attrName>
                                        </p:attrNameLst>
                                      </p:cBhvr>
                                      <p:tavLst>
                                        <p:tav tm="0">
                                          <p:val>
                                            <p:strVal val="#ppt_x"/>
                                          </p:val>
                                        </p:tav>
                                        <p:tav tm="100000">
                                          <p:val>
                                            <p:strVal val="#ppt_x"/>
                                          </p:val>
                                        </p:tav>
                                      </p:tavLst>
                                    </p:anim>
                                    <p:anim calcmode="lin" valueType="num">
                                      <p:cBhvr>
                                        <p:cTn id="52" dur="1000" fill="hold"/>
                                        <p:tgtEl>
                                          <p:spTgt spid="40040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00402"/>
                                        </p:tgtEl>
                                        <p:attrNameLst>
                                          <p:attrName>style.visibility</p:attrName>
                                        </p:attrNameLst>
                                      </p:cBhvr>
                                      <p:to>
                                        <p:strVal val="visible"/>
                                      </p:to>
                                    </p:set>
                                    <p:animEffect transition="in" filter="fade">
                                      <p:cBhvr>
                                        <p:cTn id="55" dur="1000"/>
                                        <p:tgtEl>
                                          <p:spTgt spid="400402"/>
                                        </p:tgtEl>
                                      </p:cBhvr>
                                    </p:animEffect>
                                    <p:anim calcmode="lin" valueType="num">
                                      <p:cBhvr>
                                        <p:cTn id="56" dur="1000" fill="hold"/>
                                        <p:tgtEl>
                                          <p:spTgt spid="400402"/>
                                        </p:tgtEl>
                                        <p:attrNameLst>
                                          <p:attrName>ppt_x</p:attrName>
                                        </p:attrNameLst>
                                      </p:cBhvr>
                                      <p:tavLst>
                                        <p:tav tm="0">
                                          <p:val>
                                            <p:strVal val="#ppt_x"/>
                                          </p:val>
                                        </p:tav>
                                        <p:tav tm="100000">
                                          <p:val>
                                            <p:strVal val="#ppt_x"/>
                                          </p:val>
                                        </p:tav>
                                      </p:tavLst>
                                    </p:anim>
                                    <p:anim calcmode="lin" valueType="num">
                                      <p:cBhvr>
                                        <p:cTn id="57" dur="1000" fill="hold"/>
                                        <p:tgtEl>
                                          <p:spTgt spid="40040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00409"/>
                                        </p:tgtEl>
                                        <p:attrNameLst>
                                          <p:attrName>style.visibility</p:attrName>
                                        </p:attrNameLst>
                                      </p:cBhvr>
                                      <p:to>
                                        <p:strVal val="visible"/>
                                      </p:to>
                                    </p:set>
                                    <p:animEffect transition="in" filter="fade">
                                      <p:cBhvr>
                                        <p:cTn id="60" dur="1000"/>
                                        <p:tgtEl>
                                          <p:spTgt spid="400409"/>
                                        </p:tgtEl>
                                      </p:cBhvr>
                                    </p:animEffect>
                                    <p:anim calcmode="lin" valueType="num">
                                      <p:cBhvr>
                                        <p:cTn id="61" dur="1000" fill="hold"/>
                                        <p:tgtEl>
                                          <p:spTgt spid="400409"/>
                                        </p:tgtEl>
                                        <p:attrNameLst>
                                          <p:attrName>ppt_x</p:attrName>
                                        </p:attrNameLst>
                                      </p:cBhvr>
                                      <p:tavLst>
                                        <p:tav tm="0">
                                          <p:val>
                                            <p:strVal val="#ppt_x"/>
                                          </p:val>
                                        </p:tav>
                                        <p:tav tm="100000">
                                          <p:val>
                                            <p:strVal val="#ppt_x"/>
                                          </p:val>
                                        </p:tav>
                                      </p:tavLst>
                                    </p:anim>
                                    <p:anim calcmode="lin" valueType="num">
                                      <p:cBhvr>
                                        <p:cTn id="62" dur="1000" fill="hold"/>
                                        <p:tgtEl>
                                          <p:spTgt spid="400409"/>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0401"/>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400387">
                                            <p:txEl>
                                              <p:pRg st="0" end="0"/>
                                            </p:txEl>
                                          </p:spTgt>
                                        </p:tgtEl>
                                        <p:attrNameLst>
                                          <p:attrName>style.visibility</p:attrName>
                                        </p:attrNameLst>
                                      </p:cBhvr>
                                      <p:to>
                                        <p:strVal val="visible"/>
                                      </p:to>
                                    </p:set>
                                    <p:animEffect transition="in" filter="fade">
                                      <p:cBhvr>
                                        <p:cTn id="71" dur="1000"/>
                                        <p:tgtEl>
                                          <p:spTgt spid="400387">
                                            <p:txEl>
                                              <p:pRg st="0" end="0"/>
                                            </p:txEl>
                                          </p:spTgt>
                                        </p:tgtEl>
                                      </p:cBhvr>
                                    </p:animEffect>
                                    <p:anim calcmode="lin" valueType="num">
                                      <p:cBhvr>
                                        <p:cTn id="72" dur="1000" fill="hold"/>
                                        <p:tgtEl>
                                          <p:spTgt spid="400387">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400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7" grpId="0" build="p"/>
      <p:bldP spid="400388" grpId="0"/>
      <p:bldP spid="400389" grpId="0"/>
      <p:bldP spid="400390" grpId="0"/>
      <p:bldP spid="400391" grpId="0"/>
      <p:bldP spid="400398" grpId="0"/>
      <p:bldP spid="400399" grpId="0"/>
      <p:bldP spid="400400" grpId="0"/>
      <p:bldP spid="400401" grpId="0"/>
      <p:bldP spid="400402" grpId="0"/>
      <p:bldP spid="40040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1411" name="Rectangle 3"/>
          <p:cNvSpPr>
            <a:spLocks noGrp="1" noChangeArrowheads="1"/>
          </p:cNvSpPr>
          <p:nvPr>
            <p:ph type="title"/>
          </p:nvPr>
        </p:nvSpPr>
        <p:spPr/>
        <p:txBody>
          <a:bodyPr/>
          <a:lstStyle/>
          <a:p>
            <a:pPr>
              <a:spcAft>
                <a:spcPts val="650"/>
              </a:spcAft>
            </a:pPr>
            <a:r>
              <a:rPr lang="en-US"/>
              <a:t>Investments of Unequal Lives</a:t>
            </a:r>
          </a:p>
        </p:txBody>
      </p:sp>
      <p:sp>
        <p:nvSpPr>
          <p:cNvPr id="401412" name="Rectangle 4"/>
          <p:cNvSpPr>
            <a:spLocks noGrp="1" noChangeArrowheads="1"/>
          </p:cNvSpPr>
          <p:nvPr>
            <p:ph type="body" idx="1"/>
          </p:nvPr>
        </p:nvSpPr>
        <p:spPr>
          <a:xfrm>
            <a:off x="457200" y="1828800"/>
            <a:ext cx="8229600" cy="3017838"/>
          </a:xfrm>
        </p:spPr>
        <p:txBody>
          <a:bodyPr/>
          <a:lstStyle/>
          <a:p>
            <a:pPr marL="342900" indent="-342900"/>
            <a:r>
              <a:rPr lang="en-US" sz="3600"/>
              <a:t>This overlooks the fact that the Cadillac cleaner lasts twice as long.</a:t>
            </a:r>
          </a:p>
          <a:p>
            <a:pPr marL="342900" indent="-342900"/>
            <a:r>
              <a:rPr lang="en-US" sz="3600"/>
              <a:t>When we incorporate the difference in lives, the Cadillac cleaner is actually cheaper (i.e., has a higher NPV).</a:t>
            </a:r>
          </a:p>
          <a:p>
            <a:pPr marL="342900" indent="-342900"/>
            <a:endParaRPr lang="en-US" sz="3600"/>
          </a:p>
        </p:txBody>
      </p:sp>
    </p:spTree>
    <p:extLst>
      <p:ext uri="{BB962C8B-B14F-4D97-AF65-F5344CB8AC3E}">
        <p14:creationId xmlns:p14="http://schemas.microsoft.com/office/powerpoint/2010/main" val="4120294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1412">
                                            <p:txEl>
                                              <p:pRg st="0" end="0"/>
                                            </p:txEl>
                                          </p:spTgt>
                                        </p:tgtEl>
                                        <p:attrNameLst>
                                          <p:attrName>style.visibility</p:attrName>
                                        </p:attrNameLst>
                                      </p:cBhvr>
                                      <p:to>
                                        <p:strVal val="visible"/>
                                      </p:to>
                                    </p:set>
                                    <p:animEffect transition="in" filter="fade">
                                      <p:cBhvr>
                                        <p:cTn id="7" dur="1000"/>
                                        <p:tgtEl>
                                          <p:spTgt spid="401412">
                                            <p:txEl>
                                              <p:pRg st="0" end="0"/>
                                            </p:txEl>
                                          </p:spTgt>
                                        </p:tgtEl>
                                      </p:cBhvr>
                                    </p:animEffect>
                                    <p:anim calcmode="lin" valueType="num">
                                      <p:cBhvr>
                                        <p:cTn id="8" dur="1000" fill="hold"/>
                                        <p:tgtEl>
                                          <p:spTgt spid="4014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14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1412">
                                            <p:txEl>
                                              <p:pRg st="1" end="1"/>
                                            </p:txEl>
                                          </p:spTgt>
                                        </p:tgtEl>
                                        <p:attrNameLst>
                                          <p:attrName>style.visibility</p:attrName>
                                        </p:attrNameLst>
                                      </p:cBhvr>
                                      <p:to>
                                        <p:strVal val="visible"/>
                                      </p:to>
                                    </p:set>
                                    <p:animEffect transition="in" filter="fade">
                                      <p:cBhvr>
                                        <p:cTn id="14" dur="1000"/>
                                        <p:tgtEl>
                                          <p:spTgt spid="401412">
                                            <p:txEl>
                                              <p:pRg st="1" end="1"/>
                                            </p:txEl>
                                          </p:spTgt>
                                        </p:tgtEl>
                                      </p:cBhvr>
                                    </p:animEffect>
                                    <p:anim calcmode="lin" valueType="num">
                                      <p:cBhvr>
                                        <p:cTn id="15" dur="1000" fill="hold"/>
                                        <p:tgtEl>
                                          <p:spTgt spid="4014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14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a:t>Equivalent Annual Cost (EAC)</a:t>
            </a:r>
          </a:p>
        </p:txBody>
      </p:sp>
      <p:sp>
        <p:nvSpPr>
          <p:cNvPr id="406531" name="Rectangle 3"/>
          <p:cNvSpPr>
            <a:spLocks noGrp="1" noChangeArrowheads="1"/>
          </p:cNvSpPr>
          <p:nvPr>
            <p:ph type="body" idx="1"/>
          </p:nvPr>
        </p:nvSpPr>
        <p:spPr>
          <a:xfrm>
            <a:off x="381000" y="1905000"/>
            <a:ext cx="8534400" cy="4343400"/>
          </a:xfrm>
        </p:spPr>
        <p:txBody>
          <a:bodyPr/>
          <a:lstStyle/>
          <a:p>
            <a:pPr marL="342900" indent="-342900"/>
            <a:r>
              <a:rPr lang="en-US" dirty="0"/>
              <a:t>The EAC is the value of the level payment annuity that has the same </a:t>
            </a:r>
            <a:r>
              <a:rPr lang="en-US" i="1" dirty="0"/>
              <a:t>PV</a:t>
            </a:r>
            <a:r>
              <a:rPr lang="en-US" dirty="0"/>
              <a:t> as our original set of cash flows.</a:t>
            </a:r>
          </a:p>
          <a:p>
            <a:pPr marL="742950" lvl="1" indent="-285750"/>
            <a:r>
              <a:rPr lang="en-US" dirty="0"/>
              <a:t>For example, the EAC for the Cadillac air cleaner is $750.98.</a:t>
            </a:r>
          </a:p>
          <a:p>
            <a:pPr marL="742950" lvl="1" indent="-285750"/>
            <a:r>
              <a:rPr lang="en-US" dirty="0"/>
              <a:t>The EAC for the Cheapskate air cleaner is $763.80, thus we should reject it.</a:t>
            </a:r>
          </a:p>
        </p:txBody>
      </p:sp>
    </p:spTree>
    <p:extLst>
      <p:ext uri="{BB962C8B-B14F-4D97-AF65-F5344CB8AC3E}">
        <p14:creationId xmlns:p14="http://schemas.microsoft.com/office/powerpoint/2010/main" val="74699306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a:t>Cadillac EAC with a Calculator</a:t>
            </a:r>
          </a:p>
        </p:txBody>
      </p:sp>
      <p:sp>
        <p:nvSpPr>
          <p:cNvPr id="408580" name="Text Box 4"/>
          <p:cNvSpPr txBox="1">
            <a:spLocks noChangeArrowheads="1"/>
          </p:cNvSpPr>
          <p:nvPr/>
        </p:nvSpPr>
        <p:spPr bwMode="auto">
          <a:xfrm>
            <a:off x="2209800" y="4114800"/>
            <a:ext cx="914400" cy="519113"/>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cs typeface="Times New Roman" pitchFamily="18" charset="0"/>
              </a:rPr>
              <a:t>10</a:t>
            </a:r>
            <a:endParaRPr lang="en-US" sz="2800">
              <a:solidFill>
                <a:sysClr val="windowText" lastClr="000000"/>
              </a:solidFill>
            </a:endParaRPr>
          </a:p>
        </p:txBody>
      </p:sp>
      <p:sp>
        <p:nvSpPr>
          <p:cNvPr id="408581" name="Text Box 5"/>
          <p:cNvSpPr txBox="1">
            <a:spLocks noChangeArrowheads="1"/>
          </p:cNvSpPr>
          <p:nvPr/>
        </p:nvSpPr>
        <p:spPr bwMode="auto">
          <a:xfrm>
            <a:off x="2209800" y="3314700"/>
            <a:ext cx="914400" cy="457200"/>
          </a:xfrm>
          <a:prstGeom prst="rect">
            <a:avLst/>
          </a:prstGeom>
          <a:solidFill>
            <a:schemeClr val="bg1"/>
          </a:solidFill>
          <a:ln>
            <a:noFill/>
          </a:ln>
          <a:effectLst/>
        </p:spPr>
        <p:txBody>
          <a:bodyPr>
            <a:spAutoFit/>
          </a:bodyPr>
          <a:lstStyle/>
          <a:p>
            <a:pPr algn="ctr" eaLnBrk="1" hangingPunct="1">
              <a:spcBef>
                <a:spcPct val="50000"/>
              </a:spcBef>
            </a:pPr>
            <a:r>
              <a:rPr lang="en-US" sz="2400">
                <a:solidFill>
                  <a:sysClr val="windowText" lastClr="000000"/>
                </a:solidFill>
              </a:rPr>
              <a:t>–100</a:t>
            </a:r>
          </a:p>
        </p:txBody>
      </p:sp>
      <p:sp>
        <p:nvSpPr>
          <p:cNvPr id="408582" name="Text Box 6"/>
          <p:cNvSpPr txBox="1">
            <a:spLocks noChangeArrowheads="1"/>
          </p:cNvSpPr>
          <p:nvPr/>
        </p:nvSpPr>
        <p:spPr bwMode="auto">
          <a:xfrm>
            <a:off x="2209800" y="5715000"/>
            <a:ext cx="1676400" cy="457200"/>
          </a:xfrm>
          <a:prstGeom prst="rect">
            <a:avLst/>
          </a:prstGeom>
          <a:solidFill>
            <a:schemeClr val="bg1"/>
          </a:solidFill>
          <a:ln>
            <a:noFill/>
          </a:ln>
          <a:effectLst/>
        </p:spPr>
        <p:txBody>
          <a:bodyPr>
            <a:spAutoFit/>
          </a:bodyPr>
          <a:lstStyle/>
          <a:p>
            <a:pPr algn="ctr" eaLnBrk="1" hangingPunct="1">
              <a:spcBef>
                <a:spcPct val="50000"/>
              </a:spcBef>
            </a:pPr>
            <a:r>
              <a:rPr lang="en-US" sz="2400">
                <a:solidFill>
                  <a:sysClr val="windowText" lastClr="000000"/>
                </a:solidFill>
              </a:rPr>
              <a:t>–4,614.46</a:t>
            </a:r>
            <a:endParaRPr lang="en-US" sz="2800">
              <a:solidFill>
                <a:sysClr val="windowText" lastClr="000000"/>
              </a:solidFill>
            </a:endParaRPr>
          </a:p>
        </p:txBody>
      </p:sp>
      <p:sp>
        <p:nvSpPr>
          <p:cNvPr id="408583" name="Text Box 7"/>
          <p:cNvSpPr txBox="1">
            <a:spLocks noChangeArrowheads="1"/>
          </p:cNvSpPr>
          <p:nvPr/>
        </p:nvSpPr>
        <p:spPr bwMode="auto">
          <a:xfrm>
            <a:off x="2209800" y="2514600"/>
            <a:ext cx="1447800" cy="519113"/>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cs typeface="Times New Roman" pitchFamily="18" charset="0"/>
              </a:rPr>
              <a:t>–4,000</a:t>
            </a:r>
          </a:p>
        </p:txBody>
      </p:sp>
      <p:grpSp>
        <p:nvGrpSpPr>
          <p:cNvPr id="408584" name="Group 8"/>
          <p:cNvGrpSpPr>
            <a:grpSpLocks/>
          </p:cNvGrpSpPr>
          <p:nvPr/>
        </p:nvGrpSpPr>
        <p:grpSpPr bwMode="auto">
          <a:xfrm>
            <a:off x="914400" y="2514600"/>
            <a:ext cx="914400" cy="3670300"/>
            <a:chOff x="576" y="1584"/>
            <a:chExt cx="576" cy="2312"/>
          </a:xfrm>
          <a:solidFill>
            <a:schemeClr val="bg1"/>
          </a:solidFill>
        </p:grpSpPr>
        <p:sp>
          <p:nvSpPr>
            <p:cNvPr id="408585" name="Text Box 9"/>
            <p:cNvSpPr txBox="1">
              <a:spLocks noChangeArrowheads="1"/>
            </p:cNvSpPr>
            <p:nvPr/>
          </p:nvSpPr>
          <p:spPr bwMode="auto">
            <a:xfrm>
              <a:off x="576" y="2088"/>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CF1</a:t>
              </a:r>
            </a:p>
          </p:txBody>
        </p:sp>
        <p:sp>
          <p:nvSpPr>
            <p:cNvPr id="408586" name="Text Box 10"/>
            <p:cNvSpPr txBox="1">
              <a:spLocks noChangeArrowheads="1"/>
            </p:cNvSpPr>
            <p:nvPr/>
          </p:nvSpPr>
          <p:spPr bwMode="auto">
            <a:xfrm>
              <a:off x="576"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F1</a:t>
              </a:r>
            </a:p>
          </p:txBody>
        </p:sp>
        <p:sp>
          <p:nvSpPr>
            <p:cNvPr id="408587" name="Text Box 11"/>
            <p:cNvSpPr txBox="1">
              <a:spLocks noChangeArrowheads="1"/>
            </p:cNvSpPr>
            <p:nvPr/>
          </p:nvSpPr>
          <p:spPr bwMode="auto">
            <a:xfrm>
              <a:off x="576" y="1584"/>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CF0</a:t>
              </a:r>
            </a:p>
          </p:txBody>
        </p:sp>
        <p:sp>
          <p:nvSpPr>
            <p:cNvPr id="408588" name="Text Box 12"/>
            <p:cNvSpPr txBox="1">
              <a:spLocks noChangeArrowheads="1"/>
            </p:cNvSpPr>
            <p:nvPr/>
          </p:nvSpPr>
          <p:spPr bwMode="auto">
            <a:xfrm>
              <a:off x="576" y="3096"/>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I</a:t>
              </a:r>
            </a:p>
          </p:txBody>
        </p:sp>
        <p:sp>
          <p:nvSpPr>
            <p:cNvPr id="408589" name="Text Box 13"/>
            <p:cNvSpPr txBox="1">
              <a:spLocks noChangeArrowheads="1"/>
            </p:cNvSpPr>
            <p:nvPr/>
          </p:nvSpPr>
          <p:spPr bwMode="auto">
            <a:xfrm>
              <a:off x="576" y="3600"/>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NPV</a:t>
              </a:r>
            </a:p>
          </p:txBody>
        </p:sp>
      </p:grpSp>
      <p:sp>
        <p:nvSpPr>
          <p:cNvPr id="408590" name="Text Box 14"/>
          <p:cNvSpPr txBox="1">
            <a:spLocks noChangeArrowheads="1"/>
          </p:cNvSpPr>
          <p:nvPr/>
        </p:nvSpPr>
        <p:spPr bwMode="auto">
          <a:xfrm>
            <a:off x="2209800" y="4891088"/>
            <a:ext cx="914400" cy="519112"/>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cs typeface="Times New Roman" pitchFamily="18" charset="0"/>
              </a:rPr>
              <a:t>10</a:t>
            </a:r>
            <a:endParaRPr lang="en-US" sz="2800">
              <a:solidFill>
                <a:sysClr val="windowText" lastClr="000000"/>
              </a:solidFill>
            </a:endParaRPr>
          </a:p>
        </p:txBody>
      </p:sp>
      <p:sp>
        <p:nvSpPr>
          <p:cNvPr id="408591" name="Text Box 15"/>
          <p:cNvSpPr txBox="1">
            <a:spLocks noChangeArrowheads="1"/>
          </p:cNvSpPr>
          <p:nvPr/>
        </p:nvSpPr>
        <p:spPr bwMode="auto">
          <a:xfrm>
            <a:off x="6781800" y="4914900"/>
            <a:ext cx="12954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rgbClr val="644A1A"/>
                </a:solidFill>
              </a:rPr>
              <a:t>750.98</a:t>
            </a:r>
          </a:p>
        </p:txBody>
      </p:sp>
      <p:sp>
        <p:nvSpPr>
          <p:cNvPr id="408592" name="Text Box 16"/>
          <p:cNvSpPr txBox="1">
            <a:spLocks noChangeArrowheads="1"/>
          </p:cNvSpPr>
          <p:nvPr/>
        </p:nvSpPr>
        <p:spPr bwMode="auto">
          <a:xfrm>
            <a:off x="6781800" y="3314700"/>
            <a:ext cx="9144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rgbClr val="644A1A"/>
                </a:solidFill>
              </a:rPr>
              <a:t>10</a:t>
            </a:r>
          </a:p>
        </p:txBody>
      </p:sp>
      <p:sp>
        <p:nvSpPr>
          <p:cNvPr id="408593" name="Text Box 17"/>
          <p:cNvSpPr txBox="1">
            <a:spLocks noChangeArrowheads="1"/>
          </p:cNvSpPr>
          <p:nvPr/>
        </p:nvSpPr>
        <p:spPr bwMode="auto">
          <a:xfrm>
            <a:off x="6781800" y="4052888"/>
            <a:ext cx="19050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–4,614.46</a:t>
            </a:r>
          </a:p>
        </p:txBody>
      </p:sp>
      <p:sp>
        <p:nvSpPr>
          <p:cNvPr id="408594" name="Text Box 18"/>
          <p:cNvSpPr txBox="1">
            <a:spLocks noChangeArrowheads="1"/>
          </p:cNvSpPr>
          <p:nvPr/>
        </p:nvSpPr>
        <p:spPr bwMode="auto">
          <a:xfrm>
            <a:off x="6781800" y="2514600"/>
            <a:ext cx="9144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rgbClr val="644A1A"/>
                </a:solidFill>
              </a:rPr>
              <a:t>10</a:t>
            </a:r>
          </a:p>
        </p:txBody>
      </p:sp>
      <p:grpSp>
        <p:nvGrpSpPr>
          <p:cNvPr id="408595" name="Group 19"/>
          <p:cNvGrpSpPr>
            <a:grpSpLocks/>
          </p:cNvGrpSpPr>
          <p:nvPr/>
        </p:nvGrpSpPr>
        <p:grpSpPr bwMode="auto">
          <a:xfrm>
            <a:off x="5334000" y="2514600"/>
            <a:ext cx="914400" cy="3670300"/>
            <a:chOff x="3360" y="1584"/>
            <a:chExt cx="576" cy="2312"/>
          </a:xfrm>
          <a:solidFill>
            <a:schemeClr val="bg1"/>
          </a:solidFill>
        </p:grpSpPr>
        <p:sp>
          <p:nvSpPr>
            <p:cNvPr id="408596" name="Text Box 20"/>
            <p:cNvSpPr txBox="1">
              <a:spLocks noChangeArrowheads="1"/>
            </p:cNvSpPr>
            <p:nvPr/>
          </p:nvSpPr>
          <p:spPr bwMode="auto">
            <a:xfrm>
              <a:off x="3360" y="3096"/>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PMT</a:t>
              </a:r>
            </a:p>
          </p:txBody>
        </p:sp>
        <p:sp>
          <p:nvSpPr>
            <p:cNvPr id="408597" name="Text Box 21"/>
            <p:cNvSpPr txBox="1">
              <a:spLocks noChangeArrowheads="1"/>
            </p:cNvSpPr>
            <p:nvPr/>
          </p:nvSpPr>
          <p:spPr bwMode="auto">
            <a:xfrm>
              <a:off x="3360" y="2088"/>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I/Y</a:t>
              </a:r>
            </a:p>
          </p:txBody>
        </p:sp>
        <p:sp>
          <p:nvSpPr>
            <p:cNvPr id="408598" name="Text Box 22"/>
            <p:cNvSpPr txBox="1">
              <a:spLocks noChangeArrowheads="1"/>
            </p:cNvSpPr>
            <p:nvPr/>
          </p:nvSpPr>
          <p:spPr bwMode="auto">
            <a:xfrm>
              <a:off x="3360" y="3600"/>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FV</a:t>
              </a:r>
            </a:p>
          </p:txBody>
        </p:sp>
        <p:sp>
          <p:nvSpPr>
            <p:cNvPr id="408599" name="Text Box 23"/>
            <p:cNvSpPr txBox="1">
              <a:spLocks noChangeArrowheads="1"/>
            </p:cNvSpPr>
            <p:nvPr/>
          </p:nvSpPr>
          <p:spPr bwMode="auto">
            <a:xfrm>
              <a:off x="3360"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PV</a:t>
              </a:r>
            </a:p>
          </p:txBody>
        </p:sp>
        <p:sp>
          <p:nvSpPr>
            <p:cNvPr id="408600" name="Text Box 24"/>
            <p:cNvSpPr txBox="1">
              <a:spLocks noChangeArrowheads="1"/>
            </p:cNvSpPr>
            <p:nvPr/>
          </p:nvSpPr>
          <p:spPr bwMode="auto">
            <a:xfrm>
              <a:off x="3360" y="1584"/>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N</a:t>
              </a:r>
            </a:p>
          </p:txBody>
        </p:sp>
        <p:sp>
          <p:nvSpPr>
            <p:cNvPr id="408601" name="Text Box 25"/>
            <p:cNvSpPr txBox="1">
              <a:spLocks noChangeArrowheads="1"/>
            </p:cNvSpPr>
            <p:nvPr/>
          </p:nvSpPr>
          <p:spPr bwMode="auto">
            <a:xfrm>
              <a:off x="3360"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PV</a:t>
              </a:r>
            </a:p>
          </p:txBody>
        </p:sp>
      </p:grpSp>
    </p:spTree>
    <p:extLst>
      <p:ext uri="{BB962C8B-B14F-4D97-AF65-F5344CB8AC3E}">
        <p14:creationId xmlns:p14="http://schemas.microsoft.com/office/powerpoint/2010/main" val="3373885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85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08580"/>
                                        </p:tgtEl>
                                        <p:attrNameLst>
                                          <p:attrName>style.visibility</p:attrName>
                                        </p:attrNameLst>
                                      </p:cBhvr>
                                      <p:to>
                                        <p:strVal val="visible"/>
                                      </p:to>
                                    </p:set>
                                    <p:animEffect transition="in" filter="fade">
                                      <p:cBhvr>
                                        <p:cTn id="11" dur="1000"/>
                                        <p:tgtEl>
                                          <p:spTgt spid="408580"/>
                                        </p:tgtEl>
                                      </p:cBhvr>
                                    </p:animEffect>
                                    <p:anim calcmode="lin" valueType="num">
                                      <p:cBhvr>
                                        <p:cTn id="12" dur="1000" fill="hold"/>
                                        <p:tgtEl>
                                          <p:spTgt spid="408580"/>
                                        </p:tgtEl>
                                        <p:attrNameLst>
                                          <p:attrName>ppt_x</p:attrName>
                                        </p:attrNameLst>
                                      </p:cBhvr>
                                      <p:tavLst>
                                        <p:tav tm="0">
                                          <p:val>
                                            <p:strVal val="#ppt_x"/>
                                          </p:val>
                                        </p:tav>
                                        <p:tav tm="100000">
                                          <p:val>
                                            <p:strVal val="#ppt_x"/>
                                          </p:val>
                                        </p:tav>
                                      </p:tavLst>
                                    </p:anim>
                                    <p:anim calcmode="lin" valueType="num">
                                      <p:cBhvr>
                                        <p:cTn id="13" dur="1000" fill="hold"/>
                                        <p:tgtEl>
                                          <p:spTgt spid="40858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08581"/>
                                        </p:tgtEl>
                                        <p:attrNameLst>
                                          <p:attrName>style.visibility</p:attrName>
                                        </p:attrNameLst>
                                      </p:cBhvr>
                                      <p:to>
                                        <p:strVal val="visible"/>
                                      </p:to>
                                    </p:set>
                                    <p:animEffect transition="in" filter="fade">
                                      <p:cBhvr>
                                        <p:cTn id="16" dur="1000"/>
                                        <p:tgtEl>
                                          <p:spTgt spid="408581"/>
                                        </p:tgtEl>
                                      </p:cBhvr>
                                    </p:animEffect>
                                    <p:anim calcmode="lin" valueType="num">
                                      <p:cBhvr>
                                        <p:cTn id="17" dur="1000" fill="hold"/>
                                        <p:tgtEl>
                                          <p:spTgt spid="408581"/>
                                        </p:tgtEl>
                                        <p:attrNameLst>
                                          <p:attrName>ppt_x</p:attrName>
                                        </p:attrNameLst>
                                      </p:cBhvr>
                                      <p:tavLst>
                                        <p:tav tm="0">
                                          <p:val>
                                            <p:strVal val="#ppt_x"/>
                                          </p:val>
                                        </p:tav>
                                        <p:tav tm="100000">
                                          <p:val>
                                            <p:strVal val="#ppt_x"/>
                                          </p:val>
                                        </p:tav>
                                      </p:tavLst>
                                    </p:anim>
                                    <p:anim calcmode="lin" valueType="num">
                                      <p:cBhvr>
                                        <p:cTn id="18" dur="1000" fill="hold"/>
                                        <p:tgtEl>
                                          <p:spTgt spid="408581"/>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08583"/>
                                        </p:tgtEl>
                                        <p:attrNameLst>
                                          <p:attrName>style.visibility</p:attrName>
                                        </p:attrNameLst>
                                      </p:cBhvr>
                                      <p:to>
                                        <p:strVal val="visible"/>
                                      </p:to>
                                    </p:set>
                                    <p:animEffect transition="in" filter="fade">
                                      <p:cBhvr>
                                        <p:cTn id="21" dur="1000"/>
                                        <p:tgtEl>
                                          <p:spTgt spid="408583"/>
                                        </p:tgtEl>
                                      </p:cBhvr>
                                    </p:animEffect>
                                    <p:anim calcmode="lin" valueType="num">
                                      <p:cBhvr>
                                        <p:cTn id="22" dur="1000" fill="hold"/>
                                        <p:tgtEl>
                                          <p:spTgt spid="408583"/>
                                        </p:tgtEl>
                                        <p:attrNameLst>
                                          <p:attrName>ppt_x</p:attrName>
                                        </p:attrNameLst>
                                      </p:cBhvr>
                                      <p:tavLst>
                                        <p:tav tm="0">
                                          <p:val>
                                            <p:strVal val="#ppt_x"/>
                                          </p:val>
                                        </p:tav>
                                        <p:tav tm="100000">
                                          <p:val>
                                            <p:strVal val="#ppt_x"/>
                                          </p:val>
                                        </p:tav>
                                      </p:tavLst>
                                    </p:anim>
                                    <p:anim calcmode="lin" valueType="num">
                                      <p:cBhvr>
                                        <p:cTn id="23" dur="1000" fill="hold"/>
                                        <p:tgtEl>
                                          <p:spTgt spid="40858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8590"/>
                                        </p:tgtEl>
                                        <p:attrNameLst>
                                          <p:attrName>style.visibility</p:attrName>
                                        </p:attrNameLst>
                                      </p:cBhvr>
                                      <p:to>
                                        <p:strVal val="visible"/>
                                      </p:to>
                                    </p:set>
                                    <p:animEffect transition="in" filter="fade">
                                      <p:cBhvr>
                                        <p:cTn id="26" dur="1000"/>
                                        <p:tgtEl>
                                          <p:spTgt spid="408590"/>
                                        </p:tgtEl>
                                      </p:cBhvr>
                                    </p:animEffect>
                                    <p:anim calcmode="lin" valueType="num">
                                      <p:cBhvr>
                                        <p:cTn id="27" dur="1000" fill="hold"/>
                                        <p:tgtEl>
                                          <p:spTgt spid="408590"/>
                                        </p:tgtEl>
                                        <p:attrNameLst>
                                          <p:attrName>ppt_x</p:attrName>
                                        </p:attrNameLst>
                                      </p:cBhvr>
                                      <p:tavLst>
                                        <p:tav tm="0">
                                          <p:val>
                                            <p:strVal val="#ppt_x"/>
                                          </p:val>
                                        </p:tav>
                                        <p:tav tm="100000">
                                          <p:val>
                                            <p:strVal val="#ppt_x"/>
                                          </p:val>
                                        </p:tav>
                                      </p:tavLst>
                                    </p:anim>
                                    <p:anim calcmode="lin" valueType="num">
                                      <p:cBhvr>
                                        <p:cTn id="28" dur="1000" fill="hold"/>
                                        <p:tgtEl>
                                          <p:spTgt spid="408590"/>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85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0859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8592"/>
                                        </p:tgtEl>
                                        <p:attrNameLst>
                                          <p:attrName>style.visibility</p:attrName>
                                        </p:attrNameLst>
                                      </p:cBhvr>
                                      <p:to>
                                        <p:strVal val="visible"/>
                                      </p:to>
                                    </p:set>
                                    <p:animEffect transition="in" filter="fade">
                                      <p:cBhvr>
                                        <p:cTn id="41" dur="1000"/>
                                        <p:tgtEl>
                                          <p:spTgt spid="408592"/>
                                        </p:tgtEl>
                                      </p:cBhvr>
                                    </p:animEffect>
                                    <p:anim calcmode="lin" valueType="num">
                                      <p:cBhvr>
                                        <p:cTn id="42" dur="1000" fill="hold"/>
                                        <p:tgtEl>
                                          <p:spTgt spid="408592"/>
                                        </p:tgtEl>
                                        <p:attrNameLst>
                                          <p:attrName>ppt_x</p:attrName>
                                        </p:attrNameLst>
                                      </p:cBhvr>
                                      <p:tavLst>
                                        <p:tav tm="0">
                                          <p:val>
                                            <p:strVal val="#ppt_x"/>
                                          </p:val>
                                        </p:tav>
                                        <p:tav tm="100000">
                                          <p:val>
                                            <p:strVal val="#ppt_x"/>
                                          </p:val>
                                        </p:tav>
                                      </p:tavLst>
                                    </p:anim>
                                    <p:anim calcmode="lin" valueType="num">
                                      <p:cBhvr>
                                        <p:cTn id="43" dur="1000" fill="hold"/>
                                        <p:tgtEl>
                                          <p:spTgt spid="40859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08593"/>
                                        </p:tgtEl>
                                        <p:attrNameLst>
                                          <p:attrName>style.visibility</p:attrName>
                                        </p:attrNameLst>
                                      </p:cBhvr>
                                      <p:to>
                                        <p:strVal val="visible"/>
                                      </p:to>
                                    </p:set>
                                    <p:animEffect transition="in" filter="fade">
                                      <p:cBhvr>
                                        <p:cTn id="46" dur="1000"/>
                                        <p:tgtEl>
                                          <p:spTgt spid="408593"/>
                                        </p:tgtEl>
                                      </p:cBhvr>
                                    </p:animEffect>
                                    <p:anim calcmode="lin" valueType="num">
                                      <p:cBhvr>
                                        <p:cTn id="47" dur="1000" fill="hold"/>
                                        <p:tgtEl>
                                          <p:spTgt spid="408593"/>
                                        </p:tgtEl>
                                        <p:attrNameLst>
                                          <p:attrName>ppt_x</p:attrName>
                                        </p:attrNameLst>
                                      </p:cBhvr>
                                      <p:tavLst>
                                        <p:tav tm="0">
                                          <p:val>
                                            <p:strVal val="#ppt_x"/>
                                          </p:val>
                                        </p:tav>
                                        <p:tav tm="100000">
                                          <p:val>
                                            <p:strVal val="#ppt_x"/>
                                          </p:val>
                                        </p:tav>
                                      </p:tavLst>
                                    </p:anim>
                                    <p:anim calcmode="lin" valueType="num">
                                      <p:cBhvr>
                                        <p:cTn id="48" dur="1000" fill="hold"/>
                                        <p:tgtEl>
                                          <p:spTgt spid="40859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408594"/>
                                        </p:tgtEl>
                                        <p:attrNameLst>
                                          <p:attrName>style.visibility</p:attrName>
                                        </p:attrNameLst>
                                      </p:cBhvr>
                                      <p:to>
                                        <p:strVal val="visible"/>
                                      </p:to>
                                    </p:set>
                                    <p:animEffect transition="in" filter="fade">
                                      <p:cBhvr>
                                        <p:cTn id="51" dur="1000"/>
                                        <p:tgtEl>
                                          <p:spTgt spid="408594"/>
                                        </p:tgtEl>
                                      </p:cBhvr>
                                    </p:animEffect>
                                    <p:anim calcmode="lin" valueType="num">
                                      <p:cBhvr>
                                        <p:cTn id="52" dur="1000" fill="hold"/>
                                        <p:tgtEl>
                                          <p:spTgt spid="408594"/>
                                        </p:tgtEl>
                                        <p:attrNameLst>
                                          <p:attrName>ppt_x</p:attrName>
                                        </p:attrNameLst>
                                      </p:cBhvr>
                                      <p:tavLst>
                                        <p:tav tm="0">
                                          <p:val>
                                            <p:strVal val="#ppt_x"/>
                                          </p:val>
                                        </p:tav>
                                        <p:tav tm="100000">
                                          <p:val>
                                            <p:strVal val="#ppt_x"/>
                                          </p:val>
                                        </p:tav>
                                      </p:tavLst>
                                    </p:anim>
                                    <p:anim calcmode="lin" valueType="num">
                                      <p:cBhvr>
                                        <p:cTn id="53" dur="1000" fill="hold"/>
                                        <p:tgtEl>
                                          <p:spTgt spid="408594"/>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08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0" grpId="0" animBg="1"/>
      <p:bldP spid="408581" grpId="0" animBg="1"/>
      <p:bldP spid="408582" grpId="0" animBg="1"/>
      <p:bldP spid="408583" grpId="0" animBg="1"/>
      <p:bldP spid="408590" grpId="0" animBg="1"/>
      <p:bldP spid="408591" grpId="0"/>
      <p:bldP spid="408592" grpId="0"/>
      <p:bldP spid="408593" grpId="0"/>
      <p:bldP spid="40859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t>Cheapskate EAC with a Calculator</a:t>
            </a:r>
          </a:p>
        </p:txBody>
      </p:sp>
      <p:sp>
        <p:nvSpPr>
          <p:cNvPr id="409604" name="Text Box 4"/>
          <p:cNvSpPr txBox="1">
            <a:spLocks noChangeArrowheads="1"/>
          </p:cNvSpPr>
          <p:nvPr/>
        </p:nvSpPr>
        <p:spPr bwMode="auto">
          <a:xfrm>
            <a:off x="2209800" y="4114800"/>
            <a:ext cx="914400" cy="519113"/>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cs typeface="Times New Roman" pitchFamily="18" charset="0"/>
              </a:rPr>
              <a:t>5</a:t>
            </a:r>
            <a:endParaRPr lang="en-US" sz="2800">
              <a:solidFill>
                <a:sysClr val="windowText" lastClr="000000"/>
              </a:solidFill>
            </a:endParaRPr>
          </a:p>
        </p:txBody>
      </p:sp>
      <p:sp>
        <p:nvSpPr>
          <p:cNvPr id="409605" name="Text Box 5"/>
          <p:cNvSpPr txBox="1">
            <a:spLocks noChangeArrowheads="1"/>
          </p:cNvSpPr>
          <p:nvPr/>
        </p:nvSpPr>
        <p:spPr bwMode="auto">
          <a:xfrm>
            <a:off x="2286000" y="3276600"/>
            <a:ext cx="914400" cy="519113"/>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rPr>
              <a:t>–500</a:t>
            </a:r>
          </a:p>
        </p:txBody>
      </p:sp>
      <p:sp>
        <p:nvSpPr>
          <p:cNvPr id="409606" name="Text Box 6"/>
          <p:cNvSpPr txBox="1">
            <a:spLocks noChangeArrowheads="1"/>
          </p:cNvSpPr>
          <p:nvPr/>
        </p:nvSpPr>
        <p:spPr bwMode="auto">
          <a:xfrm>
            <a:off x="2209800" y="5715000"/>
            <a:ext cx="1676400" cy="457200"/>
          </a:xfrm>
          <a:prstGeom prst="rect">
            <a:avLst/>
          </a:prstGeom>
          <a:solidFill>
            <a:schemeClr val="bg1"/>
          </a:solidFill>
          <a:ln>
            <a:noFill/>
          </a:ln>
          <a:effectLst/>
        </p:spPr>
        <p:txBody>
          <a:bodyPr>
            <a:spAutoFit/>
          </a:bodyPr>
          <a:lstStyle/>
          <a:p>
            <a:pPr algn="ctr" eaLnBrk="1" hangingPunct="1">
              <a:spcBef>
                <a:spcPct val="50000"/>
              </a:spcBef>
            </a:pPr>
            <a:r>
              <a:rPr lang="en-US" sz="2400">
                <a:solidFill>
                  <a:sysClr val="windowText" lastClr="000000"/>
                </a:solidFill>
              </a:rPr>
              <a:t>–2,895.39</a:t>
            </a:r>
          </a:p>
        </p:txBody>
      </p:sp>
      <p:sp>
        <p:nvSpPr>
          <p:cNvPr id="409607" name="Text Box 7"/>
          <p:cNvSpPr txBox="1">
            <a:spLocks noChangeArrowheads="1"/>
          </p:cNvSpPr>
          <p:nvPr/>
        </p:nvSpPr>
        <p:spPr bwMode="auto">
          <a:xfrm>
            <a:off x="2209800" y="2514600"/>
            <a:ext cx="1447800" cy="519113"/>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cs typeface="Times New Roman" pitchFamily="18" charset="0"/>
              </a:rPr>
              <a:t>–1,000</a:t>
            </a:r>
          </a:p>
        </p:txBody>
      </p:sp>
      <p:grpSp>
        <p:nvGrpSpPr>
          <p:cNvPr id="409608" name="Group 8"/>
          <p:cNvGrpSpPr>
            <a:grpSpLocks/>
          </p:cNvGrpSpPr>
          <p:nvPr/>
        </p:nvGrpSpPr>
        <p:grpSpPr bwMode="auto">
          <a:xfrm>
            <a:off x="914400" y="2514600"/>
            <a:ext cx="914400" cy="3670300"/>
            <a:chOff x="576" y="1584"/>
            <a:chExt cx="576" cy="2312"/>
          </a:xfrm>
          <a:solidFill>
            <a:schemeClr val="bg1"/>
          </a:solidFill>
        </p:grpSpPr>
        <p:sp>
          <p:nvSpPr>
            <p:cNvPr id="409609" name="Text Box 9"/>
            <p:cNvSpPr txBox="1">
              <a:spLocks noChangeArrowheads="1"/>
            </p:cNvSpPr>
            <p:nvPr/>
          </p:nvSpPr>
          <p:spPr bwMode="auto">
            <a:xfrm>
              <a:off x="576" y="2088"/>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CF1</a:t>
              </a:r>
            </a:p>
          </p:txBody>
        </p:sp>
        <p:sp>
          <p:nvSpPr>
            <p:cNvPr id="409610" name="Text Box 10"/>
            <p:cNvSpPr txBox="1">
              <a:spLocks noChangeArrowheads="1"/>
            </p:cNvSpPr>
            <p:nvPr/>
          </p:nvSpPr>
          <p:spPr bwMode="auto">
            <a:xfrm>
              <a:off x="576"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F1</a:t>
              </a:r>
            </a:p>
          </p:txBody>
        </p:sp>
        <p:sp>
          <p:nvSpPr>
            <p:cNvPr id="409611" name="Text Box 11"/>
            <p:cNvSpPr txBox="1">
              <a:spLocks noChangeArrowheads="1"/>
            </p:cNvSpPr>
            <p:nvPr/>
          </p:nvSpPr>
          <p:spPr bwMode="auto">
            <a:xfrm>
              <a:off x="576" y="1584"/>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CF0</a:t>
              </a:r>
            </a:p>
          </p:txBody>
        </p:sp>
        <p:sp>
          <p:nvSpPr>
            <p:cNvPr id="409612" name="Text Box 12"/>
            <p:cNvSpPr txBox="1">
              <a:spLocks noChangeArrowheads="1"/>
            </p:cNvSpPr>
            <p:nvPr/>
          </p:nvSpPr>
          <p:spPr bwMode="auto">
            <a:xfrm>
              <a:off x="576" y="3096"/>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I</a:t>
              </a:r>
            </a:p>
          </p:txBody>
        </p:sp>
        <p:sp>
          <p:nvSpPr>
            <p:cNvPr id="409613" name="Text Box 13"/>
            <p:cNvSpPr txBox="1">
              <a:spLocks noChangeArrowheads="1"/>
            </p:cNvSpPr>
            <p:nvPr/>
          </p:nvSpPr>
          <p:spPr bwMode="auto">
            <a:xfrm>
              <a:off x="576" y="3600"/>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NPV</a:t>
              </a:r>
            </a:p>
          </p:txBody>
        </p:sp>
      </p:grpSp>
      <p:sp>
        <p:nvSpPr>
          <p:cNvPr id="409614" name="Text Box 14"/>
          <p:cNvSpPr txBox="1">
            <a:spLocks noChangeArrowheads="1"/>
          </p:cNvSpPr>
          <p:nvPr/>
        </p:nvSpPr>
        <p:spPr bwMode="auto">
          <a:xfrm>
            <a:off x="2209800" y="4891088"/>
            <a:ext cx="914400" cy="519112"/>
          </a:xfrm>
          <a:prstGeom prst="rect">
            <a:avLst/>
          </a:prstGeom>
          <a:solidFill>
            <a:schemeClr val="bg1"/>
          </a:solidFill>
          <a:ln>
            <a:noFill/>
          </a:ln>
          <a:effectLst/>
        </p:spPr>
        <p:txBody>
          <a:bodyPr>
            <a:spAutoFit/>
          </a:bodyPr>
          <a:lstStyle/>
          <a:p>
            <a:pPr algn="ctr" eaLnBrk="1" hangingPunct="1">
              <a:spcBef>
                <a:spcPct val="50000"/>
              </a:spcBef>
            </a:pPr>
            <a:r>
              <a:rPr lang="en-US" sz="2800">
                <a:solidFill>
                  <a:sysClr val="windowText" lastClr="000000"/>
                </a:solidFill>
                <a:cs typeface="Times New Roman" pitchFamily="18" charset="0"/>
              </a:rPr>
              <a:t>10</a:t>
            </a:r>
            <a:endParaRPr lang="en-US" sz="2800">
              <a:solidFill>
                <a:sysClr val="windowText" lastClr="000000"/>
              </a:solidFill>
            </a:endParaRPr>
          </a:p>
        </p:txBody>
      </p:sp>
      <p:sp>
        <p:nvSpPr>
          <p:cNvPr id="409615" name="Text Box 15"/>
          <p:cNvSpPr txBox="1">
            <a:spLocks noChangeArrowheads="1"/>
          </p:cNvSpPr>
          <p:nvPr/>
        </p:nvSpPr>
        <p:spPr bwMode="auto">
          <a:xfrm>
            <a:off x="6781800" y="4914900"/>
            <a:ext cx="1295400" cy="457200"/>
          </a:xfrm>
          <a:prstGeom prst="rect">
            <a:avLst/>
          </a:prstGeom>
          <a:solidFill>
            <a:schemeClr val="bg1"/>
          </a:solidFill>
          <a:ln>
            <a:noFill/>
          </a:ln>
          <a:effectLst/>
        </p:spPr>
        <p:txBody>
          <a:bodyPr>
            <a:spAutoFit/>
          </a:bodyPr>
          <a:lstStyle/>
          <a:p>
            <a:pPr algn="ctr" eaLnBrk="1" hangingPunct="1">
              <a:spcBef>
                <a:spcPct val="50000"/>
              </a:spcBef>
            </a:pPr>
            <a:r>
              <a:rPr lang="en-US" sz="2400">
                <a:solidFill>
                  <a:sysClr val="windowText" lastClr="000000"/>
                </a:solidFill>
              </a:rPr>
              <a:t>763.80</a:t>
            </a:r>
          </a:p>
        </p:txBody>
      </p:sp>
      <p:sp>
        <p:nvSpPr>
          <p:cNvPr id="409616" name="Text Box 16"/>
          <p:cNvSpPr txBox="1">
            <a:spLocks noChangeArrowheads="1"/>
          </p:cNvSpPr>
          <p:nvPr/>
        </p:nvSpPr>
        <p:spPr bwMode="auto">
          <a:xfrm>
            <a:off x="6781800" y="3314700"/>
            <a:ext cx="914400" cy="457200"/>
          </a:xfrm>
          <a:prstGeom prst="rect">
            <a:avLst/>
          </a:prstGeom>
          <a:solidFill>
            <a:schemeClr val="bg1"/>
          </a:solidFill>
          <a:ln>
            <a:noFill/>
          </a:ln>
          <a:effectLst/>
        </p:spPr>
        <p:txBody>
          <a:bodyPr>
            <a:spAutoFit/>
          </a:bodyPr>
          <a:lstStyle/>
          <a:p>
            <a:pPr algn="ctr" eaLnBrk="1" hangingPunct="1">
              <a:spcBef>
                <a:spcPct val="50000"/>
              </a:spcBef>
            </a:pPr>
            <a:r>
              <a:rPr lang="en-US" sz="2400">
                <a:solidFill>
                  <a:sysClr val="windowText" lastClr="000000"/>
                </a:solidFill>
              </a:rPr>
              <a:t>10</a:t>
            </a:r>
          </a:p>
        </p:txBody>
      </p:sp>
      <p:sp>
        <p:nvSpPr>
          <p:cNvPr id="409617" name="Text Box 17"/>
          <p:cNvSpPr txBox="1">
            <a:spLocks noChangeArrowheads="1"/>
          </p:cNvSpPr>
          <p:nvPr/>
        </p:nvSpPr>
        <p:spPr bwMode="auto">
          <a:xfrm>
            <a:off x="6781800" y="4052888"/>
            <a:ext cx="1905000" cy="457200"/>
          </a:xfrm>
          <a:prstGeom prst="rect">
            <a:avLst/>
          </a:prstGeom>
          <a:noFill/>
          <a:ln>
            <a:noFill/>
          </a:ln>
          <a:effectLst/>
          <a:extLst>
            <a:ext uri="{909E8E84-426E-40DD-AFC4-6F175D3DCCD1}">
              <a14:hiddenFill xmlns:a14="http://schemas.microsoft.com/office/drawing/2010/main">
                <a:gradFill rotWithShape="1">
                  <a:gsLst>
                    <a:gs pos="0">
                      <a:srgbClr val="993300"/>
                    </a:gs>
                    <a:gs pos="50000">
                      <a:srgbClr val="CC6600"/>
                    </a:gs>
                    <a:gs pos="100000">
                      <a:srgbClr val="993300"/>
                    </a:gs>
                  </a:gsLst>
                  <a:lin ang="5400000" scaled="1"/>
                </a:gra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solidFill>
                  <a:srgbClr val="644A1A"/>
                </a:solidFill>
              </a:rPr>
              <a:t>-2,895.39</a:t>
            </a:r>
          </a:p>
        </p:txBody>
      </p:sp>
      <p:sp>
        <p:nvSpPr>
          <p:cNvPr id="409618" name="Text Box 18"/>
          <p:cNvSpPr txBox="1">
            <a:spLocks noChangeArrowheads="1"/>
          </p:cNvSpPr>
          <p:nvPr/>
        </p:nvSpPr>
        <p:spPr bwMode="auto">
          <a:xfrm>
            <a:off x="6781800" y="2514600"/>
            <a:ext cx="914400" cy="457200"/>
          </a:xfrm>
          <a:prstGeom prst="rect">
            <a:avLst/>
          </a:prstGeom>
          <a:solidFill>
            <a:schemeClr val="bg1"/>
          </a:solidFill>
          <a:ln>
            <a:noFill/>
          </a:ln>
          <a:effectLst/>
        </p:spPr>
        <p:txBody>
          <a:bodyPr>
            <a:spAutoFit/>
          </a:bodyPr>
          <a:lstStyle/>
          <a:p>
            <a:pPr algn="ctr" eaLnBrk="1" hangingPunct="1">
              <a:spcBef>
                <a:spcPct val="50000"/>
              </a:spcBef>
            </a:pPr>
            <a:r>
              <a:rPr lang="en-US" sz="2400">
                <a:solidFill>
                  <a:sysClr val="windowText" lastClr="000000"/>
                </a:solidFill>
              </a:rPr>
              <a:t> 5</a:t>
            </a:r>
          </a:p>
        </p:txBody>
      </p:sp>
      <p:grpSp>
        <p:nvGrpSpPr>
          <p:cNvPr id="409619" name="Group 19"/>
          <p:cNvGrpSpPr>
            <a:grpSpLocks/>
          </p:cNvGrpSpPr>
          <p:nvPr/>
        </p:nvGrpSpPr>
        <p:grpSpPr bwMode="auto">
          <a:xfrm>
            <a:off x="5334000" y="2514600"/>
            <a:ext cx="914400" cy="3670300"/>
            <a:chOff x="3360" y="1584"/>
            <a:chExt cx="576" cy="2312"/>
          </a:xfrm>
          <a:solidFill>
            <a:schemeClr val="bg1"/>
          </a:solidFill>
        </p:grpSpPr>
        <p:sp>
          <p:nvSpPr>
            <p:cNvPr id="409620" name="Text Box 20"/>
            <p:cNvSpPr txBox="1">
              <a:spLocks noChangeArrowheads="1"/>
            </p:cNvSpPr>
            <p:nvPr/>
          </p:nvSpPr>
          <p:spPr bwMode="auto">
            <a:xfrm>
              <a:off x="3360" y="3096"/>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PMT</a:t>
              </a:r>
            </a:p>
          </p:txBody>
        </p:sp>
        <p:sp>
          <p:nvSpPr>
            <p:cNvPr id="409621" name="Text Box 21"/>
            <p:cNvSpPr txBox="1">
              <a:spLocks noChangeArrowheads="1"/>
            </p:cNvSpPr>
            <p:nvPr/>
          </p:nvSpPr>
          <p:spPr bwMode="auto">
            <a:xfrm>
              <a:off x="3360" y="2088"/>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I/Y</a:t>
              </a:r>
            </a:p>
          </p:txBody>
        </p:sp>
        <p:sp>
          <p:nvSpPr>
            <p:cNvPr id="409622" name="Text Box 22"/>
            <p:cNvSpPr txBox="1">
              <a:spLocks noChangeArrowheads="1"/>
            </p:cNvSpPr>
            <p:nvPr/>
          </p:nvSpPr>
          <p:spPr bwMode="auto">
            <a:xfrm>
              <a:off x="3360" y="3600"/>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FV</a:t>
              </a:r>
            </a:p>
          </p:txBody>
        </p:sp>
        <p:sp>
          <p:nvSpPr>
            <p:cNvPr id="409623" name="Text Box 23"/>
            <p:cNvSpPr txBox="1">
              <a:spLocks noChangeArrowheads="1"/>
            </p:cNvSpPr>
            <p:nvPr/>
          </p:nvSpPr>
          <p:spPr bwMode="auto">
            <a:xfrm>
              <a:off x="3360"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PV</a:t>
              </a:r>
            </a:p>
          </p:txBody>
        </p:sp>
        <p:sp>
          <p:nvSpPr>
            <p:cNvPr id="409624" name="Text Box 24"/>
            <p:cNvSpPr txBox="1">
              <a:spLocks noChangeArrowheads="1"/>
            </p:cNvSpPr>
            <p:nvPr/>
          </p:nvSpPr>
          <p:spPr bwMode="auto">
            <a:xfrm>
              <a:off x="3360" y="1584"/>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N</a:t>
              </a:r>
            </a:p>
          </p:txBody>
        </p:sp>
        <p:sp>
          <p:nvSpPr>
            <p:cNvPr id="409625" name="Text Box 25"/>
            <p:cNvSpPr txBox="1">
              <a:spLocks noChangeArrowheads="1"/>
            </p:cNvSpPr>
            <p:nvPr/>
          </p:nvSpPr>
          <p:spPr bwMode="auto">
            <a:xfrm>
              <a:off x="3360" y="2592"/>
              <a:ext cx="576" cy="296"/>
            </a:xfrm>
            <a:prstGeom prst="rect">
              <a:avLst/>
            </a:prstGeom>
            <a:grpFill/>
            <a:ln w="12700" cap="sq">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400">
                  <a:solidFill>
                    <a:sysClr val="windowText" lastClr="000000"/>
                  </a:solidFill>
                </a:rPr>
                <a:t>PV</a:t>
              </a:r>
            </a:p>
          </p:txBody>
        </p:sp>
      </p:grpSp>
    </p:spTree>
    <p:extLst>
      <p:ext uri="{BB962C8B-B14F-4D97-AF65-F5344CB8AC3E}">
        <p14:creationId xmlns:p14="http://schemas.microsoft.com/office/powerpoint/2010/main" val="3168012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09604"/>
                                        </p:tgtEl>
                                        <p:attrNameLst>
                                          <p:attrName>style.visibility</p:attrName>
                                        </p:attrNameLst>
                                      </p:cBhvr>
                                      <p:to>
                                        <p:strVal val="visible"/>
                                      </p:to>
                                    </p:set>
                                    <p:animEffect transition="in" filter="fade">
                                      <p:cBhvr>
                                        <p:cTn id="11" dur="1000"/>
                                        <p:tgtEl>
                                          <p:spTgt spid="409604"/>
                                        </p:tgtEl>
                                      </p:cBhvr>
                                    </p:animEffect>
                                    <p:anim calcmode="lin" valueType="num">
                                      <p:cBhvr>
                                        <p:cTn id="12" dur="1000" fill="hold"/>
                                        <p:tgtEl>
                                          <p:spTgt spid="409604"/>
                                        </p:tgtEl>
                                        <p:attrNameLst>
                                          <p:attrName>ppt_x</p:attrName>
                                        </p:attrNameLst>
                                      </p:cBhvr>
                                      <p:tavLst>
                                        <p:tav tm="0">
                                          <p:val>
                                            <p:strVal val="#ppt_x"/>
                                          </p:val>
                                        </p:tav>
                                        <p:tav tm="100000">
                                          <p:val>
                                            <p:strVal val="#ppt_x"/>
                                          </p:val>
                                        </p:tav>
                                      </p:tavLst>
                                    </p:anim>
                                    <p:anim calcmode="lin" valueType="num">
                                      <p:cBhvr>
                                        <p:cTn id="13" dur="1000" fill="hold"/>
                                        <p:tgtEl>
                                          <p:spTgt spid="40960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09605"/>
                                        </p:tgtEl>
                                        <p:attrNameLst>
                                          <p:attrName>style.visibility</p:attrName>
                                        </p:attrNameLst>
                                      </p:cBhvr>
                                      <p:to>
                                        <p:strVal val="visible"/>
                                      </p:to>
                                    </p:set>
                                    <p:animEffect transition="in" filter="fade">
                                      <p:cBhvr>
                                        <p:cTn id="16" dur="1000"/>
                                        <p:tgtEl>
                                          <p:spTgt spid="409605"/>
                                        </p:tgtEl>
                                      </p:cBhvr>
                                    </p:animEffect>
                                    <p:anim calcmode="lin" valueType="num">
                                      <p:cBhvr>
                                        <p:cTn id="17" dur="1000" fill="hold"/>
                                        <p:tgtEl>
                                          <p:spTgt spid="409605"/>
                                        </p:tgtEl>
                                        <p:attrNameLst>
                                          <p:attrName>ppt_x</p:attrName>
                                        </p:attrNameLst>
                                      </p:cBhvr>
                                      <p:tavLst>
                                        <p:tav tm="0">
                                          <p:val>
                                            <p:strVal val="#ppt_x"/>
                                          </p:val>
                                        </p:tav>
                                        <p:tav tm="100000">
                                          <p:val>
                                            <p:strVal val="#ppt_x"/>
                                          </p:val>
                                        </p:tav>
                                      </p:tavLst>
                                    </p:anim>
                                    <p:anim calcmode="lin" valueType="num">
                                      <p:cBhvr>
                                        <p:cTn id="18" dur="1000" fill="hold"/>
                                        <p:tgtEl>
                                          <p:spTgt spid="40960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09607"/>
                                        </p:tgtEl>
                                        <p:attrNameLst>
                                          <p:attrName>style.visibility</p:attrName>
                                        </p:attrNameLst>
                                      </p:cBhvr>
                                      <p:to>
                                        <p:strVal val="visible"/>
                                      </p:to>
                                    </p:set>
                                    <p:animEffect transition="in" filter="fade">
                                      <p:cBhvr>
                                        <p:cTn id="21" dur="1000"/>
                                        <p:tgtEl>
                                          <p:spTgt spid="409607"/>
                                        </p:tgtEl>
                                      </p:cBhvr>
                                    </p:animEffect>
                                    <p:anim calcmode="lin" valueType="num">
                                      <p:cBhvr>
                                        <p:cTn id="22" dur="1000" fill="hold"/>
                                        <p:tgtEl>
                                          <p:spTgt spid="409607"/>
                                        </p:tgtEl>
                                        <p:attrNameLst>
                                          <p:attrName>ppt_x</p:attrName>
                                        </p:attrNameLst>
                                      </p:cBhvr>
                                      <p:tavLst>
                                        <p:tav tm="0">
                                          <p:val>
                                            <p:strVal val="#ppt_x"/>
                                          </p:val>
                                        </p:tav>
                                        <p:tav tm="100000">
                                          <p:val>
                                            <p:strVal val="#ppt_x"/>
                                          </p:val>
                                        </p:tav>
                                      </p:tavLst>
                                    </p:anim>
                                    <p:anim calcmode="lin" valueType="num">
                                      <p:cBhvr>
                                        <p:cTn id="23" dur="1000" fill="hold"/>
                                        <p:tgtEl>
                                          <p:spTgt spid="40960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9614"/>
                                        </p:tgtEl>
                                        <p:attrNameLst>
                                          <p:attrName>style.visibility</p:attrName>
                                        </p:attrNameLst>
                                      </p:cBhvr>
                                      <p:to>
                                        <p:strVal val="visible"/>
                                      </p:to>
                                    </p:set>
                                    <p:animEffect transition="in" filter="fade">
                                      <p:cBhvr>
                                        <p:cTn id="26" dur="1000"/>
                                        <p:tgtEl>
                                          <p:spTgt spid="409614"/>
                                        </p:tgtEl>
                                      </p:cBhvr>
                                    </p:animEffect>
                                    <p:anim calcmode="lin" valueType="num">
                                      <p:cBhvr>
                                        <p:cTn id="27" dur="1000" fill="hold"/>
                                        <p:tgtEl>
                                          <p:spTgt spid="409614"/>
                                        </p:tgtEl>
                                        <p:attrNameLst>
                                          <p:attrName>ppt_x</p:attrName>
                                        </p:attrNameLst>
                                      </p:cBhvr>
                                      <p:tavLst>
                                        <p:tav tm="0">
                                          <p:val>
                                            <p:strVal val="#ppt_x"/>
                                          </p:val>
                                        </p:tav>
                                        <p:tav tm="100000">
                                          <p:val>
                                            <p:strVal val="#ppt_x"/>
                                          </p:val>
                                        </p:tav>
                                      </p:tavLst>
                                    </p:anim>
                                    <p:anim calcmode="lin" valueType="num">
                                      <p:cBhvr>
                                        <p:cTn id="28" dur="1000" fill="hold"/>
                                        <p:tgtEl>
                                          <p:spTgt spid="409614"/>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960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0961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616"/>
                                        </p:tgtEl>
                                        <p:attrNameLst>
                                          <p:attrName>style.visibility</p:attrName>
                                        </p:attrNameLst>
                                      </p:cBhvr>
                                      <p:to>
                                        <p:strVal val="visible"/>
                                      </p:to>
                                    </p:set>
                                    <p:animEffect transition="in" filter="fade">
                                      <p:cBhvr>
                                        <p:cTn id="41" dur="1000"/>
                                        <p:tgtEl>
                                          <p:spTgt spid="409616"/>
                                        </p:tgtEl>
                                      </p:cBhvr>
                                    </p:animEffect>
                                    <p:anim calcmode="lin" valueType="num">
                                      <p:cBhvr>
                                        <p:cTn id="42" dur="1000" fill="hold"/>
                                        <p:tgtEl>
                                          <p:spTgt spid="409616"/>
                                        </p:tgtEl>
                                        <p:attrNameLst>
                                          <p:attrName>ppt_x</p:attrName>
                                        </p:attrNameLst>
                                      </p:cBhvr>
                                      <p:tavLst>
                                        <p:tav tm="0">
                                          <p:val>
                                            <p:strVal val="#ppt_x"/>
                                          </p:val>
                                        </p:tav>
                                        <p:tav tm="100000">
                                          <p:val>
                                            <p:strVal val="#ppt_x"/>
                                          </p:val>
                                        </p:tav>
                                      </p:tavLst>
                                    </p:anim>
                                    <p:anim calcmode="lin" valueType="num">
                                      <p:cBhvr>
                                        <p:cTn id="43" dur="1000" fill="hold"/>
                                        <p:tgtEl>
                                          <p:spTgt spid="40961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09617"/>
                                        </p:tgtEl>
                                        <p:attrNameLst>
                                          <p:attrName>style.visibility</p:attrName>
                                        </p:attrNameLst>
                                      </p:cBhvr>
                                      <p:to>
                                        <p:strVal val="visible"/>
                                      </p:to>
                                    </p:set>
                                    <p:animEffect transition="in" filter="fade">
                                      <p:cBhvr>
                                        <p:cTn id="46" dur="1000"/>
                                        <p:tgtEl>
                                          <p:spTgt spid="409617"/>
                                        </p:tgtEl>
                                      </p:cBhvr>
                                    </p:animEffect>
                                    <p:anim calcmode="lin" valueType="num">
                                      <p:cBhvr>
                                        <p:cTn id="47" dur="1000" fill="hold"/>
                                        <p:tgtEl>
                                          <p:spTgt spid="409617"/>
                                        </p:tgtEl>
                                        <p:attrNameLst>
                                          <p:attrName>ppt_x</p:attrName>
                                        </p:attrNameLst>
                                      </p:cBhvr>
                                      <p:tavLst>
                                        <p:tav tm="0">
                                          <p:val>
                                            <p:strVal val="#ppt_x"/>
                                          </p:val>
                                        </p:tav>
                                        <p:tav tm="100000">
                                          <p:val>
                                            <p:strVal val="#ppt_x"/>
                                          </p:val>
                                        </p:tav>
                                      </p:tavLst>
                                    </p:anim>
                                    <p:anim calcmode="lin" valueType="num">
                                      <p:cBhvr>
                                        <p:cTn id="48" dur="1000" fill="hold"/>
                                        <p:tgtEl>
                                          <p:spTgt spid="40961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409618"/>
                                        </p:tgtEl>
                                        <p:attrNameLst>
                                          <p:attrName>style.visibility</p:attrName>
                                        </p:attrNameLst>
                                      </p:cBhvr>
                                      <p:to>
                                        <p:strVal val="visible"/>
                                      </p:to>
                                    </p:set>
                                    <p:animEffect transition="in" filter="fade">
                                      <p:cBhvr>
                                        <p:cTn id="51" dur="1000"/>
                                        <p:tgtEl>
                                          <p:spTgt spid="409618"/>
                                        </p:tgtEl>
                                      </p:cBhvr>
                                    </p:animEffect>
                                    <p:anim calcmode="lin" valueType="num">
                                      <p:cBhvr>
                                        <p:cTn id="52" dur="1000" fill="hold"/>
                                        <p:tgtEl>
                                          <p:spTgt spid="409618"/>
                                        </p:tgtEl>
                                        <p:attrNameLst>
                                          <p:attrName>ppt_x</p:attrName>
                                        </p:attrNameLst>
                                      </p:cBhvr>
                                      <p:tavLst>
                                        <p:tav tm="0">
                                          <p:val>
                                            <p:strVal val="#ppt_x"/>
                                          </p:val>
                                        </p:tav>
                                        <p:tav tm="100000">
                                          <p:val>
                                            <p:strVal val="#ppt_x"/>
                                          </p:val>
                                        </p:tav>
                                      </p:tavLst>
                                    </p:anim>
                                    <p:anim calcmode="lin" valueType="num">
                                      <p:cBhvr>
                                        <p:cTn id="53" dur="1000" fill="hold"/>
                                        <p:tgtEl>
                                          <p:spTgt spid="409618"/>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096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4" grpId="0" animBg="1"/>
      <p:bldP spid="409605" grpId="0" animBg="1"/>
      <p:bldP spid="409606" grpId="0" animBg="1"/>
      <p:bldP spid="409607" grpId="0" animBg="1"/>
      <p:bldP spid="409614" grpId="0" animBg="1"/>
      <p:bldP spid="409615" grpId="0" animBg="1"/>
      <p:bldP spid="409616" grpId="0" animBg="1"/>
      <p:bldP spid="409617" grpId="0"/>
      <p:bldP spid="40961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r>
              <a:rPr lang="en-US" dirty="0" smtClean="0"/>
              <a:t>Seminar question</a:t>
            </a:r>
            <a:endParaRPr lang="en-US" dirty="0"/>
          </a:p>
        </p:txBody>
      </p:sp>
      <p:sp>
        <p:nvSpPr>
          <p:cNvPr id="412675" name="Rectangle 3"/>
          <p:cNvSpPr>
            <a:spLocks noGrp="1" noChangeArrowheads="1"/>
          </p:cNvSpPr>
          <p:nvPr>
            <p:ph type="body" idx="1"/>
          </p:nvPr>
        </p:nvSpPr>
        <p:spPr/>
        <p:txBody>
          <a:bodyPr>
            <a:normAutofit/>
          </a:bodyPr>
          <a:lstStyle/>
          <a:p>
            <a:pPr marL="342900" indent="-342900"/>
            <a:endParaRPr lang="en-US" dirty="0"/>
          </a:p>
        </p:txBody>
      </p:sp>
    </p:spTree>
    <p:extLst>
      <p:ext uri="{BB962C8B-B14F-4D97-AF65-F5344CB8AC3E}">
        <p14:creationId xmlns:p14="http://schemas.microsoft.com/office/powerpoint/2010/main" val="3763644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412675">
                                            <p:txEl>
                                              <p:pRg st="0" end="0"/>
                                            </p:txEl>
                                          </p:spTgt>
                                        </p:tgtEl>
                                        <p:attrNameLst>
                                          <p:attrName>style.visibility</p:attrName>
                                        </p:attrNameLst>
                                      </p:cBhvr>
                                      <p:to>
                                        <p:strVal val="visible"/>
                                      </p:to>
                                    </p:set>
                                    <p:animEffect transition="in" filter="fade">
                                      <p:cBhvr>
                                        <p:cTn id="7" dur="1000"/>
                                        <p:tgtEl>
                                          <p:spTgt spid="412675">
                                            <p:txEl>
                                              <p:pRg st="0" end="0"/>
                                            </p:txEl>
                                          </p:spTgt>
                                        </p:tgtEl>
                                      </p:cBhvr>
                                    </p:animEffect>
                                    <p:anim calcmode="lin" valueType="num">
                                      <p:cBhvr>
                                        <p:cTn id="8" dur="1000" fill="hold"/>
                                        <p:tgtEl>
                                          <p:spTgt spid="412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26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pPr algn="just">
              <a:spcAft>
                <a:spcPts val="650"/>
              </a:spcAft>
            </a:pPr>
            <a:r>
              <a:rPr lang="en-US" dirty="0" smtClean="0"/>
              <a:t>Incremental </a:t>
            </a:r>
            <a:r>
              <a:rPr lang="en-US" dirty="0"/>
              <a:t>Cash Flows</a:t>
            </a:r>
          </a:p>
        </p:txBody>
      </p:sp>
      <p:sp>
        <p:nvSpPr>
          <p:cNvPr id="373763" name="Rectangle 3"/>
          <p:cNvSpPr>
            <a:spLocks noGrp="1" noChangeArrowheads="1"/>
          </p:cNvSpPr>
          <p:nvPr>
            <p:ph type="body" idx="1"/>
          </p:nvPr>
        </p:nvSpPr>
        <p:spPr/>
        <p:txBody>
          <a:bodyPr>
            <a:normAutofit fontScale="92500"/>
          </a:bodyPr>
          <a:lstStyle/>
          <a:p>
            <a:pPr marL="342900" indent="-342900"/>
            <a:r>
              <a:rPr lang="en-US"/>
              <a:t>Cash flows matter—not accounting earnings.</a:t>
            </a:r>
          </a:p>
          <a:p>
            <a:pPr marL="342900" indent="-342900"/>
            <a:r>
              <a:rPr lang="en-US"/>
              <a:t>Sunk costs do not matter.</a:t>
            </a:r>
          </a:p>
          <a:p>
            <a:pPr marL="342900" indent="-342900"/>
            <a:r>
              <a:rPr lang="en-US" i="1"/>
              <a:t>Incremental</a:t>
            </a:r>
            <a:r>
              <a:rPr lang="en-US"/>
              <a:t> cash flows matter.</a:t>
            </a:r>
          </a:p>
          <a:p>
            <a:pPr marL="342900" indent="-342900"/>
            <a:r>
              <a:rPr lang="en-US"/>
              <a:t>Opportunity costs matter.</a:t>
            </a:r>
          </a:p>
          <a:p>
            <a:pPr marL="342900" indent="-342900"/>
            <a:r>
              <a:rPr lang="en-US"/>
              <a:t>Side effects like cannibalism and erosion matter.</a:t>
            </a:r>
          </a:p>
          <a:p>
            <a:pPr marL="342900" indent="-342900"/>
            <a:r>
              <a:rPr lang="en-US"/>
              <a:t>Taxes matter: we want incremental after-tax cash flows. </a:t>
            </a:r>
          </a:p>
          <a:p>
            <a:pPr marL="342900" indent="-342900"/>
            <a:r>
              <a:rPr lang="en-US"/>
              <a:t>Inflation matters.</a:t>
            </a:r>
          </a:p>
        </p:txBody>
      </p:sp>
    </p:spTree>
    <p:extLst>
      <p:ext uri="{BB962C8B-B14F-4D97-AF65-F5344CB8AC3E}">
        <p14:creationId xmlns:p14="http://schemas.microsoft.com/office/powerpoint/2010/main" val="2650247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3763">
                                            <p:txEl>
                                              <p:pRg st="0" end="0"/>
                                            </p:txEl>
                                          </p:spTgt>
                                        </p:tgtEl>
                                        <p:attrNameLst>
                                          <p:attrName>style.visibility</p:attrName>
                                        </p:attrNameLst>
                                      </p:cBhvr>
                                      <p:to>
                                        <p:strVal val="visible"/>
                                      </p:to>
                                    </p:set>
                                    <p:animEffect transition="in" filter="fade">
                                      <p:cBhvr>
                                        <p:cTn id="7" dur="1000"/>
                                        <p:tgtEl>
                                          <p:spTgt spid="373763">
                                            <p:txEl>
                                              <p:pRg st="0" end="0"/>
                                            </p:txEl>
                                          </p:spTgt>
                                        </p:tgtEl>
                                      </p:cBhvr>
                                    </p:animEffect>
                                    <p:anim calcmode="lin" valueType="num">
                                      <p:cBhvr>
                                        <p:cTn id="8" dur="1000" fill="hold"/>
                                        <p:tgtEl>
                                          <p:spTgt spid="3737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37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3763">
                                            <p:txEl>
                                              <p:pRg st="1" end="1"/>
                                            </p:txEl>
                                          </p:spTgt>
                                        </p:tgtEl>
                                        <p:attrNameLst>
                                          <p:attrName>style.visibility</p:attrName>
                                        </p:attrNameLst>
                                      </p:cBhvr>
                                      <p:to>
                                        <p:strVal val="visible"/>
                                      </p:to>
                                    </p:set>
                                    <p:animEffect transition="in" filter="fade">
                                      <p:cBhvr>
                                        <p:cTn id="14" dur="1000"/>
                                        <p:tgtEl>
                                          <p:spTgt spid="373763">
                                            <p:txEl>
                                              <p:pRg st="1" end="1"/>
                                            </p:txEl>
                                          </p:spTgt>
                                        </p:tgtEl>
                                      </p:cBhvr>
                                    </p:animEffect>
                                    <p:anim calcmode="lin" valueType="num">
                                      <p:cBhvr>
                                        <p:cTn id="15" dur="1000" fill="hold"/>
                                        <p:tgtEl>
                                          <p:spTgt spid="3737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37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3763">
                                            <p:txEl>
                                              <p:pRg st="2" end="2"/>
                                            </p:txEl>
                                          </p:spTgt>
                                        </p:tgtEl>
                                        <p:attrNameLst>
                                          <p:attrName>style.visibility</p:attrName>
                                        </p:attrNameLst>
                                      </p:cBhvr>
                                      <p:to>
                                        <p:strVal val="visible"/>
                                      </p:to>
                                    </p:set>
                                    <p:animEffect transition="in" filter="fade">
                                      <p:cBhvr>
                                        <p:cTn id="21" dur="1000"/>
                                        <p:tgtEl>
                                          <p:spTgt spid="373763">
                                            <p:txEl>
                                              <p:pRg st="2" end="2"/>
                                            </p:txEl>
                                          </p:spTgt>
                                        </p:tgtEl>
                                      </p:cBhvr>
                                    </p:animEffect>
                                    <p:anim calcmode="lin" valueType="num">
                                      <p:cBhvr>
                                        <p:cTn id="22" dur="1000" fill="hold"/>
                                        <p:tgtEl>
                                          <p:spTgt spid="3737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37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3763">
                                            <p:txEl>
                                              <p:pRg st="3" end="3"/>
                                            </p:txEl>
                                          </p:spTgt>
                                        </p:tgtEl>
                                        <p:attrNameLst>
                                          <p:attrName>style.visibility</p:attrName>
                                        </p:attrNameLst>
                                      </p:cBhvr>
                                      <p:to>
                                        <p:strVal val="visible"/>
                                      </p:to>
                                    </p:set>
                                    <p:animEffect transition="in" filter="fade">
                                      <p:cBhvr>
                                        <p:cTn id="28" dur="1000"/>
                                        <p:tgtEl>
                                          <p:spTgt spid="373763">
                                            <p:txEl>
                                              <p:pRg st="3" end="3"/>
                                            </p:txEl>
                                          </p:spTgt>
                                        </p:tgtEl>
                                      </p:cBhvr>
                                    </p:animEffect>
                                    <p:anim calcmode="lin" valueType="num">
                                      <p:cBhvr>
                                        <p:cTn id="29" dur="1000" fill="hold"/>
                                        <p:tgtEl>
                                          <p:spTgt spid="3737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37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3763">
                                            <p:txEl>
                                              <p:pRg st="4" end="4"/>
                                            </p:txEl>
                                          </p:spTgt>
                                        </p:tgtEl>
                                        <p:attrNameLst>
                                          <p:attrName>style.visibility</p:attrName>
                                        </p:attrNameLst>
                                      </p:cBhvr>
                                      <p:to>
                                        <p:strVal val="visible"/>
                                      </p:to>
                                    </p:set>
                                    <p:animEffect transition="in" filter="fade">
                                      <p:cBhvr>
                                        <p:cTn id="35" dur="1000"/>
                                        <p:tgtEl>
                                          <p:spTgt spid="373763">
                                            <p:txEl>
                                              <p:pRg st="4" end="4"/>
                                            </p:txEl>
                                          </p:spTgt>
                                        </p:tgtEl>
                                      </p:cBhvr>
                                    </p:animEffect>
                                    <p:anim calcmode="lin" valueType="num">
                                      <p:cBhvr>
                                        <p:cTn id="36" dur="1000" fill="hold"/>
                                        <p:tgtEl>
                                          <p:spTgt spid="3737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37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3763">
                                            <p:txEl>
                                              <p:pRg st="5" end="5"/>
                                            </p:txEl>
                                          </p:spTgt>
                                        </p:tgtEl>
                                        <p:attrNameLst>
                                          <p:attrName>style.visibility</p:attrName>
                                        </p:attrNameLst>
                                      </p:cBhvr>
                                      <p:to>
                                        <p:strVal val="visible"/>
                                      </p:to>
                                    </p:set>
                                    <p:animEffect transition="in" filter="fade">
                                      <p:cBhvr>
                                        <p:cTn id="42" dur="1000"/>
                                        <p:tgtEl>
                                          <p:spTgt spid="373763">
                                            <p:txEl>
                                              <p:pRg st="5" end="5"/>
                                            </p:txEl>
                                          </p:spTgt>
                                        </p:tgtEl>
                                      </p:cBhvr>
                                    </p:animEffect>
                                    <p:anim calcmode="lin" valueType="num">
                                      <p:cBhvr>
                                        <p:cTn id="43" dur="1000" fill="hold"/>
                                        <p:tgtEl>
                                          <p:spTgt spid="37376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737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73763">
                                            <p:txEl>
                                              <p:pRg st="6" end="6"/>
                                            </p:txEl>
                                          </p:spTgt>
                                        </p:tgtEl>
                                        <p:attrNameLst>
                                          <p:attrName>style.visibility</p:attrName>
                                        </p:attrNameLst>
                                      </p:cBhvr>
                                      <p:to>
                                        <p:strVal val="visible"/>
                                      </p:to>
                                    </p:set>
                                    <p:animEffect transition="in" filter="fade">
                                      <p:cBhvr>
                                        <p:cTn id="49" dur="1000"/>
                                        <p:tgtEl>
                                          <p:spTgt spid="373763">
                                            <p:txEl>
                                              <p:pRg st="6" end="6"/>
                                            </p:txEl>
                                          </p:spTgt>
                                        </p:tgtEl>
                                      </p:cBhvr>
                                    </p:animEffect>
                                    <p:anim calcmode="lin" valueType="num">
                                      <p:cBhvr>
                                        <p:cTn id="50" dur="1000" fill="hold"/>
                                        <p:tgtEl>
                                          <p:spTgt spid="37376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7376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sz="4000"/>
              <a:t>Cash Flows—Not Accounting Income</a:t>
            </a:r>
          </a:p>
        </p:txBody>
      </p:sp>
      <p:sp>
        <p:nvSpPr>
          <p:cNvPr id="374787" name="Rectangle 3"/>
          <p:cNvSpPr>
            <a:spLocks noGrp="1" noChangeArrowheads="1"/>
          </p:cNvSpPr>
          <p:nvPr>
            <p:ph type="body" idx="1"/>
          </p:nvPr>
        </p:nvSpPr>
        <p:spPr/>
        <p:txBody>
          <a:bodyPr/>
          <a:lstStyle/>
          <a:p>
            <a:pPr marL="342900" indent="-342900"/>
            <a:r>
              <a:rPr lang="en-US" sz="3600"/>
              <a:t>Consider depreciation expense. </a:t>
            </a:r>
          </a:p>
          <a:p>
            <a:pPr marL="742950" lvl="1" indent="-285750"/>
            <a:r>
              <a:rPr lang="en-US" sz="3200"/>
              <a:t>You never write a check made out to “depreciation.”</a:t>
            </a:r>
          </a:p>
          <a:p>
            <a:pPr marL="342900" indent="-342900"/>
            <a:r>
              <a:rPr lang="en-US" sz="3600"/>
              <a:t>Much of the work in evaluating a project lies in taking accounting numbers and generating cash flows.</a:t>
            </a:r>
          </a:p>
        </p:txBody>
      </p:sp>
    </p:spTree>
    <p:extLst>
      <p:ext uri="{BB962C8B-B14F-4D97-AF65-F5344CB8AC3E}">
        <p14:creationId xmlns:p14="http://schemas.microsoft.com/office/powerpoint/2010/main" val="3391334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4787">
                                            <p:txEl>
                                              <p:pRg st="0" end="0"/>
                                            </p:txEl>
                                          </p:spTgt>
                                        </p:tgtEl>
                                        <p:attrNameLst>
                                          <p:attrName>style.visibility</p:attrName>
                                        </p:attrNameLst>
                                      </p:cBhvr>
                                      <p:to>
                                        <p:strVal val="visible"/>
                                      </p:to>
                                    </p:set>
                                    <p:animEffect transition="in" filter="fade">
                                      <p:cBhvr>
                                        <p:cTn id="7" dur="1000"/>
                                        <p:tgtEl>
                                          <p:spTgt spid="374787">
                                            <p:txEl>
                                              <p:pRg st="0" end="0"/>
                                            </p:txEl>
                                          </p:spTgt>
                                        </p:tgtEl>
                                      </p:cBhvr>
                                    </p:animEffect>
                                    <p:anim calcmode="lin" valueType="num">
                                      <p:cBhvr>
                                        <p:cTn id="8" dur="1000" fill="hold"/>
                                        <p:tgtEl>
                                          <p:spTgt spid="374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478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4787">
                                            <p:txEl>
                                              <p:pRg st="1" end="1"/>
                                            </p:txEl>
                                          </p:spTgt>
                                        </p:tgtEl>
                                        <p:attrNameLst>
                                          <p:attrName>style.visibility</p:attrName>
                                        </p:attrNameLst>
                                      </p:cBhvr>
                                      <p:to>
                                        <p:strVal val="visible"/>
                                      </p:to>
                                    </p:set>
                                    <p:animEffect transition="in" filter="fade">
                                      <p:cBhvr>
                                        <p:cTn id="12" dur="1000"/>
                                        <p:tgtEl>
                                          <p:spTgt spid="374787">
                                            <p:txEl>
                                              <p:pRg st="1" end="1"/>
                                            </p:txEl>
                                          </p:spTgt>
                                        </p:tgtEl>
                                      </p:cBhvr>
                                    </p:animEffect>
                                    <p:anim calcmode="lin" valueType="num">
                                      <p:cBhvr>
                                        <p:cTn id="13" dur="1000" fill="hold"/>
                                        <p:tgtEl>
                                          <p:spTgt spid="37478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74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74787">
                                            <p:txEl>
                                              <p:pRg st="2" end="2"/>
                                            </p:txEl>
                                          </p:spTgt>
                                        </p:tgtEl>
                                        <p:attrNameLst>
                                          <p:attrName>style.visibility</p:attrName>
                                        </p:attrNameLst>
                                      </p:cBhvr>
                                      <p:to>
                                        <p:strVal val="visible"/>
                                      </p:to>
                                    </p:set>
                                    <p:animEffect transition="in" filter="fade">
                                      <p:cBhvr>
                                        <p:cTn id="19" dur="1000"/>
                                        <p:tgtEl>
                                          <p:spTgt spid="374787">
                                            <p:txEl>
                                              <p:pRg st="2" end="2"/>
                                            </p:txEl>
                                          </p:spTgt>
                                        </p:tgtEl>
                                      </p:cBhvr>
                                    </p:animEffect>
                                    <p:anim calcmode="lin" valueType="num">
                                      <p:cBhvr>
                                        <p:cTn id="20" dur="1000" fill="hold"/>
                                        <p:tgtEl>
                                          <p:spTgt spid="3747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747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Incremental Cash Flows</a:t>
            </a:r>
          </a:p>
        </p:txBody>
      </p:sp>
      <p:sp>
        <p:nvSpPr>
          <p:cNvPr id="375811" name="Rectangle 3"/>
          <p:cNvSpPr>
            <a:spLocks noGrp="1" noChangeArrowheads="1"/>
          </p:cNvSpPr>
          <p:nvPr>
            <p:ph type="body" idx="1"/>
          </p:nvPr>
        </p:nvSpPr>
        <p:spPr/>
        <p:txBody>
          <a:bodyPr>
            <a:normAutofit lnSpcReduction="10000"/>
          </a:bodyPr>
          <a:lstStyle/>
          <a:p>
            <a:pPr marL="342900" indent="-342900"/>
            <a:r>
              <a:rPr lang="en-US"/>
              <a:t>Sunk costs are not relevant</a:t>
            </a:r>
          </a:p>
          <a:p>
            <a:pPr marL="742950" lvl="1" indent="-285750"/>
            <a:r>
              <a:rPr lang="en-US"/>
              <a:t>Just because “we have come this far” does not mean that we should continue to throw good money after bad.</a:t>
            </a:r>
          </a:p>
          <a:p>
            <a:pPr marL="342900" indent="-342900"/>
            <a:r>
              <a:rPr lang="en-US"/>
              <a:t>Opportunity costs </a:t>
            </a:r>
            <a:r>
              <a:rPr lang="en-US" i="1"/>
              <a:t>do</a:t>
            </a:r>
            <a:r>
              <a:rPr lang="en-US"/>
              <a:t> matter. Just because a project has a positive NPV, that does not mean that it should also have automatic acceptance. Specifically, if another project with a higher NPV would have to be passed up, then we should not proceed.</a:t>
            </a:r>
          </a:p>
        </p:txBody>
      </p:sp>
    </p:spTree>
    <p:extLst>
      <p:ext uri="{BB962C8B-B14F-4D97-AF65-F5344CB8AC3E}">
        <p14:creationId xmlns:p14="http://schemas.microsoft.com/office/powerpoint/2010/main" val="1172492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5811">
                                            <p:txEl>
                                              <p:pRg st="0" end="0"/>
                                            </p:txEl>
                                          </p:spTgt>
                                        </p:tgtEl>
                                        <p:attrNameLst>
                                          <p:attrName>style.visibility</p:attrName>
                                        </p:attrNameLst>
                                      </p:cBhvr>
                                      <p:to>
                                        <p:strVal val="visible"/>
                                      </p:to>
                                    </p:set>
                                    <p:animEffect transition="in" filter="fade">
                                      <p:cBhvr>
                                        <p:cTn id="7" dur="1000"/>
                                        <p:tgtEl>
                                          <p:spTgt spid="375811">
                                            <p:txEl>
                                              <p:pRg st="0" end="0"/>
                                            </p:txEl>
                                          </p:spTgt>
                                        </p:tgtEl>
                                      </p:cBhvr>
                                    </p:animEffect>
                                    <p:anim calcmode="lin" valueType="num">
                                      <p:cBhvr>
                                        <p:cTn id="8" dur="1000" fill="hold"/>
                                        <p:tgtEl>
                                          <p:spTgt spid="375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58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5811">
                                            <p:txEl>
                                              <p:pRg st="1" end="1"/>
                                            </p:txEl>
                                          </p:spTgt>
                                        </p:tgtEl>
                                        <p:attrNameLst>
                                          <p:attrName>style.visibility</p:attrName>
                                        </p:attrNameLst>
                                      </p:cBhvr>
                                      <p:to>
                                        <p:strVal val="visible"/>
                                      </p:to>
                                    </p:set>
                                    <p:animEffect transition="in" filter="fade">
                                      <p:cBhvr>
                                        <p:cTn id="12" dur="1000"/>
                                        <p:tgtEl>
                                          <p:spTgt spid="375811">
                                            <p:txEl>
                                              <p:pRg st="1" end="1"/>
                                            </p:txEl>
                                          </p:spTgt>
                                        </p:tgtEl>
                                      </p:cBhvr>
                                    </p:animEffect>
                                    <p:anim calcmode="lin" valueType="num">
                                      <p:cBhvr>
                                        <p:cTn id="13" dur="1000" fill="hold"/>
                                        <p:tgtEl>
                                          <p:spTgt spid="3758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75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75811">
                                            <p:txEl>
                                              <p:pRg st="2" end="2"/>
                                            </p:txEl>
                                          </p:spTgt>
                                        </p:tgtEl>
                                        <p:attrNameLst>
                                          <p:attrName>style.visibility</p:attrName>
                                        </p:attrNameLst>
                                      </p:cBhvr>
                                      <p:to>
                                        <p:strVal val="visible"/>
                                      </p:to>
                                    </p:set>
                                    <p:animEffect transition="in" filter="fade">
                                      <p:cBhvr>
                                        <p:cTn id="19" dur="1000"/>
                                        <p:tgtEl>
                                          <p:spTgt spid="375811">
                                            <p:txEl>
                                              <p:pRg st="2" end="2"/>
                                            </p:txEl>
                                          </p:spTgt>
                                        </p:tgtEl>
                                      </p:cBhvr>
                                    </p:animEffect>
                                    <p:anim calcmode="lin" valueType="num">
                                      <p:cBhvr>
                                        <p:cTn id="20" dur="1000" fill="hold"/>
                                        <p:tgtEl>
                                          <p:spTgt spid="3758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758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t>Incremental Cash Flows</a:t>
            </a:r>
          </a:p>
        </p:txBody>
      </p:sp>
      <p:sp>
        <p:nvSpPr>
          <p:cNvPr id="377859" name="Rectangle 3"/>
          <p:cNvSpPr>
            <a:spLocks noGrp="1" noChangeArrowheads="1"/>
          </p:cNvSpPr>
          <p:nvPr>
            <p:ph type="body" idx="1"/>
          </p:nvPr>
        </p:nvSpPr>
        <p:spPr/>
        <p:txBody>
          <a:bodyPr/>
          <a:lstStyle/>
          <a:p>
            <a:pPr marL="342900" indent="-342900"/>
            <a:r>
              <a:rPr lang="en-US" sz="3600"/>
              <a:t>Side effects matter.</a:t>
            </a:r>
          </a:p>
          <a:p>
            <a:pPr marL="742950" lvl="1" indent="-285750"/>
            <a:r>
              <a:rPr lang="en-US" sz="3200"/>
              <a:t>Erosion is a “bad” thing. If our new product causes existing customers to demand less of our current products, we need to recognize that.</a:t>
            </a:r>
          </a:p>
          <a:p>
            <a:pPr marL="742950" lvl="1" indent="-285750"/>
            <a:r>
              <a:rPr lang="en-US" sz="3200"/>
              <a:t>If, however, synergies result that create increased demand of existing products, we also need to recognize that.</a:t>
            </a:r>
          </a:p>
        </p:txBody>
      </p:sp>
    </p:spTree>
    <p:extLst>
      <p:ext uri="{BB962C8B-B14F-4D97-AF65-F5344CB8AC3E}">
        <p14:creationId xmlns:p14="http://schemas.microsoft.com/office/powerpoint/2010/main" val="2007773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77859">
                                            <p:txEl>
                                              <p:pRg st="1" end="1"/>
                                            </p:txEl>
                                          </p:spTgt>
                                        </p:tgtEl>
                                        <p:attrNameLst>
                                          <p:attrName>style.visibility</p:attrName>
                                        </p:attrNameLst>
                                      </p:cBhvr>
                                      <p:to>
                                        <p:strVal val="visible"/>
                                      </p:to>
                                    </p:set>
                                    <p:animEffect transition="in" filter="fade">
                                      <p:cBhvr>
                                        <p:cTn id="7" dur="1000"/>
                                        <p:tgtEl>
                                          <p:spTgt spid="377859">
                                            <p:txEl>
                                              <p:pRg st="1" end="1"/>
                                            </p:txEl>
                                          </p:spTgt>
                                        </p:tgtEl>
                                      </p:cBhvr>
                                    </p:animEffect>
                                    <p:anim calcmode="lin" valueType="num">
                                      <p:cBhvr>
                                        <p:cTn id="8" dur="1000" fill="hold"/>
                                        <p:tgtEl>
                                          <p:spTgt spid="3778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778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77859">
                                            <p:txEl>
                                              <p:pRg st="2" end="2"/>
                                            </p:txEl>
                                          </p:spTgt>
                                        </p:tgtEl>
                                        <p:attrNameLst>
                                          <p:attrName>style.visibility</p:attrName>
                                        </p:attrNameLst>
                                      </p:cBhvr>
                                      <p:to>
                                        <p:strVal val="visible"/>
                                      </p:to>
                                    </p:set>
                                    <p:animEffect transition="in" filter="fade">
                                      <p:cBhvr>
                                        <p:cTn id="14" dur="1000"/>
                                        <p:tgtEl>
                                          <p:spTgt spid="377859">
                                            <p:txEl>
                                              <p:pRg st="2" end="2"/>
                                            </p:txEl>
                                          </p:spTgt>
                                        </p:tgtEl>
                                      </p:cBhvr>
                                    </p:animEffect>
                                    <p:anim calcmode="lin" valueType="num">
                                      <p:cBhvr>
                                        <p:cTn id="15" dur="1000" fill="hold"/>
                                        <p:tgtEl>
                                          <p:spTgt spid="37785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778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t>Estimating Cash Flows</a:t>
            </a:r>
          </a:p>
        </p:txBody>
      </p:sp>
      <p:sp>
        <p:nvSpPr>
          <p:cNvPr id="379907" name="Rectangle 3"/>
          <p:cNvSpPr>
            <a:spLocks noGrp="1" noChangeArrowheads="1"/>
          </p:cNvSpPr>
          <p:nvPr>
            <p:ph type="body" idx="1"/>
          </p:nvPr>
        </p:nvSpPr>
        <p:spPr/>
        <p:txBody>
          <a:bodyPr/>
          <a:lstStyle/>
          <a:p>
            <a:pPr marL="342900" indent="-342900"/>
            <a:r>
              <a:rPr lang="en-US"/>
              <a:t>Cash Flow from Operations</a:t>
            </a:r>
          </a:p>
          <a:p>
            <a:pPr marL="742950" lvl="1" indent="-285750"/>
            <a:r>
              <a:rPr lang="en-US"/>
              <a:t>Recall that:</a:t>
            </a:r>
          </a:p>
          <a:p>
            <a:pPr marL="742950" lvl="1" indent="-285750">
              <a:buFont typeface="Wingdings" pitchFamily="2" charset="2"/>
              <a:buNone/>
            </a:pPr>
            <a:r>
              <a:rPr lang="en-US"/>
              <a:t>		OCF = EBIT – Taxes + Depreciation</a:t>
            </a:r>
          </a:p>
          <a:p>
            <a:pPr marL="342900" indent="-342900"/>
            <a:r>
              <a:rPr lang="en-US"/>
              <a:t>Net Capital Spending</a:t>
            </a:r>
          </a:p>
          <a:p>
            <a:pPr marL="742950" lvl="1" indent="-285750"/>
            <a:r>
              <a:rPr lang="en-US"/>
              <a:t>Do not forget salvage value (after tax, of course).</a:t>
            </a:r>
          </a:p>
          <a:p>
            <a:pPr marL="342900" indent="-342900"/>
            <a:r>
              <a:rPr lang="en-US"/>
              <a:t>Changes in Net Working Capital</a:t>
            </a:r>
          </a:p>
          <a:p>
            <a:pPr marL="742950" lvl="1" indent="-285750"/>
            <a:r>
              <a:rPr lang="en-US"/>
              <a:t>Recall that when the project winds down, we enjoy a return of net working capital.</a:t>
            </a:r>
          </a:p>
        </p:txBody>
      </p:sp>
    </p:spTree>
    <p:extLst>
      <p:ext uri="{BB962C8B-B14F-4D97-AF65-F5344CB8AC3E}">
        <p14:creationId xmlns:p14="http://schemas.microsoft.com/office/powerpoint/2010/main" val="3160107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9907">
                                            <p:txEl>
                                              <p:pRg st="0" end="0"/>
                                            </p:txEl>
                                          </p:spTgt>
                                        </p:tgtEl>
                                        <p:attrNameLst>
                                          <p:attrName>style.visibility</p:attrName>
                                        </p:attrNameLst>
                                      </p:cBhvr>
                                      <p:to>
                                        <p:strVal val="visible"/>
                                      </p:to>
                                    </p:set>
                                    <p:animEffect transition="in" filter="fade">
                                      <p:cBhvr>
                                        <p:cTn id="7" dur="1000"/>
                                        <p:tgtEl>
                                          <p:spTgt spid="379907">
                                            <p:txEl>
                                              <p:pRg st="0" end="0"/>
                                            </p:txEl>
                                          </p:spTgt>
                                        </p:tgtEl>
                                      </p:cBhvr>
                                    </p:animEffect>
                                    <p:anim calcmode="lin" valueType="num">
                                      <p:cBhvr>
                                        <p:cTn id="8" dur="1000" fill="hold"/>
                                        <p:tgtEl>
                                          <p:spTgt spid="3799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99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9907">
                                            <p:txEl>
                                              <p:pRg st="1" end="1"/>
                                            </p:txEl>
                                          </p:spTgt>
                                        </p:tgtEl>
                                        <p:attrNameLst>
                                          <p:attrName>style.visibility</p:attrName>
                                        </p:attrNameLst>
                                      </p:cBhvr>
                                      <p:to>
                                        <p:strVal val="visible"/>
                                      </p:to>
                                    </p:set>
                                    <p:animEffect transition="in" filter="fade">
                                      <p:cBhvr>
                                        <p:cTn id="12" dur="1000"/>
                                        <p:tgtEl>
                                          <p:spTgt spid="379907">
                                            <p:txEl>
                                              <p:pRg st="1" end="1"/>
                                            </p:txEl>
                                          </p:spTgt>
                                        </p:tgtEl>
                                      </p:cBhvr>
                                    </p:animEffect>
                                    <p:anim calcmode="lin" valueType="num">
                                      <p:cBhvr>
                                        <p:cTn id="13" dur="1000" fill="hold"/>
                                        <p:tgtEl>
                                          <p:spTgt spid="3799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7990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79907">
                                            <p:txEl>
                                              <p:pRg st="2" end="2"/>
                                            </p:txEl>
                                          </p:spTgt>
                                        </p:tgtEl>
                                        <p:attrNameLst>
                                          <p:attrName>style.visibility</p:attrName>
                                        </p:attrNameLst>
                                      </p:cBhvr>
                                      <p:to>
                                        <p:strVal val="visible"/>
                                      </p:to>
                                    </p:set>
                                    <p:animEffect transition="in" filter="fade">
                                      <p:cBhvr>
                                        <p:cTn id="17" dur="1000"/>
                                        <p:tgtEl>
                                          <p:spTgt spid="379907">
                                            <p:txEl>
                                              <p:pRg st="2" end="2"/>
                                            </p:txEl>
                                          </p:spTgt>
                                        </p:tgtEl>
                                      </p:cBhvr>
                                    </p:animEffect>
                                    <p:anim calcmode="lin" valueType="num">
                                      <p:cBhvr>
                                        <p:cTn id="18" dur="1000" fill="hold"/>
                                        <p:tgtEl>
                                          <p:spTgt spid="37990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99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79907">
                                            <p:txEl>
                                              <p:pRg st="3" end="3"/>
                                            </p:txEl>
                                          </p:spTgt>
                                        </p:tgtEl>
                                        <p:attrNameLst>
                                          <p:attrName>style.visibility</p:attrName>
                                        </p:attrNameLst>
                                      </p:cBhvr>
                                      <p:to>
                                        <p:strVal val="visible"/>
                                      </p:to>
                                    </p:set>
                                    <p:animEffect transition="in" filter="fade">
                                      <p:cBhvr>
                                        <p:cTn id="24" dur="1000"/>
                                        <p:tgtEl>
                                          <p:spTgt spid="379907">
                                            <p:txEl>
                                              <p:pRg st="3" end="3"/>
                                            </p:txEl>
                                          </p:spTgt>
                                        </p:tgtEl>
                                      </p:cBhvr>
                                    </p:animEffect>
                                    <p:anim calcmode="lin" valueType="num">
                                      <p:cBhvr>
                                        <p:cTn id="25" dur="1000" fill="hold"/>
                                        <p:tgtEl>
                                          <p:spTgt spid="3799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7990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79907">
                                            <p:txEl>
                                              <p:pRg st="4" end="4"/>
                                            </p:txEl>
                                          </p:spTgt>
                                        </p:tgtEl>
                                        <p:attrNameLst>
                                          <p:attrName>style.visibility</p:attrName>
                                        </p:attrNameLst>
                                      </p:cBhvr>
                                      <p:to>
                                        <p:strVal val="visible"/>
                                      </p:to>
                                    </p:set>
                                    <p:animEffect transition="in" filter="fade">
                                      <p:cBhvr>
                                        <p:cTn id="29" dur="1000"/>
                                        <p:tgtEl>
                                          <p:spTgt spid="379907">
                                            <p:txEl>
                                              <p:pRg st="4" end="4"/>
                                            </p:txEl>
                                          </p:spTgt>
                                        </p:tgtEl>
                                      </p:cBhvr>
                                    </p:animEffect>
                                    <p:anim calcmode="lin" valueType="num">
                                      <p:cBhvr>
                                        <p:cTn id="30" dur="1000" fill="hold"/>
                                        <p:tgtEl>
                                          <p:spTgt spid="37990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799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79907">
                                            <p:txEl>
                                              <p:pRg st="5" end="5"/>
                                            </p:txEl>
                                          </p:spTgt>
                                        </p:tgtEl>
                                        <p:attrNameLst>
                                          <p:attrName>style.visibility</p:attrName>
                                        </p:attrNameLst>
                                      </p:cBhvr>
                                      <p:to>
                                        <p:strVal val="visible"/>
                                      </p:to>
                                    </p:set>
                                    <p:animEffect transition="in" filter="fade">
                                      <p:cBhvr>
                                        <p:cTn id="36" dur="1000"/>
                                        <p:tgtEl>
                                          <p:spTgt spid="379907">
                                            <p:txEl>
                                              <p:pRg st="5" end="5"/>
                                            </p:txEl>
                                          </p:spTgt>
                                        </p:tgtEl>
                                      </p:cBhvr>
                                    </p:animEffect>
                                    <p:anim calcmode="lin" valueType="num">
                                      <p:cBhvr>
                                        <p:cTn id="37" dur="1000" fill="hold"/>
                                        <p:tgtEl>
                                          <p:spTgt spid="37990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79907">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79907">
                                            <p:txEl>
                                              <p:pRg st="6" end="6"/>
                                            </p:txEl>
                                          </p:spTgt>
                                        </p:tgtEl>
                                        <p:attrNameLst>
                                          <p:attrName>style.visibility</p:attrName>
                                        </p:attrNameLst>
                                      </p:cBhvr>
                                      <p:to>
                                        <p:strVal val="visible"/>
                                      </p:to>
                                    </p:set>
                                    <p:animEffect transition="in" filter="fade">
                                      <p:cBhvr>
                                        <p:cTn id="41" dur="1000"/>
                                        <p:tgtEl>
                                          <p:spTgt spid="379907">
                                            <p:txEl>
                                              <p:pRg st="6" end="6"/>
                                            </p:txEl>
                                          </p:spTgt>
                                        </p:tgtEl>
                                      </p:cBhvr>
                                    </p:animEffect>
                                    <p:anim calcmode="lin" valueType="num">
                                      <p:cBhvr>
                                        <p:cTn id="42" dur="1000" fill="hold"/>
                                        <p:tgtEl>
                                          <p:spTgt spid="37990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7990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t>Interest Expense</a:t>
            </a:r>
          </a:p>
        </p:txBody>
      </p:sp>
      <p:sp>
        <p:nvSpPr>
          <p:cNvPr id="380931" name="Rectangle 3"/>
          <p:cNvSpPr>
            <a:spLocks noGrp="1" noChangeArrowheads="1"/>
          </p:cNvSpPr>
          <p:nvPr>
            <p:ph type="body" idx="1"/>
          </p:nvPr>
        </p:nvSpPr>
        <p:spPr/>
        <p:txBody>
          <a:bodyPr/>
          <a:lstStyle/>
          <a:p>
            <a:pPr marL="342900" indent="-342900"/>
            <a:r>
              <a:rPr lang="en-US" sz="3600"/>
              <a:t>Later chapters will deal with the impact that the amount of debt that a firm has in its capital structure has on firm value.</a:t>
            </a:r>
          </a:p>
          <a:p>
            <a:pPr marL="342900" indent="-342900"/>
            <a:r>
              <a:rPr lang="en-US" sz="3600"/>
              <a:t>For now, it is enough to assume that the firm’s level of debt (and, hence, interest expense) is independent of the project at hand.</a:t>
            </a:r>
          </a:p>
          <a:p>
            <a:pPr marL="342900" indent="-342900"/>
            <a:endParaRPr lang="en-US" sz="3600"/>
          </a:p>
        </p:txBody>
      </p:sp>
    </p:spTree>
    <p:extLst>
      <p:ext uri="{BB962C8B-B14F-4D97-AF65-F5344CB8AC3E}">
        <p14:creationId xmlns:p14="http://schemas.microsoft.com/office/powerpoint/2010/main" val="378225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fade">
                                      <p:cBhvr>
                                        <p:cTn id="7" dur="1000"/>
                                        <p:tgtEl>
                                          <p:spTgt spid="380931">
                                            <p:txEl>
                                              <p:pRg st="0" end="0"/>
                                            </p:txEl>
                                          </p:spTgt>
                                        </p:tgtEl>
                                      </p:cBhvr>
                                    </p:animEffect>
                                    <p:anim calcmode="lin" valueType="num">
                                      <p:cBhvr>
                                        <p:cTn id="8" dur="1000" fill="hold"/>
                                        <p:tgtEl>
                                          <p:spTgt spid="380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0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0931">
                                            <p:txEl>
                                              <p:pRg st="1" end="1"/>
                                            </p:txEl>
                                          </p:spTgt>
                                        </p:tgtEl>
                                        <p:attrNameLst>
                                          <p:attrName>style.visibility</p:attrName>
                                        </p:attrNameLst>
                                      </p:cBhvr>
                                      <p:to>
                                        <p:strVal val="visible"/>
                                      </p:to>
                                    </p:set>
                                    <p:animEffect transition="in" filter="fade">
                                      <p:cBhvr>
                                        <p:cTn id="14" dur="1000"/>
                                        <p:tgtEl>
                                          <p:spTgt spid="380931">
                                            <p:txEl>
                                              <p:pRg st="1" end="1"/>
                                            </p:txEl>
                                          </p:spTgt>
                                        </p:tgtEl>
                                      </p:cBhvr>
                                    </p:animEffect>
                                    <p:anim calcmode="lin" valueType="num">
                                      <p:cBhvr>
                                        <p:cTn id="15" dur="1000" fill="hold"/>
                                        <p:tgtEl>
                                          <p:spTgt spid="380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09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dirty="0" smtClean="0"/>
              <a:t>The </a:t>
            </a:r>
            <a:r>
              <a:rPr lang="en-US" dirty="0"/>
              <a:t>Baldwin Company</a:t>
            </a:r>
          </a:p>
        </p:txBody>
      </p:sp>
      <p:sp>
        <p:nvSpPr>
          <p:cNvPr id="381955" name="Rectangle 3"/>
          <p:cNvSpPr>
            <a:spLocks noGrp="1" noChangeArrowheads="1"/>
          </p:cNvSpPr>
          <p:nvPr>
            <p:ph type="body" idx="1"/>
          </p:nvPr>
        </p:nvSpPr>
        <p:spPr>
          <a:xfrm>
            <a:off x="457200" y="1905000"/>
            <a:ext cx="8077200" cy="3352800"/>
          </a:xfrm>
        </p:spPr>
        <p:txBody>
          <a:bodyPr>
            <a:normAutofit fontScale="92500" lnSpcReduction="20000"/>
          </a:bodyPr>
          <a:lstStyle/>
          <a:p>
            <a:pPr marL="342900" indent="-342900">
              <a:lnSpc>
                <a:spcPct val="80000"/>
              </a:lnSpc>
              <a:buClr>
                <a:schemeClr val="tx2"/>
              </a:buClr>
              <a:buFont typeface="Wingdings" pitchFamily="2" charset="2"/>
              <a:buChar char="q"/>
            </a:pPr>
            <a:r>
              <a:rPr lang="en-US" dirty="0"/>
              <a:t>Costs of test marketing (already spent): $250,000</a:t>
            </a:r>
          </a:p>
          <a:p>
            <a:pPr marL="342900" indent="-342900">
              <a:lnSpc>
                <a:spcPct val="80000"/>
              </a:lnSpc>
              <a:buClr>
                <a:schemeClr val="tx2"/>
              </a:buClr>
              <a:buFont typeface="Wingdings" pitchFamily="2" charset="2"/>
              <a:buChar char="q"/>
            </a:pPr>
            <a:r>
              <a:rPr lang="en-US" dirty="0"/>
              <a:t>Current market value of proposed factory site (which we own): $150,000</a:t>
            </a:r>
          </a:p>
          <a:p>
            <a:pPr marL="342900" indent="-342900">
              <a:lnSpc>
                <a:spcPct val="80000"/>
              </a:lnSpc>
              <a:buClr>
                <a:schemeClr val="tx2"/>
              </a:buClr>
              <a:buFont typeface="Wingdings" pitchFamily="2" charset="2"/>
              <a:buChar char="q"/>
            </a:pPr>
            <a:r>
              <a:rPr lang="en-US" dirty="0"/>
              <a:t>Cost of bowling ball machine: $100,000 (depreciated according to MACRS 5-year)</a:t>
            </a:r>
          </a:p>
          <a:p>
            <a:pPr marL="342900" indent="-342900">
              <a:lnSpc>
                <a:spcPct val="80000"/>
              </a:lnSpc>
              <a:buClr>
                <a:schemeClr val="tx2"/>
              </a:buClr>
              <a:buFont typeface="Wingdings" pitchFamily="2" charset="2"/>
              <a:buChar char="q"/>
            </a:pPr>
            <a:r>
              <a:rPr lang="en-US"/>
              <a:t>Increase in net working capital: $10,000</a:t>
            </a:r>
          </a:p>
          <a:p>
            <a:pPr marL="342900" indent="-342900">
              <a:lnSpc>
                <a:spcPct val="80000"/>
              </a:lnSpc>
              <a:buClr>
                <a:schemeClr val="tx2"/>
              </a:buClr>
              <a:buFont typeface="Wingdings" pitchFamily="2" charset="2"/>
              <a:buChar char="q"/>
            </a:pPr>
            <a:r>
              <a:rPr lang="en-US" dirty="0"/>
              <a:t>Production (in units) by year during 5-year life of the machine: 5,000, 8,000, 12,000, 10,000, 6,000</a:t>
            </a:r>
          </a:p>
          <a:p>
            <a:pPr marL="342900" indent="-342900">
              <a:lnSpc>
                <a:spcPct val="80000"/>
              </a:lnSpc>
              <a:buFont typeface="Wingdings" pitchFamily="2" charset="2"/>
              <a:buNone/>
            </a:pPr>
            <a:endParaRPr lang="en-US" dirty="0"/>
          </a:p>
        </p:txBody>
      </p:sp>
    </p:spTree>
    <p:extLst>
      <p:ext uri="{BB962C8B-B14F-4D97-AF65-F5344CB8AC3E}">
        <p14:creationId xmlns:p14="http://schemas.microsoft.com/office/powerpoint/2010/main" val="18230802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1955">
                                            <p:txEl>
                                              <p:pRg st="0" end="0"/>
                                            </p:txEl>
                                          </p:spTgt>
                                        </p:tgtEl>
                                        <p:attrNameLst>
                                          <p:attrName>style.visibility</p:attrName>
                                        </p:attrNameLst>
                                      </p:cBhvr>
                                      <p:to>
                                        <p:strVal val="visible"/>
                                      </p:to>
                                    </p:set>
                                    <p:animEffect transition="in" filter="fade">
                                      <p:cBhvr>
                                        <p:cTn id="7" dur="1000"/>
                                        <p:tgtEl>
                                          <p:spTgt spid="381955">
                                            <p:txEl>
                                              <p:pRg st="0" end="0"/>
                                            </p:txEl>
                                          </p:spTgt>
                                        </p:tgtEl>
                                      </p:cBhvr>
                                    </p:animEffect>
                                    <p:anim calcmode="lin" valueType="num">
                                      <p:cBhvr>
                                        <p:cTn id="8" dur="1000" fill="hold"/>
                                        <p:tgtEl>
                                          <p:spTgt spid="3819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19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1955">
                                            <p:txEl>
                                              <p:pRg st="1" end="1"/>
                                            </p:txEl>
                                          </p:spTgt>
                                        </p:tgtEl>
                                        <p:attrNameLst>
                                          <p:attrName>style.visibility</p:attrName>
                                        </p:attrNameLst>
                                      </p:cBhvr>
                                      <p:to>
                                        <p:strVal val="visible"/>
                                      </p:to>
                                    </p:set>
                                    <p:animEffect transition="in" filter="fade">
                                      <p:cBhvr>
                                        <p:cTn id="14" dur="1000"/>
                                        <p:tgtEl>
                                          <p:spTgt spid="381955">
                                            <p:txEl>
                                              <p:pRg st="1" end="1"/>
                                            </p:txEl>
                                          </p:spTgt>
                                        </p:tgtEl>
                                      </p:cBhvr>
                                    </p:animEffect>
                                    <p:anim calcmode="lin" valueType="num">
                                      <p:cBhvr>
                                        <p:cTn id="15" dur="1000" fill="hold"/>
                                        <p:tgtEl>
                                          <p:spTgt spid="3819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19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81955">
                                            <p:txEl>
                                              <p:pRg st="2" end="2"/>
                                            </p:txEl>
                                          </p:spTgt>
                                        </p:tgtEl>
                                        <p:attrNameLst>
                                          <p:attrName>style.visibility</p:attrName>
                                        </p:attrNameLst>
                                      </p:cBhvr>
                                      <p:to>
                                        <p:strVal val="visible"/>
                                      </p:to>
                                    </p:set>
                                    <p:animEffect transition="in" filter="fade">
                                      <p:cBhvr>
                                        <p:cTn id="21" dur="1000"/>
                                        <p:tgtEl>
                                          <p:spTgt spid="381955">
                                            <p:txEl>
                                              <p:pRg st="2" end="2"/>
                                            </p:txEl>
                                          </p:spTgt>
                                        </p:tgtEl>
                                      </p:cBhvr>
                                    </p:animEffect>
                                    <p:anim calcmode="lin" valueType="num">
                                      <p:cBhvr>
                                        <p:cTn id="22" dur="1000" fill="hold"/>
                                        <p:tgtEl>
                                          <p:spTgt spid="3819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819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1955">
                                            <p:txEl>
                                              <p:pRg st="3" end="3"/>
                                            </p:txEl>
                                          </p:spTgt>
                                        </p:tgtEl>
                                        <p:attrNameLst>
                                          <p:attrName>style.visibility</p:attrName>
                                        </p:attrNameLst>
                                      </p:cBhvr>
                                      <p:to>
                                        <p:strVal val="visible"/>
                                      </p:to>
                                    </p:set>
                                    <p:animEffect transition="in" filter="fade">
                                      <p:cBhvr>
                                        <p:cTn id="28" dur="1000"/>
                                        <p:tgtEl>
                                          <p:spTgt spid="381955">
                                            <p:txEl>
                                              <p:pRg st="3" end="3"/>
                                            </p:txEl>
                                          </p:spTgt>
                                        </p:tgtEl>
                                      </p:cBhvr>
                                    </p:animEffect>
                                    <p:anim calcmode="lin" valueType="num">
                                      <p:cBhvr>
                                        <p:cTn id="29" dur="1000" fill="hold"/>
                                        <p:tgtEl>
                                          <p:spTgt spid="3819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819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81955">
                                            <p:txEl>
                                              <p:pRg st="4" end="4"/>
                                            </p:txEl>
                                          </p:spTgt>
                                        </p:tgtEl>
                                        <p:attrNameLst>
                                          <p:attrName>style.visibility</p:attrName>
                                        </p:attrNameLst>
                                      </p:cBhvr>
                                      <p:to>
                                        <p:strVal val="visible"/>
                                      </p:to>
                                    </p:set>
                                    <p:animEffect transition="in" filter="fade">
                                      <p:cBhvr>
                                        <p:cTn id="35" dur="1000"/>
                                        <p:tgtEl>
                                          <p:spTgt spid="381955">
                                            <p:txEl>
                                              <p:pRg st="4" end="4"/>
                                            </p:txEl>
                                          </p:spTgt>
                                        </p:tgtEl>
                                      </p:cBhvr>
                                    </p:animEffect>
                                    <p:anim calcmode="lin" valueType="num">
                                      <p:cBhvr>
                                        <p:cTn id="36" dur="1000" fill="hold"/>
                                        <p:tgtEl>
                                          <p:spTgt spid="3819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819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1662</Words>
  <Application>Microsoft Office PowerPoint</Application>
  <PresentationFormat>On-screen Show (4:3)</PresentationFormat>
  <Paragraphs>330</Paragraphs>
  <Slides>28</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Lesson 11: Making capital investment decision</vt:lpstr>
      <vt:lpstr>Learning outcomes</vt:lpstr>
      <vt:lpstr>Incremental Cash Flows</vt:lpstr>
      <vt:lpstr>Cash Flows—Not Accounting Income</vt:lpstr>
      <vt:lpstr>Incremental Cash Flows</vt:lpstr>
      <vt:lpstr>Incremental Cash Flows</vt:lpstr>
      <vt:lpstr>Estimating Cash Flows</vt:lpstr>
      <vt:lpstr>Interest Expense</vt:lpstr>
      <vt:lpstr>The Baldwin Company</vt:lpstr>
      <vt:lpstr>The Baldwin Company</vt:lpstr>
      <vt:lpstr>The Baldwin Company</vt:lpstr>
      <vt:lpstr>The Baldwin Company</vt:lpstr>
      <vt:lpstr>The Baldwin Company</vt:lpstr>
      <vt:lpstr>The Baldwin Company</vt:lpstr>
      <vt:lpstr>The Baldwin Company</vt:lpstr>
      <vt:lpstr>The Baldwin Company</vt:lpstr>
      <vt:lpstr>Incremental After Tax Cash Flows </vt:lpstr>
      <vt:lpstr>NPV of Baldwin Company</vt:lpstr>
      <vt:lpstr>Inflation and Capital Budgeting</vt:lpstr>
      <vt:lpstr>Inflation and Capital Budgeting</vt:lpstr>
      <vt:lpstr>Other Methods for Computing OCF</vt:lpstr>
      <vt:lpstr>Investments of Unequal Lives</vt:lpstr>
      <vt:lpstr>Investments of Unequal Lives</vt:lpstr>
      <vt:lpstr>Investments of Unequal Lives</vt:lpstr>
      <vt:lpstr>Equivalent Annual Cost (EAC)</vt:lpstr>
      <vt:lpstr>Cadillac EAC with a Calculator</vt:lpstr>
      <vt:lpstr>Cheapskate EAC with a Calculator</vt:lpstr>
      <vt:lpstr>Seminar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and Finance</dc:title>
  <dc:creator>Gee</dc:creator>
  <cp:lastModifiedBy>Gee</cp:lastModifiedBy>
  <cp:revision>142</cp:revision>
  <dcterms:created xsi:type="dcterms:W3CDTF">2020-07-03T09:29:19Z</dcterms:created>
  <dcterms:modified xsi:type="dcterms:W3CDTF">2020-09-16T02:34:06Z</dcterms:modified>
</cp:coreProperties>
</file>