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05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12192000" cy="6858000"/>
  <p:embeddedFontLst>
    <p:embeddedFont>
      <p:font typeface="Cambria Math" panose="02040503050406030204" pitchFamily="18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14" autoAdjust="0"/>
  </p:normalViewPr>
  <p:slideViewPr>
    <p:cSldViewPr>
      <p:cViewPr>
        <p:scale>
          <a:sx n="70" d="100"/>
          <a:sy n="70" d="100"/>
        </p:scale>
        <p:origin x="-600" y="-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4" y="77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340391"/>
            <a:ext cx="120345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-11745"/>
            <a:ext cx="7679690" cy="118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239" y="1240226"/>
            <a:ext cx="10383520" cy="278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066800"/>
            <a:ext cx="8001000" cy="99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SG" dirty="0" smtClean="0"/>
              <a:t>Lesson 13: Cost of capital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981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0104"/>
            <a:ext cx="8435975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Internal Equity </a:t>
            </a:r>
            <a:r>
              <a:rPr sz="4400" spc="-10" dirty="0"/>
              <a:t>Capital:  </a:t>
            </a:r>
            <a:r>
              <a:rPr sz="4400" spc="-5" dirty="0"/>
              <a:t>Dividend </a:t>
            </a:r>
            <a:r>
              <a:rPr sz="4400" spc="-35" dirty="0"/>
              <a:t>Valuation </a:t>
            </a:r>
            <a:r>
              <a:rPr sz="4400" spc="-5" dirty="0"/>
              <a:t>Model</a:t>
            </a:r>
            <a:r>
              <a:rPr sz="4400" spc="-15" dirty="0"/>
              <a:t> </a:t>
            </a:r>
            <a:r>
              <a:rPr sz="4400" spc="-10" dirty="0"/>
              <a:t>Approach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845943"/>
            <a:ext cx="10357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dividend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valuation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(or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dividend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capitalization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model)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common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stock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valuation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2112643"/>
            <a:ext cx="998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539" y="3725543"/>
            <a:ext cx="10408285" cy="28778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66700" marR="30480" algn="just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latin typeface="Calibri"/>
                <a:cs typeface="Calibri"/>
              </a:rPr>
              <a:t>where </a:t>
            </a:r>
            <a:r>
              <a:rPr sz="1800" i="1" dirty="0">
                <a:latin typeface="Times New Roman"/>
                <a:cs typeface="Times New Roman"/>
              </a:rPr>
              <a:t>P</a:t>
            </a:r>
            <a:r>
              <a:rPr sz="1800" baseline="-13888" dirty="0">
                <a:latin typeface="Times New Roman"/>
                <a:cs typeface="Times New Roman"/>
              </a:rPr>
              <a:t>0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stock’s </a:t>
            </a:r>
            <a:r>
              <a:rPr sz="1800" spc="-10" dirty="0">
                <a:latin typeface="Calibri"/>
                <a:cs typeface="Calibri"/>
              </a:rPr>
              <a:t>present value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current </a:t>
            </a:r>
            <a:r>
              <a:rPr sz="1800" spc="-15" dirty="0">
                <a:latin typeface="Calibri"/>
                <a:cs typeface="Calibri"/>
              </a:rPr>
              <a:t>market </a:t>
            </a:r>
            <a:r>
              <a:rPr sz="1800" spc="-5" dirty="0">
                <a:latin typeface="Calibri"/>
                <a:cs typeface="Calibri"/>
              </a:rPr>
              <a:t>price; 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r>
              <a:rPr sz="1800" i="1" baseline="-13888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Calibri"/>
                <a:cs typeface="Calibri"/>
              </a:rPr>
              <a:t>, the </a:t>
            </a:r>
            <a:r>
              <a:rPr sz="1800" spc="-5" dirty="0">
                <a:latin typeface="Calibri"/>
                <a:cs typeface="Calibri"/>
              </a:rPr>
              <a:t>dividend </a:t>
            </a:r>
            <a:r>
              <a:rPr sz="1800" spc="-10" dirty="0">
                <a:latin typeface="Calibri"/>
                <a:cs typeface="Calibri"/>
              </a:rPr>
              <a:t>received </a:t>
            </a:r>
            <a:r>
              <a:rPr sz="1800" spc="-5" dirty="0">
                <a:latin typeface="Calibri"/>
                <a:cs typeface="Calibri"/>
              </a:rPr>
              <a:t>in period </a:t>
            </a:r>
            <a:r>
              <a:rPr sz="1800" i="1" spc="-5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Calibri"/>
                <a:cs typeface="Calibri"/>
              </a:rPr>
              <a:t>;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i="1" dirty="0">
                <a:latin typeface="Times New Roman"/>
                <a:cs typeface="Times New Roman"/>
              </a:rPr>
              <a:t>k</a:t>
            </a:r>
            <a:r>
              <a:rPr sz="1800" baseline="-13888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Calibri"/>
                <a:cs typeface="Calibri"/>
              </a:rPr>
              <a:t>,  the </a:t>
            </a:r>
            <a:r>
              <a:rPr sz="1800" spc="-10" dirty="0">
                <a:latin typeface="Calibri"/>
                <a:cs typeface="Calibri"/>
              </a:rPr>
              <a:t>return required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investors.</a:t>
            </a:r>
            <a:endParaRPr sz="1800" dirty="0">
              <a:latin typeface="Calibri"/>
              <a:cs typeface="Calibri"/>
            </a:endParaRPr>
          </a:p>
          <a:p>
            <a:pPr marL="266700" marR="30480" indent="-228600" algn="just">
              <a:lnSpc>
                <a:spcPct val="99500"/>
              </a:lnSpc>
              <a:spcBef>
                <a:spcPts val="990"/>
              </a:spcBef>
              <a:buFont typeface="Arial"/>
              <a:buChar char="•"/>
              <a:tabLst>
                <a:tab pos="266700" algn="l"/>
              </a:tabLst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above equation shows that in </a:t>
            </a:r>
            <a:r>
              <a:rPr sz="1800" spc="-10" dirty="0">
                <a:latin typeface="Calibri"/>
                <a:cs typeface="Calibri"/>
              </a:rPr>
              <a:t>efficient capital </a:t>
            </a:r>
            <a:r>
              <a:rPr sz="1800" spc="-15" dirty="0">
                <a:latin typeface="Calibri"/>
                <a:cs typeface="Calibri"/>
              </a:rPr>
              <a:t>markets, </a:t>
            </a:r>
            <a:r>
              <a:rPr sz="1800" i="1" dirty="0">
                <a:latin typeface="Times New Roman"/>
                <a:cs typeface="Times New Roman"/>
              </a:rPr>
              <a:t>k</a:t>
            </a:r>
            <a:r>
              <a:rPr sz="1800" baseline="-13888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Calibri"/>
                <a:cs typeface="Calibri"/>
              </a:rPr>
              <a:t>, the </a:t>
            </a:r>
            <a:r>
              <a:rPr sz="1800" spc="-10" dirty="0">
                <a:latin typeface="Calibri"/>
                <a:cs typeface="Calibri"/>
              </a:rPr>
              <a:t>required return </a:t>
            </a:r>
            <a:r>
              <a:rPr sz="1800" dirty="0">
                <a:latin typeface="Calibri"/>
                <a:cs typeface="Calibri"/>
              </a:rPr>
              <a:t>and thus the </a:t>
            </a:r>
            <a:r>
              <a:rPr sz="1800" spc="-10" dirty="0">
                <a:latin typeface="Calibri"/>
                <a:cs typeface="Calibri"/>
              </a:rPr>
              <a:t>cost </a:t>
            </a:r>
            <a:r>
              <a:rPr sz="1800" dirty="0">
                <a:latin typeface="Calibri"/>
                <a:cs typeface="Calibri"/>
              </a:rPr>
              <a:t>of  </a:t>
            </a:r>
            <a:r>
              <a:rPr sz="1800" spc="-5" dirty="0">
                <a:latin typeface="Calibri"/>
                <a:cs typeface="Calibri"/>
              </a:rPr>
              <a:t>equity capital, </a:t>
            </a:r>
            <a:r>
              <a:rPr sz="1800" spc="-10" dirty="0">
                <a:latin typeface="Calibri"/>
                <a:cs typeface="Calibri"/>
              </a:rPr>
              <a:t>equates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present value </a:t>
            </a:r>
            <a:r>
              <a:rPr sz="1800" dirty="0">
                <a:latin typeface="Calibri"/>
                <a:cs typeface="Calibri"/>
              </a:rPr>
              <a:t>of all </a:t>
            </a:r>
            <a:r>
              <a:rPr sz="1800" spc="-10" dirty="0">
                <a:latin typeface="Calibri"/>
                <a:cs typeface="Calibri"/>
              </a:rPr>
              <a:t>expected future </a:t>
            </a:r>
            <a:r>
              <a:rPr sz="1800" spc="-5" dirty="0">
                <a:latin typeface="Calibri"/>
                <a:cs typeface="Calibri"/>
              </a:rPr>
              <a:t>dividends with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current </a:t>
            </a:r>
            <a:r>
              <a:rPr sz="1800" spc="-15" dirty="0">
                <a:latin typeface="Calibri"/>
                <a:cs typeface="Calibri"/>
              </a:rPr>
              <a:t>market </a:t>
            </a:r>
            <a:r>
              <a:rPr sz="1800" spc="-5" dirty="0">
                <a:latin typeface="Calibri"/>
                <a:cs typeface="Calibri"/>
              </a:rPr>
              <a:t>price </a:t>
            </a:r>
            <a:r>
              <a:rPr sz="1800" dirty="0">
                <a:latin typeface="Calibri"/>
                <a:cs typeface="Calibri"/>
              </a:rPr>
              <a:t>of  the </a:t>
            </a:r>
            <a:r>
              <a:rPr sz="1800" spc="-10" dirty="0">
                <a:latin typeface="Calibri"/>
                <a:cs typeface="Calibri"/>
              </a:rPr>
              <a:t>stock.</a:t>
            </a:r>
            <a:endParaRPr sz="1800" dirty="0">
              <a:latin typeface="Calibri"/>
              <a:cs typeface="Calibri"/>
            </a:endParaRPr>
          </a:p>
          <a:p>
            <a:pPr marL="266700" indent="-228600" algn="just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266700" algn="l"/>
              </a:tabLst>
            </a:pPr>
            <a:r>
              <a:rPr sz="1800" b="1" spc="-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principle,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cost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equity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capital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can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calculated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by solving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80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800" baseline="-1388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266700" marR="30480" indent="-228600" algn="just">
              <a:lnSpc>
                <a:spcPct val="101899"/>
              </a:lnSpc>
              <a:spcBef>
                <a:spcPts val="900"/>
              </a:spcBef>
              <a:buFont typeface="Arial"/>
              <a:buChar char="•"/>
              <a:tabLst>
                <a:tab pos="266700" algn="l"/>
              </a:tabLst>
            </a:pPr>
            <a:r>
              <a:rPr sz="1800" b="1" spc="-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practice, </a:t>
            </a:r>
            <a:r>
              <a:rPr sz="1800" spc="-30" dirty="0">
                <a:latin typeface="Calibri"/>
                <a:cs typeface="Calibri"/>
              </a:rPr>
              <a:t>however,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expected future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dividends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known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cannot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estimated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same  degree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confidence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5" dirty="0">
                <a:latin typeface="Calibri"/>
                <a:cs typeface="Calibri"/>
              </a:rPr>
              <a:t>preferred </a:t>
            </a:r>
            <a:r>
              <a:rPr sz="1800" spc="-10" dirty="0">
                <a:latin typeface="Calibri"/>
                <a:cs typeface="Calibri"/>
              </a:rPr>
              <a:t>stock </a:t>
            </a:r>
            <a:r>
              <a:rPr sz="1800" spc="-5" dirty="0">
                <a:latin typeface="Calibri"/>
                <a:cs typeface="Calibri"/>
              </a:rPr>
              <a:t>dividends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debt </a:t>
            </a:r>
            <a:r>
              <a:rPr sz="1800" spc="-15" dirty="0">
                <a:latin typeface="Calibri"/>
                <a:cs typeface="Calibri"/>
              </a:rPr>
              <a:t>interest. </a:t>
            </a:r>
            <a:r>
              <a:rPr sz="1800" spc="-5" dirty="0">
                <a:latin typeface="Calibri"/>
                <a:cs typeface="Calibri"/>
              </a:rPr>
              <a:t>As </a:t>
            </a:r>
            <a:r>
              <a:rPr sz="1800" dirty="0">
                <a:latin typeface="Calibri"/>
                <a:cs typeface="Calibri"/>
              </a:rPr>
              <a:t>such, the </a:t>
            </a:r>
            <a:r>
              <a:rPr sz="1800" spc="-10" dirty="0">
                <a:latin typeface="Calibri"/>
                <a:cs typeface="Calibri"/>
              </a:rPr>
              <a:t>general </a:t>
            </a:r>
            <a:r>
              <a:rPr sz="1800" spc="-15" dirty="0">
                <a:latin typeface="Calibri"/>
                <a:cs typeface="Calibri"/>
              </a:rPr>
              <a:t>form </a:t>
            </a:r>
            <a:r>
              <a:rPr sz="1800" dirty="0">
                <a:latin typeface="Calibri"/>
                <a:cs typeface="Calibri"/>
              </a:rPr>
              <a:t>of the  </a:t>
            </a:r>
            <a:r>
              <a:rPr sz="1800" spc="-5" dirty="0">
                <a:latin typeface="Calibri"/>
                <a:cs typeface="Calibri"/>
              </a:rPr>
              <a:t>dividend </a:t>
            </a:r>
            <a:r>
              <a:rPr sz="1800" spc="-10" dirty="0">
                <a:latin typeface="Calibri"/>
                <a:cs typeface="Calibri"/>
              </a:rPr>
              <a:t>valuation </a:t>
            </a:r>
            <a:r>
              <a:rPr sz="1800" spc="-5" dirty="0">
                <a:latin typeface="Calibri"/>
                <a:cs typeface="Calibri"/>
              </a:rPr>
              <a:t>model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directly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useful </a:t>
            </a:r>
            <a:r>
              <a:rPr sz="1800" spc="-5" dirty="0">
                <a:latin typeface="Calibri"/>
                <a:cs typeface="Calibri"/>
              </a:rPr>
              <a:t>in calculating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cost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equity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capital.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0671" y="2784588"/>
            <a:ext cx="17526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25" dirty="0">
                <a:solidFill>
                  <a:srgbClr val="7F0000"/>
                </a:solidFill>
                <a:latin typeface="Times New Roman"/>
                <a:cs typeface="Times New Roman"/>
              </a:rPr>
              <a:t>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1679" y="3151121"/>
            <a:ext cx="15875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14" dirty="0">
                <a:solidFill>
                  <a:srgbClr val="7F0000"/>
                </a:solidFill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4096" y="2488150"/>
            <a:ext cx="16129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11860" algn="l"/>
                <a:tab pos="1598930" algn="l"/>
              </a:tabLst>
            </a:pPr>
            <a:r>
              <a:rPr sz="2100" u="heavy" spc="60" dirty="0">
                <a:solidFill>
                  <a:srgbClr val="7F0000"/>
                </a:solidFill>
                <a:uFill>
                  <a:solidFill>
                    <a:srgbClr val="7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100" i="1" u="heavy" spc="70" dirty="0">
                <a:solidFill>
                  <a:srgbClr val="7F0000"/>
                </a:solidFill>
                <a:uFill>
                  <a:solidFill>
                    <a:srgbClr val="7F0000"/>
                  </a:solidFill>
                </a:uFill>
                <a:latin typeface="Times New Roman"/>
                <a:cs typeface="Times New Roman"/>
              </a:rPr>
              <a:t>t	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8450" y="2823837"/>
            <a:ext cx="1092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i="1" spc="70" dirty="0">
                <a:solidFill>
                  <a:srgbClr val="7F0000"/>
                </a:solidFill>
                <a:latin typeface="Times New Roman"/>
                <a:cs typeface="Times New Roman"/>
              </a:rPr>
              <a:t>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5093" y="2173033"/>
            <a:ext cx="399415" cy="588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50" i="1" spc="305" dirty="0">
                <a:solidFill>
                  <a:srgbClr val="7F0000"/>
                </a:solidFill>
                <a:latin typeface="Times New Roman"/>
                <a:cs typeface="Times New Roman"/>
              </a:rPr>
              <a:t>D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7859" y="2836945"/>
            <a:ext cx="1411605" cy="588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26185" algn="l"/>
              </a:tabLst>
            </a:pPr>
            <a:r>
              <a:rPr sz="3650" spc="-215" dirty="0">
                <a:solidFill>
                  <a:srgbClr val="7F0000"/>
                </a:solidFill>
                <a:latin typeface="Times New Roman"/>
                <a:cs typeface="Times New Roman"/>
              </a:rPr>
              <a:t>(</a:t>
            </a:r>
            <a:r>
              <a:rPr sz="3650" spc="470" dirty="0">
                <a:solidFill>
                  <a:srgbClr val="7F0000"/>
                </a:solidFill>
                <a:latin typeface="Times New Roman"/>
                <a:cs typeface="Times New Roman"/>
              </a:rPr>
              <a:t>1</a:t>
            </a:r>
            <a:r>
              <a:rPr sz="3650" spc="229" dirty="0">
                <a:solidFill>
                  <a:srgbClr val="7F0000"/>
                </a:solidFill>
                <a:latin typeface="Symbol"/>
                <a:cs typeface="Symbol"/>
              </a:rPr>
              <a:t></a:t>
            </a:r>
            <a:r>
              <a:rPr sz="3650" spc="-22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650" i="1" spc="185" dirty="0">
                <a:solidFill>
                  <a:srgbClr val="7F0000"/>
                </a:solidFill>
                <a:latin typeface="Times New Roman"/>
                <a:cs typeface="Times New Roman"/>
              </a:rPr>
              <a:t>k</a:t>
            </a:r>
            <a:r>
              <a:rPr sz="3650" i="1" dirty="0">
                <a:solidFill>
                  <a:srgbClr val="7F0000"/>
                </a:solidFill>
                <a:latin typeface="Times New Roman"/>
                <a:cs typeface="Times New Roman"/>
              </a:rPr>
              <a:t>	</a:t>
            </a:r>
            <a:r>
              <a:rPr sz="3650" spc="140" dirty="0">
                <a:solidFill>
                  <a:srgbClr val="7F0000"/>
                </a:solidFill>
                <a:latin typeface="Times New Roman"/>
                <a:cs typeface="Times New Roman"/>
              </a:rPr>
              <a:t>)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4420" y="2470412"/>
            <a:ext cx="850265" cy="588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52450" algn="l"/>
              </a:tabLst>
            </a:pPr>
            <a:r>
              <a:rPr sz="3650" i="1" spc="254" dirty="0">
                <a:solidFill>
                  <a:srgbClr val="7F0000"/>
                </a:solidFill>
                <a:latin typeface="Times New Roman"/>
                <a:cs typeface="Times New Roman"/>
              </a:rPr>
              <a:t>P	</a:t>
            </a:r>
            <a:r>
              <a:rPr sz="3650" spc="229" dirty="0">
                <a:solidFill>
                  <a:srgbClr val="7F0000"/>
                </a:solidFill>
                <a:latin typeface="Symbol"/>
                <a:cs typeface="Symbol"/>
              </a:rPr>
              <a:t></a:t>
            </a:r>
            <a:endParaRPr sz="36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8515" y="2190808"/>
            <a:ext cx="239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80" dirty="0">
                <a:solidFill>
                  <a:srgbClr val="7F0000"/>
                </a:solidFill>
                <a:latin typeface="Symbol"/>
                <a:cs typeface="Symbol"/>
              </a:rPr>
              <a:t>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1702" y="3111849"/>
            <a:ext cx="435609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i="1" spc="70" dirty="0">
                <a:solidFill>
                  <a:srgbClr val="7F0000"/>
                </a:solidFill>
                <a:latin typeface="Times New Roman"/>
                <a:cs typeface="Times New Roman"/>
              </a:rPr>
              <a:t>t</a:t>
            </a:r>
            <a:r>
              <a:rPr sz="2100" i="1" spc="-36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7F0000"/>
                </a:solidFill>
                <a:latin typeface="Symbol"/>
                <a:cs typeface="Symbol"/>
              </a:rPr>
              <a:t></a:t>
            </a:r>
            <a:r>
              <a:rPr sz="2100" spc="65" dirty="0">
                <a:solidFill>
                  <a:srgbClr val="7F0000"/>
                </a:solidFill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96292" y="2343212"/>
            <a:ext cx="579755" cy="869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0" spc="440" dirty="0">
                <a:solidFill>
                  <a:srgbClr val="7F0000"/>
                </a:solidFill>
                <a:latin typeface="Symbol"/>
                <a:cs typeface="Symbol"/>
              </a:rPr>
              <a:t></a:t>
            </a:r>
            <a:endParaRPr sz="550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0104"/>
            <a:ext cx="8438515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Internal Equity </a:t>
            </a:r>
            <a:r>
              <a:rPr sz="4400" spc="-10" dirty="0"/>
              <a:t>Capital:  </a:t>
            </a:r>
            <a:r>
              <a:rPr sz="4400" spc="-5" dirty="0"/>
              <a:t>Dividend </a:t>
            </a:r>
            <a:r>
              <a:rPr sz="4400" spc="-35" dirty="0"/>
              <a:t>Valuation </a:t>
            </a:r>
            <a:r>
              <a:rPr sz="4400" spc="-5" dirty="0"/>
              <a:t>Model</a:t>
            </a:r>
            <a:r>
              <a:rPr sz="4400" spc="10" dirty="0"/>
              <a:t> </a:t>
            </a:r>
            <a:r>
              <a:rPr sz="4400" spc="-10" dirty="0"/>
              <a:t>Approach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33245"/>
            <a:ext cx="1035812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 algn="just">
              <a:lnSpc>
                <a:spcPct val="997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35" dirty="0">
                <a:latin typeface="Calibri"/>
                <a:cs typeface="Calibri"/>
              </a:rPr>
              <a:t>firm’s </a:t>
            </a:r>
            <a:r>
              <a:rPr sz="2800" spc="-10" dirty="0">
                <a:latin typeface="Calibri"/>
                <a:cs typeface="Calibri"/>
              </a:rPr>
              <a:t>future </a:t>
            </a:r>
            <a:r>
              <a:rPr sz="2800" spc="-15" dirty="0">
                <a:latin typeface="Calibri"/>
                <a:cs typeface="Calibri"/>
              </a:rPr>
              <a:t>per-share </a:t>
            </a:r>
            <a:r>
              <a:rPr sz="2800" spc="-5" dirty="0">
                <a:latin typeface="Calibri"/>
                <a:cs typeface="Calibri"/>
              </a:rPr>
              <a:t>dividends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expected to </a:t>
            </a:r>
            <a:r>
              <a:rPr sz="2800" spc="-20" dirty="0">
                <a:latin typeface="Calibri"/>
                <a:cs typeface="Calibri"/>
              </a:rPr>
              <a:t>grow </a:t>
            </a:r>
            <a:r>
              <a:rPr sz="2800" spc="-5" dirty="0">
                <a:latin typeface="Calibri"/>
                <a:cs typeface="Calibri"/>
              </a:rPr>
              <a:t>each  period </a:t>
            </a:r>
            <a:r>
              <a:rPr sz="2800" spc="-10" dirty="0">
                <a:latin typeface="Calibri"/>
                <a:cs typeface="Calibri"/>
              </a:rPr>
              <a:t>perpetually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constant </a:t>
            </a:r>
            <a:r>
              <a:rPr sz="2800" spc="-30" dirty="0">
                <a:latin typeface="Calibri"/>
                <a:cs typeface="Calibri"/>
              </a:rPr>
              <a:t>rate, 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Calibri"/>
                <a:cs typeface="Calibri"/>
              </a:rPr>
              <a:t>, the </a:t>
            </a:r>
            <a:r>
              <a:rPr sz="2800" spc="-5" dirty="0">
                <a:latin typeface="Calibri"/>
                <a:cs typeface="Calibri"/>
              </a:rPr>
              <a:t>dividend </a:t>
            </a:r>
            <a:r>
              <a:rPr sz="2800" spc="-15" dirty="0">
                <a:latin typeface="Calibri"/>
                <a:cs typeface="Calibri"/>
              </a:rPr>
              <a:t>valuation </a:t>
            </a:r>
            <a:r>
              <a:rPr sz="2800" spc="-5" dirty="0">
                <a:latin typeface="Calibri"/>
                <a:cs typeface="Calibri"/>
              </a:rPr>
              <a:t>model 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written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follows: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2160" y="3627488"/>
            <a:ext cx="1264285" cy="0"/>
          </a:xfrm>
          <a:custGeom>
            <a:avLst/>
            <a:gdLst/>
            <a:ahLst/>
            <a:cxnLst/>
            <a:rect l="l" t="t" r="r" b="b"/>
            <a:pathLst>
              <a:path w="1264285">
                <a:moveTo>
                  <a:pt x="0" y="0"/>
                </a:moveTo>
                <a:lnTo>
                  <a:pt x="1264084" y="0"/>
                </a:lnTo>
              </a:path>
            </a:pathLst>
          </a:custGeom>
          <a:ln w="19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57250" y="3052658"/>
            <a:ext cx="551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i="1" spc="250" dirty="0">
                <a:latin typeface="Times New Roman"/>
                <a:cs typeface="Times New Roman"/>
              </a:rPr>
              <a:t>D</a:t>
            </a:r>
            <a:r>
              <a:rPr sz="2775" spc="375" baseline="-24024" dirty="0">
                <a:latin typeface="Times New Roman"/>
                <a:cs typeface="Times New Roman"/>
              </a:rPr>
              <a:t>1</a:t>
            </a:r>
            <a:endParaRPr sz="2775" baseline="-24024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1736" y="3583144"/>
            <a:ext cx="17526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250" dirty="0">
                <a:latin typeface="Times New Roman"/>
                <a:cs typeface="Times New Roman"/>
              </a:rPr>
              <a:t>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0139" y="3735330"/>
            <a:ext cx="8145145" cy="162369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2053589">
              <a:lnSpc>
                <a:spcPct val="100000"/>
              </a:lnSpc>
              <a:spcBef>
                <a:spcPts val="1410"/>
              </a:spcBef>
            </a:pPr>
            <a:r>
              <a:rPr sz="1850" spc="220" dirty="0">
                <a:latin typeface="Times New Roman"/>
                <a:cs typeface="Times New Roman"/>
              </a:rPr>
              <a:t>e</a:t>
            </a:r>
            <a:endParaRPr sz="185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689"/>
              </a:spcBef>
            </a:pPr>
            <a:r>
              <a:rPr sz="2400" spc="-10" dirty="0">
                <a:latin typeface="Calibri"/>
                <a:cs typeface="Calibri"/>
              </a:rPr>
              <a:t>where </a:t>
            </a:r>
            <a:r>
              <a:rPr sz="2400" i="1" dirty="0">
                <a:latin typeface="Times New Roman"/>
                <a:cs typeface="Times New Roman"/>
              </a:rPr>
              <a:t>D</a:t>
            </a:r>
            <a:r>
              <a:rPr sz="2400" baseline="-17361" dirty="0">
                <a:latin typeface="Times New Roman"/>
                <a:cs typeface="Times New Roman"/>
              </a:rPr>
              <a:t>1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i="1" spc="-5" dirty="0">
                <a:latin typeface="Times New Roman"/>
                <a:cs typeface="Times New Roman"/>
              </a:rPr>
              <a:t>D</a:t>
            </a:r>
            <a:r>
              <a:rPr sz="2400" spc="-7" baseline="-17361" dirty="0">
                <a:latin typeface="Times New Roman"/>
                <a:cs typeface="Times New Roman"/>
              </a:rPr>
              <a:t>0</a:t>
            </a:r>
            <a:r>
              <a:rPr sz="2400" spc="-5" dirty="0">
                <a:latin typeface="Calibri"/>
                <a:cs typeface="Calibri"/>
              </a:rPr>
              <a:t>(1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i="1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Calibri"/>
                <a:cs typeface="Calibri"/>
              </a:rPr>
              <a:t>) and </a:t>
            </a:r>
            <a:r>
              <a:rPr sz="2400" i="1" dirty="0">
                <a:latin typeface="Times New Roman"/>
                <a:cs typeface="Times New Roman"/>
              </a:rPr>
              <a:t>D</a:t>
            </a:r>
            <a:r>
              <a:rPr sz="2400" baseline="-17361" dirty="0">
                <a:latin typeface="Times New Roman"/>
                <a:cs typeface="Times New Roman"/>
              </a:rPr>
              <a:t>0 </a:t>
            </a:r>
            <a:r>
              <a:rPr sz="2400" spc="-5" dirty="0">
                <a:latin typeface="Calibri"/>
                <a:cs typeface="Calibri"/>
              </a:rPr>
              <a:t>is the </a:t>
            </a:r>
            <a:r>
              <a:rPr sz="2400" spc="-10" dirty="0">
                <a:latin typeface="Calibri"/>
                <a:cs typeface="Calibri"/>
              </a:rPr>
              <a:t>current </a:t>
            </a:r>
            <a:r>
              <a:rPr sz="2400" dirty="0">
                <a:latin typeface="Calibri"/>
                <a:cs typeface="Calibri"/>
              </a:rPr>
              <a:t>period </a:t>
            </a:r>
            <a:r>
              <a:rPr sz="2400" spc="-5" dirty="0">
                <a:latin typeface="Calibri"/>
                <a:cs typeface="Calibri"/>
              </a:rPr>
              <a:t>dividend (</a:t>
            </a:r>
            <a:r>
              <a:rPr sz="2400" i="1" spc="-5" dirty="0">
                <a:latin typeface="Times New Roman"/>
                <a:cs typeface="Times New Roman"/>
              </a:rPr>
              <a:t>t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0).</a:t>
            </a:r>
            <a:endParaRPr sz="2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2800" spc="-10" dirty="0">
                <a:latin typeface="Calibri"/>
                <a:cs typeface="Calibri"/>
              </a:rPr>
              <a:t>Note that </a:t>
            </a:r>
            <a:r>
              <a:rPr sz="2800" i="1" spc="-5" dirty="0">
                <a:latin typeface="Times New Roman"/>
                <a:cs typeface="Times New Roman"/>
              </a:rPr>
              <a:t>k</a:t>
            </a:r>
            <a:r>
              <a:rPr sz="2850" spc="-7" baseline="-17543" dirty="0">
                <a:latin typeface="Times New Roman"/>
                <a:cs typeface="Times New Roman"/>
              </a:rPr>
              <a:t>e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20" dirty="0">
                <a:latin typeface="Calibri"/>
                <a:cs typeface="Calibri"/>
              </a:rPr>
              <a:t>greater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20267" y="3309150"/>
            <a:ext cx="864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7055" algn="l"/>
              </a:tabLst>
            </a:pPr>
            <a:r>
              <a:rPr sz="3200" i="1" spc="530" dirty="0">
                <a:latin typeface="Times New Roman"/>
                <a:cs typeface="Times New Roman"/>
              </a:rPr>
              <a:t>P	</a:t>
            </a:r>
            <a:r>
              <a:rPr sz="3200" spc="475" dirty="0">
                <a:latin typeface="Symbol"/>
                <a:cs typeface="Symbol"/>
              </a:rPr>
              <a:t>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2244" y="3628112"/>
            <a:ext cx="1198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050" algn="l"/>
              </a:tabLst>
            </a:pPr>
            <a:r>
              <a:rPr sz="3200" i="1" spc="385" dirty="0">
                <a:latin typeface="Times New Roman"/>
                <a:cs typeface="Times New Roman"/>
              </a:rPr>
              <a:t>k	</a:t>
            </a:r>
            <a:r>
              <a:rPr sz="3200" spc="475" dirty="0">
                <a:latin typeface="Symbol"/>
                <a:cs typeface="Symbol"/>
              </a:rPr>
              <a:t>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i="1" spc="430" dirty="0"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0"/>
            <a:ext cx="8438515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Internal Equity </a:t>
            </a:r>
            <a:r>
              <a:rPr sz="4400" spc="-10" dirty="0"/>
              <a:t>Capital:  </a:t>
            </a:r>
            <a:r>
              <a:rPr sz="4400" spc="-5" dirty="0"/>
              <a:t>Dividend </a:t>
            </a:r>
            <a:r>
              <a:rPr sz="4400" spc="-35" dirty="0"/>
              <a:t>Valuation </a:t>
            </a:r>
            <a:r>
              <a:rPr sz="4400" spc="-5" dirty="0"/>
              <a:t>Model</a:t>
            </a:r>
            <a:r>
              <a:rPr sz="4400" spc="10" dirty="0"/>
              <a:t> </a:t>
            </a:r>
            <a:r>
              <a:rPr sz="4400" spc="-10" dirty="0"/>
              <a:t>Approach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4239" y="1364932"/>
            <a:ext cx="10383520" cy="43764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0" marR="18415" indent="-228600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54000" algn="l"/>
              </a:tabLst>
            </a:pPr>
            <a:r>
              <a:rPr sz="2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666633"/>
                </a:solidFill>
                <a:latin typeface="Calibri"/>
                <a:cs typeface="Calibri"/>
              </a:rPr>
              <a:t> </a:t>
            </a:r>
            <a:r>
              <a:rPr sz="2800" b="1" u="sng" spc="-15" dirty="0">
                <a:solidFill>
                  <a:srgbClr val="666633"/>
                </a:solidFill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constant </a:t>
            </a:r>
            <a:r>
              <a:rPr sz="2800" b="1" u="sng" spc="-10" dirty="0">
                <a:solidFill>
                  <a:srgbClr val="666633"/>
                </a:solidFill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growth valuation </a:t>
            </a:r>
            <a:r>
              <a:rPr sz="2800" b="1" u="sng" spc="-15" dirty="0">
                <a:solidFill>
                  <a:srgbClr val="666633"/>
                </a:solidFill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model</a:t>
            </a:r>
            <a:r>
              <a:rPr sz="2800" b="1" u="sng" spc="-15" dirty="0"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" dirty="0"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assumes </a:t>
            </a:r>
            <a:r>
              <a:rPr sz="2800" u="sng" spc="-10" dirty="0"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that </a:t>
            </a:r>
            <a:r>
              <a:rPr sz="2800" u="sng" dirty="0"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a </a:t>
            </a:r>
            <a:r>
              <a:rPr sz="2800" u="sng" spc="-35" dirty="0"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firm’s </a:t>
            </a:r>
            <a:r>
              <a:rPr sz="2800" u="sng" spc="-5" dirty="0">
                <a:uFill>
                  <a:solidFill>
                    <a:srgbClr val="666633"/>
                  </a:solidFill>
                </a:uFill>
                <a:latin typeface="Calibri"/>
                <a:cs typeface="Calibri"/>
              </a:rPr>
              <a:t>earnings,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dividends, and </a:t>
            </a:r>
            <a:r>
              <a:rPr sz="28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stock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price will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grow </a:t>
            </a:r>
            <a:r>
              <a:rPr sz="28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 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</a:t>
            </a:r>
            <a:r>
              <a:rPr sz="2800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54000" indent="-228600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254000" algn="l"/>
              </a:tabLst>
            </a:pPr>
            <a:r>
              <a:rPr sz="2800" dirty="0">
                <a:latin typeface="Calibri"/>
                <a:cs typeface="Calibri"/>
              </a:rPr>
              <a:t>Thus, </a:t>
            </a:r>
            <a:r>
              <a:rPr sz="2800" i="1" dirty="0">
                <a:latin typeface="Times New Roman"/>
                <a:cs typeface="Times New Roman"/>
              </a:rPr>
              <a:t>g </a:t>
            </a:r>
            <a:r>
              <a:rPr sz="2800" spc="-15" dirty="0">
                <a:latin typeface="Calibri"/>
                <a:cs typeface="Calibri"/>
              </a:rPr>
              <a:t>equates 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yearly </a:t>
            </a:r>
            <a:r>
              <a:rPr sz="2800" spc="-5" dirty="0">
                <a:latin typeface="Calibri"/>
                <a:cs typeface="Calibri"/>
              </a:rPr>
              <a:t>price </a:t>
            </a:r>
            <a:r>
              <a:rPr sz="2800" spc="-10" dirty="0">
                <a:latin typeface="Calibri"/>
                <a:cs typeface="Calibri"/>
              </a:rPr>
              <a:t>appreciation (capital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gain).</a:t>
            </a:r>
            <a:endParaRPr sz="2800" dirty="0">
              <a:latin typeface="Calibri"/>
              <a:cs typeface="Calibri"/>
            </a:endParaRPr>
          </a:p>
          <a:p>
            <a:pPr marL="254000" marR="17780" indent="-228600">
              <a:lnSpc>
                <a:spcPct val="101200"/>
              </a:lnSpc>
              <a:spcBef>
                <a:spcPts val="900"/>
              </a:spcBef>
              <a:buFont typeface="Arial"/>
              <a:buChar char="•"/>
              <a:tabLst>
                <a:tab pos="254000" algn="l"/>
              </a:tabLst>
            </a:pPr>
            <a:r>
              <a:rPr sz="2800" dirty="0">
                <a:latin typeface="Calibri"/>
                <a:cs typeface="Calibri"/>
              </a:rPr>
              <a:t>But the </a:t>
            </a:r>
            <a:r>
              <a:rPr sz="2800" spc="-15" dirty="0">
                <a:latin typeface="Calibri"/>
                <a:cs typeface="Calibri"/>
              </a:rPr>
              <a:t>total return to </a:t>
            </a:r>
            <a:r>
              <a:rPr sz="2800" spc="-10" dirty="0">
                <a:latin typeface="Calibri"/>
                <a:cs typeface="Calibri"/>
              </a:rPr>
              <a:t>stockholders, 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50" spc="-15" baseline="-17543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is composed of both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price  </a:t>
            </a:r>
            <a:r>
              <a:rPr sz="2800" spc="-10" dirty="0">
                <a:latin typeface="Calibri"/>
                <a:cs typeface="Calibri"/>
              </a:rPr>
              <a:t>appreciation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dividend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yield.</a:t>
            </a:r>
            <a:endParaRPr sz="2800" dirty="0">
              <a:latin typeface="Calibri"/>
              <a:cs typeface="Calibri"/>
            </a:endParaRPr>
          </a:p>
          <a:p>
            <a:pPr marL="254000" marR="17780" indent="-228600">
              <a:lnSpc>
                <a:spcPct val="101200"/>
              </a:lnSpc>
              <a:spcBef>
                <a:spcPts val="90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25" dirty="0">
                <a:latin typeface="Calibri"/>
                <a:cs typeface="Calibri"/>
              </a:rPr>
              <a:t>Therefore,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g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cannot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greater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than or equal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850" spc="-7" baseline="-17543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2800" spc="-5" dirty="0">
                <a:latin typeface="Calibri"/>
                <a:cs typeface="Calibri"/>
              </a:rPr>
              <a:t>because it is only  one of </a:t>
            </a:r>
            <a:r>
              <a:rPr sz="2800" spc="-15" dirty="0">
                <a:latin typeface="Calibri"/>
                <a:cs typeface="Calibri"/>
              </a:rPr>
              <a:t>two </a:t>
            </a:r>
            <a:r>
              <a:rPr sz="2800" spc="-10" dirty="0">
                <a:latin typeface="Calibri"/>
                <a:cs typeface="Calibri"/>
              </a:rPr>
              <a:t>components </a:t>
            </a:r>
            <a:r>
              <a:rPr sz="2800" spc="-5" dirty="0">
                <a:latin typeface="Calibri"/>
                <a:cs typeface="Calibri"/>
              </a:rPr>
              <a:t>making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50" spc="-15" baseline="-17543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54000" algn="l"/>
              </a:tabLst>
            </a:pPr>
            <a:r>
              <a:rPr sz="2800" b="1" spc="-5" dirty="0">
                <a:latin typeface="Calibri"/>
                <a:cs typeface="Calibri"/>
              </a:rPr>
              <a:t>Assuming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that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dividends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are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expected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grow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perpetually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at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rate</a:t>
            </a:r>
            <a:endParaRPr sz="2800" dirty="0">
              <a:latin typeface="Calibri"/>
              <a:cs typeface="Calibri"/>
            </a:endParaRPr>
          </a:p>
          <a:p>
            <a:pPr marL="254000">
              <a:lnSpc>
                <a:spcPct val="100000"/>
              </a:lnSpc>
              <a:spcBef>
                <a:spcPts val="40"/>
              </a:spcBef>
            </a:pPr>
            <a:r>
              <a:rPr sz="2800" b="1" i="1" dirty="0">
                <a:latin typeface="Times New Roman"/>
                <a:cs typeface="Times New Roman"/>
              </a:rPr>
              <a:t>g </a:t>
            </a:r>
            <a:r>
              <a:rPr sz="2800" b="1" dirty="0">
                <a:latin typeface="Calibri"/>
                <a:cs typeface="Calibri"/>
              </a:rPr>
              <a:t>per </a:t>
            </a:r>
            <a:r>
              <a:rPr sz="2800" b="1" spc="-50" dirty="0">
                <a:latin typeface="Calibri"/>
                <a:cs typeface="Calibri"/>
              </a:rPr>
              <a:t>year,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cost </a:t>
            </a:r>
            <a:r>
              <a:rPr sz="2800" b="1" spc="-5" dirty="0">
                <a:latin typeface="Calibri"/>
                <a:cs typeface="Calibri"/>
              </a:rPr>
              <a:t>of equity can be </a:t>
            </a:r>
            <a:r>
              <a:rPr sz="2800" b="1" spc="-10" dirty="0">
                <a:latin typeface="Calibri"/>
                <a:cs typeface="Calibri"/>
              </a:rPr>
              <a:t>calculated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follows: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4927" y="6228648"/>
            <a:ext cx="682625" cy="0"/>
          </a:xfrm>
          <a:custGeom>
            <a:avLst/>
            <a:gdLst/>
            <a:ahLst/>
            <a:cxnLst/>
            <a:rect l="l" t="t" r="r" b="b"/>
            <a:pathLst>
              <a:path w="682625">
                <a:moveTo>
                  <a:pt x="0" y="0"/>
                </a:moveTo>
                <a:lnTo>
                  <a:pt x="682559" y="0"/>
                </a:lnTo>
              </a:path>
            </a:pathLst>
          </a:custGeom>
          <a:ln w="21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6131" y="5618439"/>
            <a:ext cx="118681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86740" algn="l"/>
              </a:tabLst>
            </a:pPr>
            <a:r>
              <a:rPr sz="5100" spc="1147" baseline="-35130" dirty="0">
                <a:latin typeface="Symbol"/>
                <a:cs typeface="Symbol"/>
              </a:rPr>
              <a:t></a:t>
            </a:r>
            <a:r>
              <a:rPr sz="5100" spc="1147" baseline="-35130" dirty="0">
                <a:latin typeface="Times New Roman"/>
                <a:cs typeface="Times New Roman"/>
              </a:rPr>
              <a:t>	</a:t>
            </a:r>
            <a:r>
              <a:rPr sz="3400" i="1" spc="490" dirty="0">
                <a:latin typeface="Times New Roman"/>
                <a:cs typeface="Times New Roman"/>
              </a:rPr>
              <a:t>D</a:t>
            </a:r>
            <a:r>
              <a:rPr sz="2925" spc="735" baseline="-24216" dirty="0">
                <a:latin typeface="Times New Roman"/>
                <a:cs typeface="Times New Roman"/>
              </a:rPr>
              <a:t>1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5325" y="6182313"/>
            <a:ext cx="18224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365" dirty="0">
                <a:latin typeface="Times New Roman"/>
                <a:cs typeface="Times New Roman"/>
              </a:rPr>
              <a:t>e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7173" y="6520440"/>
            <a:ext cx="20193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409" dirty="0">
                <a:latin typeface="Times New Roman"/>
                <a:cs typeface="Times New Roman"/>
              </a:rPr>
              <a:t>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3832" y="5891075"/>
            <a:ext cx="29591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i="1" spc="615" dirty="0">
                <a:latin typeface="Times New Roman"/>
                <a:cs typeface="Times New Roman"/>
              </a:rPr>
              <a:t>k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8923" y="5891075"/>
            <a:ext cx="81216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4665" indent="-482600">
              <a:lnSpc>
                <a:spcPct val="100000"/>
              </a:lnSpc>
              <a:spcBef>
                <a:spcPts val="105"/>
              </a:spcBef>
              <a:buFont typeface="Symbol"/>
              <a:buChar char=""/>
              <a:tabLst>
                <a:tab pos="495300" algn="l"/>
              </a:tabLst>
            </a:pPr>
            <a:r>
              <a:rPr sz="3400" i="1" spc="695" dirty="0">
                <a:latin typeface="Times New Roman"/>
                <a:cs typeface="Times New Roman"/>
              </a:rPr>
              <a:t>g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1871" y="6230111"/>
            <a:ext cx="39751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i="1" spc="850" dirty="0">
                <a:latin typeface="Times New Roman"/>
                <a:cs typeface="Times New Roman"/>
              </a:rPr>
              <a:t>P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pc="-15" dirty="0"/>
              <a:t>Cost </a:t>
            </a:r>
            <a:r>
              <a:rPr spc="-5" dirty="0"/>
              <a:t>of </a:t>
            </a:r>
            <a:r>
              <a:rPr spc="-15" dirty="0"/>
              <a:t>Internal </a:t>
            </a:r>
            <a:r>
              <a:rPr spc="-10" dirty="0"/>
              <a:t>Equity </a:t>
            </a:r>
            <a:r>
              <a:rPr spc="-5" dirty="0"/>
              <a:t>Capital:  Dividend </a:t>
            </a:r>
            <a:r>
              <a:rPr spc="-35" dirty="0"/>
              <a:t>Valuation </a:t>
            </a:r>
            <a:r>
              <a:rPr spc="-5" dirty="0"/>
              <a:t>Model</a:t>
            </a:r>
            <a:r>
              <a:rPr spc="55" dirty="0"/>
              <a:t> </a:t>
            </a:r>
            <a:r>
              <a:rPr spc="-1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239" y="875897"/>
            <a:ext cx="10382885" cy="269240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710"/>
              </a:spcBef>
            </a:pPr>
            <a:r>
              <a:rPr sz="4000" b="1" dirty="0">
                <a:latin typeface="Calibri"/>
                <a:cs typeface="Calibri"/>
              </a:rPr>
              <a:t>-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Example</a:t>
            </a:r>
            <a:endParaRPr sz="4000" dirty="0">
              <a:latin typeface="Calibri"/>
              <a:cs typeface="Calibri"/>
            </a:endParaRPr>
          </a:p>
          <a:p>
            <a:pPr marL="254000" marR="17780" indent="-228600" algn="just">
              <a:lnSpc>
                <a:spcPct val="100200"/>
              </a:lnSpc>
              <a:spcBef>
                <a:spcPts val="112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5" dirty="0">
                <a:latin typeface="Calibri"/>
                <a:cs typeface="Calibri"/>
              </a:rPr>
              <a:t>Suppose </a:t>
            </a:r>
            <a:r>
              <a:rPr sz="2800" spc="-40" dirty="0">
                <a:latin typeface="Calibri"/>
                <a:cs typeface="Calibri"/>
              </a:rPr>
              <a:t>KMI’s </a:t>
            </a:r>
            <a:r>
              <a:rPr sz="2800" spc="-5" dirty="0">
                <a:latin typeface="Calibri"/>
                <a:cs typeface="Calibri"/>
              </a:rPr>
              <a:t>common </a:t>
            </a:r>
            <a:r>
              <a:rPr sz="2800" spc="-15" dirty="0">
                <a:latin typeface="Calibri"/>
                <a:cs typeface="Calibri"/>
              </a:rPr>
              <a:t>stock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currently </a:t>
            </a:r>
            <a:r>
              <a:rPr sz="2800" spc="-5" dirty="0">
                <a:latin typeface="Calibri"/>
                <a:cs typeface="Calibri"/>
              </a:rPr>
              <a:t>selling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$56 a </a:t>
            </a:r>
            <a:r>
              <a:rPr sz="2800" spc="-10" dirty="0">
                <a:latin typeface="Calibri"/>
                <a:cs typeface="Calibri"/>
              </a:rPr>
              <a:t>share. </a:t>
            </a:r>
            <a:r>
              <a:rPr sz="2800" spc="-5" dirty="0">
                <a:latin typeface="Calibri"/>
                <a:cs typeface="Calibri"/>
              </a:rPr>
              <a:t>Its  </a:t>
            </a: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-5" dirty="0">
                <a:latin typeface="Calibri"/>
                <a:cs typeface="Calibri"/>
              </a:rPr>
              <a:t>dividend, </a:t>
            </a:r>
            <a:r>
              <a:rPr sz="2800" i="1" spc="-5" dirty="0">
                <a:latin typeface="Times New Roman"/>
                <a:cs typeface="Times New Roman"/>
              </a:rPr>
              <a:t>D</a:t>
            </a:r>
            <a:r>
              <a:rPr sz="2850" spc="-7" baseline="-17543" dirty="0">
                <a:latin typeface="Times New Roman"/>
                <a:cs typeface="Times New Roman"/>
              </a:rPr>
              <a:t>0</a:t>
            </a:r>
            <a:r>
              <a:rPr sz="2800" spc="-5" dirty="0">
                <a:latin typeface="Calibri"/>
                <a:cs typeface="Calibri"/>
              </a:rPr>
              <a:t>, is </a:t>
            </a:r>
            <a:r>
              <a:rPr sz="2800" dirty="0">
                <a:latin typeface="Calibri"/>
                <a:cs typeface="Calibri"/>
              </a:rPr>
              <a:t>$0.20 a </a:t>
            </a:r>
            <a:r>
              <a:rPr sz="2800" spc="-10" dirty="0">
                <a:latin typeface="Calibri"/>
                <a:cs typeface="Calibri"/>
              </a:rPr>
              <a:t>share,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expected </a:t>
            </a:r>
            <a:r>
              <a:rPr sz="2800" spc="-10" dirty="0">
                <a:latin typeface="Calibri"/>
                <a:cs typeface="Calibri"/>
              </a:rPr>
              <a:t>long-term  </a:t>
            </a:r>
            <a:r>
              <a:rPr sz="2800" spc="-5" dirty="0">
                <a:latin typeface="Calibri"/>
                <a:cs typeface="Calibri"/>
              </a:rPr>
              <a:t>earnings and dividend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30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10 </a:t>
            </a:r>
            <a:r>
              <a:rPr sz="2800" spc="-15" dirty="0">
                <a:latin typeface="Calibri"/>
                <a:cs typeface="Calibri"/>
              </a:rPr>
              <a:t>percent.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internal  </a:t>
            </a:r>
            <a:r>
              <a:rPr sz="2800" spc="-5" dirty="0">
                <a:latin typeface="Calibri"/>
                <a:cs typeface="Calibri"/>
              </a:rPr>
              <a:t>equity </a:t>
            </a:r>
            <a:r>
              <a:rPr sz="2800" spc="-10" dirty="0">
                <a:latin typeface="Calibri"/>
                <a:cs typeface="Calibri"/>
              </a:rPr>
              <a:t>capital, 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50" spc="-15" baseline="-17543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calculated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follows: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6663" y="5059042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776" y="0"/>
                </a:lnTo>
              </a:path>
            </a:pathLst>
          </a:custGeom>
          <a:ln w="21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66534" y="5013088"/>
            <a:ext cx="13208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30" dirty="0">
                <a:latin typeface="Times New Roman"/>
                <a:cs typeface="Times New Roman"/>
              </a:rPr>
              <a:t>e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6959" y="5059795"/>
            <a:ext cx="648335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00" spc="-70" dirty="0">
                <a:latin typeface="Times New Roman"/>
                <a:cs typeface="Times New Roman"/>
              </a:rPr>
              <a:t>$56</a:t>
            </a:r>
            <a:endParaRPr sz="3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1228" y="4720249"/>
            <a:ext cx="7393305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73709" algn="l"/>
              </a:tabLst>
            </a:pPr>
            <a:r>
              <a:rPr sz="3400" i="1" spc="-60" dirty="0">
                <a:latin typeface="Times New Roman"/>
                <a:cs typeface="Times New Roman"/>
              </a:rPr>
              <a:t>k	</a:t>
            </a:r>
            <a:r>
              <a:rPr sz="3400" spc="-75" dirty="0">
                <a:latin typeface="Symbol"/>
                <a:cs typeface="Symbol"/>
              </a:rPr>
              <a:t></a:t>
            </a:r>
            <a:r>
              <a:rPr sz="3400" spc="-75" dirty="0">
                <a:latin typeface="Times New Roman"/>
                <a:cs typeface="Times New Roman"/>
              </a:rPr>
              <a:t> </a:t>
            </a:r>
            <a:r>
              <a:rPr sz="5100" spc="-97" baseline="35130" dirty="0">
                <a:latin typeface="Times New Roman"/>
                <a:cs typeface="Times New Roman"/>
              </a:rPr>
              <a:t>$0.20(1</a:t>
            </a:r>
            <a:r>
              <a:rPr sz="5100" spc="-97" baseline="35130" dirty="0">
                <a:latin typeface="Symbol"/>
                <a:cs typeface="Symbol"/>
              </a:rPr>
              <a:t></a:t>
            </a:r>
            <a:r>
              <a:rPr sz="5100" spc="-97" baseline="35130" dirty="0">
                <a:latin typeface="Times New Roman"/>
                <a:cs typeface="Times New Roman"/>
              </a:rPr>
              <a:t> </a:t>
            </a:r>
            <a:r>
              <a:rPr sz="5100" spc="-89" baseline="35130" dirty="0">
                <a:latin typeface="Times New Roman"/>
                <a:cs typeface="Times New Roman"/>
              </a:rPr>
              <a:t>0.10) </a:t>
            </a:r>
            <a:r>
              <a:rPr sz="3400" spc="-75" dirty="0">
                <a:latin typeface="Symbol"/>
                <a:cs typeface="Symbol"/>
              </a:rPr>
              <a:t></a:t>
            </a:r>
            <a:r>
              <a:rPr sz="3400" spc="-75" dirty="0">
                <a:latin typeface="Times New Roman"/>
                <a:cs typeface="Times New Roman"/>
              </a:rPr>
              <a:t> </a:t>
            </a:r>
            <a:r>
              <a:rPr sz="3400" spc="-60" dirty="0">
                <a:latin typeface="Times New Roman"/>
                <a:cs typeface="Times New Roman"/>
              </a:rPr>
              <a:t>0.10 </a:t>
            </a:r>
            <a:r>
              <a:rPr sz="3400" spc="-75" dirty="0">
                <a:latin typeface="Symbol"/>
                <a:cs typeface="Symbol"/>
              </a:rPr>
              <a:t></a:t>
            </a:r>
            <a:r>
              <a:rPr sz="3400" spc="-75" dirty="0">
                <a:latin typeface="Times New Roman"/>
                <a:cs typeface="Times New Roman"/>
              </a:rPr>
              <a:t> </a:t>
            </a:r>
            <a:r>
              <a:rPr sz="3400" spc="-65" dirty="0">
                <a:latin typeface="Times New Roman"/>
                <a:cs typeface="Times New Roman"/>
              </a:rPr>
              <a:t>0.104 </a:t>
            </a:r>
            <a:r>
              <a:rPr sz="3400" spc="-60" dirty="0">
                <a:latin typeface="Times New Roman"/>
                <a:cs typeface="Times New Roman"/>
              </a:rPr>
              <a:t>or</a:t>
            </a:r>
            <a:r>
              <a:rPr sz="3400" spc="-425" dirty="0">
                <a:latin typeface="Times New Roman"/>
                <a:cs typeface="Times New Roman"/>
              </a:rPr>
              <a:t> </a:t>
            </a:r>
            <a:r>
              <a:rPr sz="3400" spc="-75" dirty="0">
                <a:latin typeface="Times New Roman"/>
                <a:cs typeface="Times New Roman"/>
              </a:rPr>
              <a:t>10.4%</a:t>
            </a:r>
            <a:endParaRPr sz="3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0104"/>
            <a:ext cx="8711565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Internal Equity </a:t>
            </a:r>
            <a:r>
              <a:rPr sz="4400" spc="-10" dirty="0"/>
              <a:t>Capital:  </a:t>
            </a:r>
            <a:r>
              <a:rPr sz="4400" spc="-20" dirty="0"/>
              <a:t>Nonconstant </a:t>
            </a:r>
            <a:r>
              <a:rPr sz="4400" spc="-5" dirty="0"/>
              <a:t>Dividend </a:t>
            </a:r>
            <a:r>
              <a:rPr sz="4400" spc="-15" dirty="0"/>
              <a:t>Growth</a:t>
            </a:r>
            <a:r>
              <a:rPr sz="4400" spc="35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4239" y="1833245"/>
            <a:ext cx="10382885" cy="3563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0" marR="17780" indent="-228600" algn="just">
              <a:lnSpc>
                <a:spcPct val="99700"/>
              </a:lnSpc>
              <a:spcBef>
                <a:spcPts val="11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5" dirty="0">
                <a:latin typeface="Calibri"/>
                <a:cs typeface="Calibri"/>
              </a:rPr>
              <a:t>The dividend </a:t>
            </a:r>
            <a:r>
              <a:rPr sz="2800" spc="-15" dirty="0">
                <a:latin typeface="Calibri"/>
                <a:cs typeface="Calibri"/>
              </a:rPr>
              <a:t>valuation </a:t>
            </a:r>
            <a:r>
              <a:rPr sz="2800" spc="-5" dirty="0">
                <a:latin typeface="Calibri"/>
                <a:cs typeface="Calibri"/>
              </a:rPr>
              <a:t>model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compute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of  equity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common </a:t>
            </a:r>
            <a:r>
              <a:rPr sz="2800" spc="-15" dirty="0">
                <a:latin typeface="Calibri"/>
                <a:cs typeface="Calibri"/>
              </a:rPr>
              <a:t>stocks expected to </a:t>
            </a:r>
            <a:r>
              <a:rPr sz="2800" spc="-20" dirty="0">
                <a:latin typeface="Calibri"/>
                <a:cs typeface="Calibri"/>
              </a:rPr>
              <a:t>pay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dividends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grow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at 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variable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rates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in the</a:t>
            </a:r>
            <a:r>
              <a:rPr sz="28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future.</a:t>
            </a:r>
            <a:endParaRPr sz="2800">
              <a:latin typeface="Calibri"/>
              <a:cs typeface="Calibri"/>
            </a:endParaRPr>
          </a:p>
          <a:p>
            <a:pPr marL="254000" marR="17780" indent="-228600" algn="just">
              <a:lnSpc>
                <a:spcPct val="99700"/>
              </a:lnSpc>
              <a:spcBef>
                <a:spcPts val="105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example, Avtec </a:t>
            </a:r>
            <a:r>
              <a:rPr sz="2800" spc="-15" dirty="0">
                <a:latin typeface="Calibri"/>
                <a:cs typeface="Calibri"/>
              </a:rPr>
              <a:t>Corporation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rapidly </a:t>
            </a:r>
            <a:r>
              <a:rPr sz="2800" spc="-15" dirty="0">
                <a:latin typeface="Calibri"/>
                <a:cs typeface="Calibri"/>
              </a:rPr>
              <a:t>growing </a:t>
            </a:r>
            <a:r>
              <a:rPr sz="2800" spc="-10" dirty="0">
                <a:latin typeface="Calibri"/>
                <a:cs typeface="Calibri"/>
              </a:rPr>
              <a:t>producer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microcircuit boards </a:t>
            </a:r>
            <a:r>
              <a:rPr sz="2800" spc="-5" dirty="0">
                <a:latin typeface="Calibri"/>
                <a:cs typeface="Calibri"/>
              </a:rPr>
              <a:t>used in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aerospace </a:t>
            </a:r>
            <a:r>
              <a:rPr sz="2800" spc="-25" dirty="0">
                <a:latin typeface="Calibri"/>
                <a:cs typeface="Calibri"/>
              </a:rPr>
              <a:t>industry. </a:t>
            </a:r>
            <a:r>
              <a:rPr sz="2800" spc="-5" dirty="0">
                <a:latin typeface="Calibri"/>
                <a:cs typeface="Calibri"/>
              </a:rPr>
              <a:t>Its </a:t>
            </a:r>
            <a:r>
              <a:rPr sz="2800" spc="-15" dirty="0">
                <a:latin typeface="Calibri"/>
                <a:cs typeface="Calibri"/>
              </a:rPr>
              <a:t>stock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currently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selling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$10.95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share.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Current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dividends,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D</a:t>
            </a:r>
            <a:r>
              <a:rPr sz="2850" spc="-7" baseline="-17543" dirty="0">
                <a:latin typeface="Times New Roman"/>
                <a:cs typeface="Times New Roman"/>
              </a:rPr>
              <a:t>0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endParaRPr sz="2800">
              <a:latin typeface="Calibri"/>
              <a:cs typeface="Calibri"/>
            </a:endParaRPr>
          </a:p>
          <a:p>
            <a:pPr marL="254000" marR="17780" algn="just">
              <a:lnSpc>
                <a:spcPts val="3300"/>
              </a:lnSpc>
              <a:spcBef>
                <a:spcPts val="200"/>
              </a:spcBef>
            </a:pPr>
            <a:r>
              <a:rPr sz="2800" dirty="0">
                <a:latin typeface="Calibri"/>
                <a:cs typeface="Calibri"/>
              </a:rPr>
              <a:t>$1.00 </a:t>
            </a:r>
            <a:r>
              <a:rPr sz="2800" spc="-5" dirty="0">
                <a:latin typeface="Calibri"/>
                <a:cs typeface="Calibri"/>
              </a:rPr>
              <a:t>per </a:t>
            </a:r>
            <a:r>
              <a:rPr sz="2800" spc="-10" dirty="0">
                <a:latin typeface="Calibri"/>
                <a:cs typeface="Calibri"/>
              </a:rPr>
              <a:t>share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expected to </a:t>
            </a:r>
            <a:r>
              <a:rPr sz="2800" spc="-20" dirty="0">
                <a:latin typeface="Calibri"/>
                <a:cs typeface="Calibri"/>
              </a:rPr>
              <a:t>grow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10 </a:t>
            </a:r>
            <a:r>
              <a:rPr sz="2800" spc="-15" dirty="0">
                <a:latin typeface="Calibri"/>
                <a:cs typeface="Calibri"/>
              </a:rPr>
              <a:t>percent </a:t>
            </a:r>
            <a:r>
              <a:rPr sz="2800" spc="-5" dirty="0">
                <a:latin typeface="Calibri"/>
                <a:cs typeface="Calibri"/>
              </a:rPr>
              <a:t>per  </a:t>
            </a:r>
            <a:r>
              <a:rPr sz="2800" spc="-15" dirty="0">
                <a:latin typeface="Calibri"/>
                <a:cs typeface="Calibri"/>
              </a:rPr>
              <a:t>year over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next </a:t>
            </a:r>
            <a:r>
              <a:rPr sz="2800" spc="-20" dirty="0">
                <a:latin typeface="Calibri"/>
                <a:cs typeface="Calibri"/>
              </a:rPr>
              <a:t>four years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6 </a:t>
            </a:r>
            <a:r>
              <a:rPr sz="2800" spc="-15" dirty="0">
                <a:latin typeface="Calibri"/>
                <a:cs typeface="Calibri"/>
              </a:rPr>
              <a:t>percent </a:t>
            </a:r>
            <a:r>
              <a:rPr sz="2800" spc="-5" dirty="0">
                <a:latin typeface="Calibri"/>
                <a:cs typeface="Calibri"/>
              </a:rPr>
              <a:t>annually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thereafter.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0104"/>
            <a:ext cx="8711565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Internal Equity </a:t>
            </a:r>
            <a:r>
              <a:rPr sz="4400" spc="-10" dirty="0"/>
              <a:t>Capital:  </a:t>
            </a:r>
            <a:r>
              <a:rPr sz="4400" spc="-20" dirty="0"/>
              <a:t>Nonconstant </a:t>
            </a:r>
            <a:r>
              <a:rPr sz="4400" spc="-5" dirty="0"/>
              <a:t>Dividend </a:t>
            </a:r>
            <a:r>
              <a:rPr sz="4400" spc="-15" dirty="0"/>
              <a:t>Growth</a:t>
            </a:r>
            <a:r>
              <a:rPr sz="4400" spc="35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4239" y="1744346"/>
            <a:ext cx="7388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4000" algn="l"/>
              </a:tabLst>
            </a:pPr>
            <a:r>
              <a:rPr sz="2400" spc="-30" dirty="0">
                <a:latin typeface="Calibri"/>
                <a:cs typeface="Calibri"/>
              </a:rPr>
              <a:t>Avtec’s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internal </a:t>
            </a:r>
            <a:r>
              <a:rPr sz="2400" spc="-25" dirty="0">
                <a:latin typeface="Calibri"/>
                <a:cs typeface="Calibri"/>
              </a:rPr>
              <a:t>equity, </a:t>
            </a:r>
            <a:r>
              <a:rPr sz="2400" i="1" spc="-5" dirty="0">
                <a:latin typeface="Times New Roman"/>
                <a:cs typeface="Times New Roman"/>
              </a:rPr>
              <a:t>k</a:t>
            </a:r>
            <a:r>
              <a:rPr sz="2400" spc="-7" baseline="-17361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found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follows: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39" y="5795645"/>
            <a:ext cx="921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Note that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last term </a:t>
            </a:r>
            <a:r>
              <a:rPr sz="2400" spc="-5" dirty="0">
                <a:latin typeface="Calibri"/>
                <a:cs typeface="Calibri"/>
              </a:rPr>
              <a:t>in this </a:t>
            </a:r>
            <a:r>
              <a:rPr sz="2400" spc="-10" dirty="0">
                <a:latin typeface="Calibri"/>
                <a:cs typeface="Calibri"/>
              </a:rPr>
              <a:t>expression, </a:t>
            </a:r>
            <a:r>
              <a:rPr sz="2400" spc="-5" dirty="0">
                <a:latin typeface="Calibri"/>
                <a:cs typeface="Calibri"/>
              </a:rPr>
              <a:t>$1.55/(</a:t>
            </a:r>
            <a:r>
              <a:rPr sz="2400" i="1" spc="-5" dirty="0">
                <a:latin typeface="Times New Roman"/>
                <a:cs typeface="Times New Roman"/>
              </a:rPr>
              <a:t>k</a:t>
            </a:r>
            <a:r>
              <a:rPr sz="2400" spc="-7" baseline="-17361" dirty="0">
                <a:latin typeface="Times New Roman"/>
                <a:cs typeface="Times New Roman"/>
              </a:rPr>
              <a:t>e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0.06), is </a:t>
            </a:r>
            <a:r>
              <a:rPr sz="2400" dirty="0">
                <a:latin typeface="Calibri"/>
                <a:cs typeface="Calibri"/>
              </a:rPr>
              <a:t>equal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049645"/>
            <a:ext cx="5866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spc="-15" dirty="0">
                <a:latin typeface="Calibri"/>
                <a:cs typeface="Calibri"/>
              </a:rPr>
              <a:t>stock </a:t>
            </a:r>
            <a:r>
              <a:rPr sz="2400" spc="-5" dirty="0">
                <a:latin typeface="Calibri"/>
                <a:cs typeface="Calibri"/>
              </a:rPr>
              <a:t>price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the beginning of </a:t>
            </a:r>
            <a:r>
              <a:rPr sz="2400" spc="-10" dirty="0">
                <a:latin typeface="Calibri"/>
                <a:cs typeface="Calibri"/>
              </a:rPr>
              <a:t>year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8146" y="2934408"/>
            <a:ext cx="1011555" cy="0"/>
          </a:xfrm>
          <a:custGeom>
            <a:avLst/>
            <a:gdLst/>
            <a:ahLst/>
            <a:cxnLst/>
            <a:rect l="l" t="t" r="r" b="b"/>
            <a:pathLst>
              <a:path w="1011554">
                <a:moveTo>
                  <a:pt x="0" y="0"/>
                </a:moveTo>
                <a:lnTo>
                  <a:pt x="1011138" y="0"/>
                </a:lnTo>
              </a:path>
            </a:pathLst>
          </a:custGeom>
          <a:ln w="15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6418" y="2934408"/>
            <a:ext cx="1835150" cy="0"/>
          </a:xfrm>
          <a:custGeom>
            <a:avLst/>
            <a:gdLst/>
            <a:ahLst/>
            <a:cxnLst/>
            <a:rect l="l" t="t" r="r" b="b"/>
            <a:pathLst>
              <a:path w="1835150">
                <a:moveTo>
                  <a:pt x="0" y="0"/>
                </a:moveTo>
                <a:lnTo>
                  <a:pt x="1834714" y="0"/>
                </a:lnTo>
              </a:path>
            </a:pathLst>
          </a:custGeom>
          <a:ln w="15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8293" y="2934408"/>
            <a:ext cx="1870075" cy="0"/>
          </a:xfrm>
          <a:custGeom>
            <a:avLst/>
            <a:gdLst/>
            <a:ahLst/>
            <a:cxnLst/>
            <a:rect l="l" t="t" r="r" b="b"/>
            <a:pathLst>
              <a:path w="1870075">
                <a:moveTo>
                  <a:pt x="0" y="0"/>
                </a:moveTo>
                <a:lnTo>
                  <a:pt x="1870009" y="0"/>
                </a:lnTo>
              </a:path>
            </a:pathLst>
          </a:custGeom>
          <a:ln w="15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9679" y="3926921"/>
            <a:ext cx="1857375" cy="0"/>
          </a:xfrm>
          <a:custGeom>
            <a:avLst/>
            <a:gdLst/>
            <a:ahLst/>
            <a:cxnLst/>
            <a:rect l="l" t="t" r="r" b="b"/>
            <a:pathLst>
              <a:path w="1857375">
                <a:moveTo>
                  <a:pt x="0" y="0"/>
                </a:moveTo>
                <a:lnTo>
                  <a:pt x="1857343" y="0"/>
                </a:lnTo>
              </a:path>
            </a:pathLst>
          </a:custGeom>
          <a:ln w="15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4986" y="3926921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10">
                <a:moveTo>
                  <a:pt x="0" y="0"/>
                </a:moveTo>
                <a:lnTo>
                  <a:pt x="1044934" y="0"/>
                </a:lnTo>
              </a:path>
            </a:pathLst>
          </a:custGeom>
          <a:ln w="15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1733" y="3926921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269" y="0"/>
                </a:lnTo>
              </a:path>
            </a:pathLst>
          </a:custGeom>
          <a:ln w="15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1457" y="4419132"/>
            <a:ext cx="7641590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2780"/>
              </a:lnSpc>
              <a:spcBef>
                <a:spcPts val="105"/>
              </a:spcBef>
            </a:pPr>
            <a:r>
              <a:rPr sz="2550" spc="-10" dirty="0">
                <a:latin typeface="Times New Roman"/>
                <a:cs typeface="Times New Roman"/>
              </a:rPr>
              <a:t>$10.95</a:t>
            </a:r>
            <a:r>
              <a:rPr sz="2550" spc="-1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Symbol"/>
                <a:cs typeface="Symbol"/>
              </a:rPr>
              <a:t></a:t>
            </a:r>
            <a:r>
              <a:rPr sz="2550" spc="-140" dirty="0">
                <a:latin typeface="Times New Roman"/>
                <a:cs typeface="Times New Roman"/>
              </a:rPr>
              <a:t> </a:t>
            </a:r>
            <a:r>
              <a:rPr sz="2550" spc="-30" dirty="0">
                <a:latin typeface="Times New Roman"/>
                <a:cs typeface="Times New Roman"/>
              </a:rPr>
              <a:t>$1.10(PVIF</a:t>
            </a:r>
            <a:r>
              <a:rPr sz="2175" i="1" spc="-44" baseline="-24904" dirty="0">
                <a:latin typeface="Times New Roman"/>
                <a:cs typeface="Times New Roman"/>
              </a:rPr>
              <a:t>k</a:t>
            </a:r>
            <a:r>
              <a:rPr sz="2175" i="1" spc="52" baseline="-24904" dirty="0">
                <a:latin typeface="Times New Roman"/>
                <a:cs typeface="Times New Roman"/>
              </a:rPr>
              <a:t> </a:t>
            </a:r>
            <a:r>
              <a:rPr sz="2175" spc="-60" baseline="-24904" dirty="0">
                <a:latin typeface="Times New Roman"/>
                <a:cs typeface="Times New Roman"/>
              </a:rPr>
              <a:t>,1</a:t>
            </a:r>
            <a:r>
              <a:rPr sz="2175" spc="-330" baseline="-24904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)</a:t>
            </a:r>
            <a:r>
              <a:rPr sz="2550" spc="-19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Symbol"/>
                <a:cs typeface="Symbol"/>
              </a:rPr>
              <a:t></a:t>
            </a:r>
            <a:r>
              <a:rPr sz="2550" spc="-280" dirty="0">
                <a:latin typeface="Times New Roman"/>
                <a:cs typeface="Times New Roman"/>
              </a:rPr>
              <a:t> </a:t>
            </a:r>
            <a:r>
              <a:rPr sz="2550" spc="-50" dirty="0">
                <a:latin typeface="Times New Roman"/>
                <a:cs typeface="Times New Roman"/>
              </a:rPr>
              <a:t>$1.21(PVIF</a:t>
            </a:r>
            <a:r>
              <a:rPr sz="2175" i="1" spc="-75" baseline="-24904" dirty="0">
                <a:latin typeface="Times New Roman"/>
                <a:cs typeface="Times New Roman"/>
              </a:rPr>
              <a:t>k</a:t>
            </a:r>
            <a:r>
              <a:rPr sz="2175" i="1" spc="82" baseline="-24904" dirty="0">
                <a:latin typeface="Times New Roman"/>
                <a:cs typeface="Times New Roman"/>
              </a:rPr>
              <a:t> </a:t>
            </a:r>
            <a:r>
              <a:rPr sz="2175" spc="52" baseline="-24904" dirty="0">
                <a:latin typeface="Times New Roman"/>
                <a:cs typeface="Times New Roman"/>
              </a:rPr>
              <a:t>,2</a:t>
            </a:r>
            <a:r>
              <a:rPr sz="2175" spc="-157" baseline="-24904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)</a:t>
            </a:r>
            <a:r>
              <a:rPr sz="2550" spc="-19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Symbol"/>
                <a:cs typeface="Symbol"/>
              </a:rPr>
              <a:t></a:t>
            </a:r>
            <a:r>
              <a:rPr sz="2550" spc="-280" dirty="0">
                <a:latin typeface="Times New Roman"/>
                <a:cs typeface="Times New Roman"/>
              </a:rPr>
              <a:t> </a:t>
            </a:r>
            <a:r>
              <a:rPr sz="2550" spc="-35" dirty="0">
                <a:latin typeface="Times New Roman"/>
                <a:cs typeface="Times New Roman"/>
              </a:rPr>
              <a:t>$1.33(PVIF</a:t>
            </a:r>
            <a:r>
              <a:rPr sz="2175" i="1" spc="-52" baseline="-24904" dirty="0">
                <a:latin typeface="Times New Roman"/>
                <a:cs typeface="Times New Roman"/>
              </a:rPr>
              <a:t>k</a:t>
            </a:r>
            <a:r>
              <a:rPr sz="2175" i="1" spc="52" baseline="-24904" dirty="0">
                <a:latin typeface="Times New Roman"/>
                <a:cs typeface="Times New Roman"/>
              </a:rPr>
              <a:t> </a:t>
            </a:r>
            <a:r>
              <a:rPr sz="2175" spc="22" baseline="-24904" dirty="0">
                <a:latin typeface="Times New Roman"/>
                <a:cs typeface="Times New Roman"/>
              </a:rPr>
              <a:t>,3</a:t>
            </a:r>
            <a:r>
              <a:rPr sz="2175" spc="-262" baseline="-24904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  <a:p>
            <a:pPr marL="2814320">
              <a:lnSpc>
                <a:spcPts val="980"/>
              </a:lnSpc>
              <a:tabLst>
                <a:tab pos="5000625" algn="l"/>
                <a:tab pos="7236459" algn="l"/>
              </a:tabLst>
            </a:pPr>
            <a:r>
              <a:rPr sz="1050" spc="5" dirty="0">
                <a:latin typeface="Times New Roman"/>
                <a:cs typeface="Times New Roman"/>
              </a:rPr>
              <a:t>e	e	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9600" y="5163887"/>
            <a:ext cx="3796029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2395"/>
              </a:lnSpc>
              <a:spcBef>
                <a:spcPts val="105"/>
              </a:spcBef>
              <a:tabLst>
                <a:tab pos="3649345" algn="l"/>
              </a:tabLst>
            </a:pPr>
            <a:r>
              <a:rPr sz="2550" spc="-5" dirty="0">
                <a:latin typeface="Symbol"/>
                <a:cs typeface="Symbol"/>
              </a:rPr>
              <a:t></a:t>
            </a:r>
            <a:r>
              <a:rPr sz="2550" spc="-520" dirty="0">
                <a:latin typeface="Times New Roman"/>
                <a:cs typeface="Times New Roman"/>
              </a:rPr>
              <a:t> </a:t>
            </a:r>
            <a:r>
              <a:rPr sz="2550" spc="-30" dirty="0">
                <a:latin typeface="Times New Roman"/>
                <a:cs typeface="Times New Roman"/>
              </a:rPr>
              <a:t>$1.46(PVIF</a:t>
            </a:r>
            <a:r>
              <a:rPr sz="2175" i="1" spc="-44" baseline="-24904" dirty="0">
                <a:latin typeface="Times New Roman"/>
                <a:cs typeface="Times New Roman"/>
              </a:rPr>
              <a:t>k  </a:t>
            </a:r>
            <a:r>
              <a:rPr sz="2175" spc="52" baseline="-24904" dirty="0">
                <a:latin typeface="Times New Roman"/>
                <a:cs typeface="Times New Roman"/>
              </a:rPr>
              <a:t>,4 </a:t>
            </a:r>
            <a:r>
              <a:rPr sz="2550" spc="-5" dirty="0">
                <a:latin typeface="Times New Roman"/>
                <a:cs typeface="Times New Roman"/>
              </a:rPr>
              <a:t>) </a:t>
            </a:r>
            <a:r>
              <a:rPr sz="2550" spc="-5" dirty="0">
                <a:latin typeface="Symbol"/>
                <a:cs typeface="Symbol"/>
              </a:rPr>
              <a:t></a:t>
            </a:r>
            <a:r>
              <a:rPr sz="2550" spc="-210" dirty="0">
                <a:latin typeface="Times New Roman"/>
                <a:cs typeface="Times New Roman"/>
              </a:rPr>
              <a:t> </a:t>
            </a:r>
            <a:r>
              <a:rPr sz="2550" spc="-50" dirty="0">
                <a:latin typeface="Times New Roman"/>
                <a:cs typeface="Times New Roman"/>
              </a:rPr>
              <a:t>(PVIF</a:t>
            </a:r>
            <a:r>
              <a:rPr sz="2175" i="1" spc="-75" baseline="-24904" dirty="0">
                <a:latin typeface="Times New Roman"/>
                <a:cs typeface="Times New Roman"/>
              </a:rPr>
              <a:t>k	</a:t>
            </a:r>
            <a:r>
              <a:rPr sz="2550" spc="-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  <a:p>
            <a:pPr marL="1846580">
              <a:lnSpc>
                <a:spcPts val="1075"/>
              </a:lnSpc>
              <a:tabLst>
                <a:tab pos="3373120" algn="l"/>
              </a:tabLst>
            </a:pPr>
            <a:r>
              <a:rPr sz="1575" spc="7" baseline="-18518" dirty="0">
                <a:latin typeface="Times New Roman"/>
                <a:cs typeface="Times New Roman"/>
              </a:rPr>
              <a:t>e	e</a:t>
            </a:r>
            <a:r>
              <a:rPr sz="1575" spc="-157" baseline="-18518" dirty="0">
                <a:latin typeface="Times New Roman"/>
                <a:cs typeface="Times New Roman"/>
              </a:rPr>
              <a:t> </a:t>
            </a:r>
            <a:r>
              <a:rPr sz="1450" spc="65" dirty="0">
                <a:latin typeface="Times New Roman"/>
                <a:cs typeface="Times New Roman"/>
              </a:rPr>
              <a:t>,4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6402" y="2474115"/>
            <a:ext cx="189420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40" dirty="0">
                <a:latin typeface="Times New Roman"/>
                <a:cs typeface="Times New Roman"/>
              </a:rPr>
              <a:t>$1.10(1</a:t>
            </a:r>
            <a:r>
              <a:rPr sz="2550" spc="-4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Symbol"/>
                <a:cs typeface="Symbol"/>
              </a:rPr>
              <a:t></a:t>
            </a:r>
            <a:r>
              <a:rPr sz="2550" spc="-28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Times New Roman"/>
                <a:cs typeface="Times New Roman"/>
              </a:rPr>
              <a:t>0.1)</a:t>
            </a:r>
            <a:r>
              <a:rPr sz="2175" spc="-30" baseline="44061" dirty="0">
                <a:latin typeface="Times New Roman"/>
                <a:cs typeface="Times New Roman"/>
              </a:rPr>
              <a:t>2</a:t>
            </a:r>
            <a:endParaRPr sz="2175" baseline="44061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1605" y="2923573"/>
            <a:ext cx="119380" cy="250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2228" y="3150160"/>
            <a:ext cx="109220" cy="250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5166" y="3150160"/>
            <a:ext cx="109220" cy="250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2968" y="2474115"/>
            <a:ext cx="306832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221105" algn="l"/>
              </a:tabLst>
            </a:pPr>
            <a:r>
              <a:rPr sz="2550" spc="-10" dirty="0">
                <a:latin typeface="Times New Roman"/>
                <a:cs typeface="Times New Roman"/>
              </a:rPr>
              <a:t>$1.10	$1.10(1</a:t>
            </a:r>
            <a:r>
              <a:rPr sz="2550" spc="-10" dirty="0">
                <a:latin typeface="Symbol"/>
                <a:cs typeface="Symbol"/>
              </a:rPr>
              <a:t></a:t>
            </a:r>
            <a:r>
              <a:rPr sz="2550" spc="-270" dirty="0">
                <a:latin typeface="Times New Roman"/>
                <a:cs typeface="Times New Roman"/>
              </a:rPr>
              <a:t> </a:t>
            </a:r>
            <a:r>
              <a:rPr sz="2550" spc="-55" dirty="0">
                <a:latin typeface="Times New Roman"/>
                <a:cs typeface="Times New Roman"/>
              </a:rPr>
              <a:t>0.1)</a:t>
            </a:r>
            <a:r>
              <a:rPr sz="2175" spc="-82" baseline="44061" dirty="0">
                <a:latin typeface="Times New Roman"/>
                <a:cs typeface="Times New Roman"/>
              </a:rPr>
              <a:t>1</a:t>
            </a:r>
            <a:endParaRPr sz="2175" baseline="44061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0253" y="3150160"/>
            <a:ext cx="109220" cy="250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53373" y="2932307"/>
            <a:ext cx="105600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10" dirty="0">
                <a:latin typeface="Times New Roman"/>
                <a:cs typeface="Times New Roman"/>
              </a:rPr>
              <a:t>(1</a:t>
            </a:r>
            <a:r>
              <a:rPr sz="2550" spc="-10" dirty="0">
                <a:latin typeface="Symbol"/>
                <a:cs typeface="Symbol"/>
              </a:rPr>
              <a:t>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k</a:t>
            </a:r>
            <a:r>
              <a:rPr sz="2550" i="1" spc="105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Times New Roman"/>
                <a:cs typeface="Times New Roman"/>
              </a:rPr>
              <a:t>)</a:t>
            </a:r>
            <a:r>
              <a:rPr sz="2175" spc="37" baseline="44061" dirty="0">
                <a:latin typeface="Times New Roman"/>
                <a:cs typeface="Times New Roman"/>
              </a:rPr>
              <a:t>3</a:t>
            </a:r>
            <a:endParaRPr sz="2175" baseline="44061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19952" y="4142030"/>
            <a:ext cx="2685415" cy="250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770380" algn="l"/>
                <a:tab pos="2588260" algn="l"/>
              </a:tabLst>
            </a:pPr>
            <a:r>
              <a:rPr sz="1450" spc="10" dirty="0">
                <a:latin typeface="Times New Roman"/>
                <a:cs typeface="Times New Roman"/>
              </a:rPr>
              <a:t>e	e	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66900" y="3466548"/>
            <a:ext cx="309689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896235" algn="l"/>
              </a:tabLst>
            </a:pPr>
            <a:r>
              <a:rPr sz="3825" spc="-7" baseline="-34858" dirty="0">
                <a:latin typeface="Symbol"/>
                <a:cs typeface="Symbol"/>
              </a:rPr>
              <a:t></a:t>
            </a:r>
            <a:r>
              <a:rPr sz="3825" spc="-75" baseline="-34858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$1.10(1</a:t>
            </a:r>
            <a:r>
              <a:rPr sz="2550" spc="-10" dirty="0">
                <a:latin typeface="Symbol"/>
                <a:cs typeface="Symbol"/>
              </a:rPr>
              <a:t></a:t>
            </a:r>
            <a:r>
              <a:rPr sz="2550" spc="-225" dirty="0">
                <a:latin typeface="Times New Roman"/>
                <a:cs typeface="Times New Roman"/>
              </a:rPr>
              <a:t> </a:t>
            </a:r>
            <a:r>
              <a:rPr sz="2550" spc="-35" dirty="0">
                <a:latin typeface="Times New Roman"/>
                <a:cs typeface="Times New Roman"/>
              </a:rPr>
              <a:t>0.1)</a:t>
            </a:r>
            <a:r>
              <a:rPr sz="2175" spc="-52" baseline="44061" dirty="0">
                <a:latin typeface="Times New Roman"/>
                <a:cs typeface="Times New Roman"/>
              </a:rPr>
              <a:t>3	</a:t>
            </a:r>
            <a:r>
              <a:rPr sz="2550" spc="-5" dirty="0">
                <a:latin typeface="Times New Roman"/>
                <a:cs typeface="Times New Roman"/>
              </a:rPr>
              <a:t>1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6857" y="2678590"/>
            <a:ext cx="115506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0" dirty="0">
                <a:latin typeface="Times New Roman"/>
                <a:cs typeface="Times New Roman"/>
              </a:rPr>
              <a:t>$10.95</a:t>
            </a:r>
            <a:r>
              <a:rPr sz="2550" spc="-19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Symbol"/>
                <a:cs typeface="Symbol"/>
              </a:rPr>
              <a:t>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00737" y="2932307"/>
            <a:ext cx="90551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0" dirty="0">
                <a:latin typeface="Times New Roman"/>
                <a:cs typeface="Times New Roman"/>
              </a:rPr>
              <a:t>(1</a:t>
            </a:r>
            <a:r>
              <a:rPr sz="2550" spc="-10" dirty="0">
                <a:latin typeface="Symbol"/>
                <a:cs typeface="Symbol"/>
              </a:rPr>
              <a:t>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k</a:t>
            </a:r>
            <a:r>
              <a:rPr sz="2550" i="1" spc="9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36192" y="3466548"/>
            <a:ext cx="75057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5" dirty="0">
                <a:latin typeface="Times New Roman"/>
                <a:cs typeface="Times New Roman"/>
              </a:rPr>
              <a:t>$1</a:t>
            </a:r>
            <a:r>
              <a:rPr sz="2550" spc="-5" dirty="0">
                <a:latin typeface="Times New Roman"/>
                <a:cs typeface="Times New Roman"/>
              </a:rPr>
              <a:t>.</a:t>
            </a:r>
            <a:r>
              <a:rPr sz="2550" spc="-20" dirty="0">
                <a:latin typeface="Times New Roman"/>
                <a:cs typeface="Times New Roman"/>
              </a:rPr>
              <a:t>5</a:t>
            </a:r>
            <a:r>
              <a:rPr sz="2550" spc="-5" dirty="0">
                <a:latin typeface="Times New Roman"/>
                <a:cs typeface="Times New Roman"/>
              </a:rPr>
              <a:t>5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61485" y="2678590"/>
            <a:ext cx="234569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54555" algn="l"/>
              </a:tabLst>
            </a:pPr>
            <a:r>
              <a:rPr sz="2550" spc="-5" dirty="0">
                <a:latin typeface="Symbol"/>
                <a:cs typeface="Symbol"/>
              </a:rPr>
              <a:t></a:t>
            </a:r>
            <a:r>
              <a:rPr sz="2550" spc="-5" dirty="0">
                <a:latin typeface="Times New Roman"/>
                <a:cs typeface="Times New Roman"/>
              </a:rPr>
              <a:t>	</a:t>
            </a:r>
            <a:r>
              <a:rPr sz="2550" spc="-5" dirty="0">
                <a:latin typeface="Symbol"/>
                <a:cs typeface="Symbol"/>
              </a:rPr>
              <a:t>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88692" y="2932307"/>
            <a:ext cx="106108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10" dirty="0">
                <a:latin typeface="Times New Roman"/>
                <a:cs typeface="Times New Roman"/>
              </a:rPr>
              <a:t>(1</a:t>
            </a:r>
            <a:r>
              <a:rPr sz="2550" spc="-10" dirty="0">
                <a:latin typeface="Symbol"/>
                <a:cs typeface="Symbol"/>
              </a:rPr>
              <a:t>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k</a:t>
            </a:r>
            <a:r>
              <a:rPr sz="2550" i="1" spc="105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Times New Roman"/>
                <a:cs typeface="Times New Roman"/>
              </a:rPr>
              <a:t>)</a:t>
            </a:r>
            <a:r>
              <a:rPr sz="2175" spc="67" baseline="44061" dirty="0">
                <a:latin typeface="Times New Roman"/>
                <a:cs typeface="Times New Roman"/>
              </a:rPr>
              <a:t>2</a:t>
            </a:r>
            <a:endParaRPr sz="2175" baseline="44061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70064" y="3671051"/>
            <a:ext cx="153543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4295" algn="l"/>
              </a:tabLst>
            </a:pPr>
            <a:r>
              <a:rPr sz="2550" spc="-5" dirty="0">
                <a:latin typeface="Symbol"/>
                <a:cs typeface="Symbol"/>
              </a:rPr>
              <a:t></a:t>
            </a:r>
            <a:r>
              <a:rPr sz="2550" spc="-5" dirty="0">
                <a:latin typeface="Times New Roman"/>
                <a:cs typeface="Times New Roman"/>
              </a:rPr>
              <a:t>	</a:t>
            </a:r>
            <a:r>
              <a:rPr sz="2550" spc="-5" dirty="0">
                <a:latin typeface="Symbol"/>
                <a:cs typeface="Symbol"/>
              </a:rPr>
              <a:t>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43061" y="3924204"/>
            <a:ext cx="106108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15" dirty="0">
                <a:latin typeface="Times New Roman"/>
                <a:cs typeface="Times New Roman"/>
              </a:rPr>
              <a:t>(1</a:t>
            </a:r>
            <a:r>
              <a:rPr sz="2550" spc="-15" dirty="0">
                <a:latin typeface="Symbol"/>
                <a:cs typeface="Symbol"/>
              </a:rPr>
              <a:t>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k</a:t>
            </a:r>
            <a:r>
              <a:rPr sz="2550" i="1" spc="125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Times New Roman"/>
                <a:cs typeface="Times New Roman"/>
              </a:rPr>
              <a:t>)</a:t>
            </a:r>
            <a:r>
              <a:rPr sz="2175" spc="67" baseline="44061" dirty="0">
                <a:latin typeface="Times New Roman"/>
                <a:cs typeface="Times New Roman"/>
              </a:rPr>
              <a:t>4</a:t>
            </a:r>
            <a:endParaRPr sz="2175" baseline="44061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88722" y="3924204"/>
            <a:ext cx="252095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371600" algn="l"/>
                <a:tab pos="1690370" algn="l"/>
              </a:tabLst>
            </a:pPr>
            <a:r>
              <a:rPr sz="2550" spc="-15" dirty="0">
                <a:latin typeface="Times New Roman"/>
                <a:cs typeface="Times New Roman"/>
              </a:rPr>
              <a:t>(1</a:t>
            </a:r>
            <a:r>
              <a:rPr sz="2550" spc="-15" dirty="0">
                <a:latin typeface="Symbol"/>
                <a:cs typeface="Symbol"/>
              </a:rPr>
              <a:t></a:t>
            </a:r>
            <a:r>
              <a:rPr sz="2550" spc="-175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k</a:t>
            </a:r>
            <a:r>
              <a:rPr sz="2550" i="1" spc="355" dirty="0">
                <a:latin typeface="Times New Roman"/>
                <a:cs typeface="Times New Roman"/>
              </a:rPr>
              <a:t> </a:t>
            </a:r>
            <a:r>
              <a:rPr sz="2550" spc="45" dirty="0">
                <a:latin typeface="Times New Roman"/>
                <a:cs typeface="Times New Roman"/>
              </a:rPr>
              <a:t>)</a:t>
            </a:r>
            <a:r>
              <a:rPr sz="2175" spc="67" baseline="44061" dirty="0">
                <a:latin typeface="Times New Roman"/>
                <a:cs typeface="Times New Roman"/>
              </a:rPr>
              <a:t>4	</a:t>
            </a:r>
            <a:r>
              <a:rPr sz="2550" i="1" spc="-5" dirty="0">
                <a:latin typeface="Times New Roman"/>
                <a:cs typeface="Times New Roman"/>
              </a:rPr>
              <a:t>k	</a:t>
            </a:r>
            <a:r>
              <a:rPr sz="2550" spc="-5" dirty="0">
                <a:latin typeface="Symbol"/>
                <a:cs typeface="Symbol"/>
              </a:rPr>
              <a:t></a:t>
            </a:r>
            <a:r>
              <a:rPr sz="2550" spc="-295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0.06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85115" y="5419730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001" y="0"/>
                </a:lnTo>
              </a:path>
            </a:pathLst>
          </a:custGeom>
          <a:ln w="15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740590" y="5634863"/>
            <a:ext cx="109220" cy="250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82366" y="4958713"/>
            <a:ext cx="75057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5" dirty="0">
                <a:latin typeface="Times New Roman"/>
                <a:cs typeface="Times New Roman"/>
              </a:rPr>
              <a:t>$1</a:t>
            </a:r>
            <a:r>
              <a:rPr sz="2550" spc="-5" dirty="0">
                <a:latin typeface="Times New Roman"/>
                <a:cs typeface="Times New Roman"/>
              </a:rPr>
              <a:t>.</a:t>
            </a:r>
            <a:r>
              <a:rPr sz="2550" spc="-20" dirty="0">
                <a:latin typeface="Times New Roman"/>
                <a:cs typeface="Times New Roman"/>
              </a:rPr>
              <a:t>5</a:t>
            </a:r>
            <a:r>
              <a:rPr sz="2550" spc="-5" dirty="0">
                <a:latin typeface="Times New Roman"/>
                <a:cs typeface="Times New Roman"/>
              </a:rPr>
              <a:t>5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3035" y="5417021"/>
            <a:ext cx="113474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1470" algn="l"/>
              </a:tabLst>
            </a:pPr>
            <a:r>
              <a:rPr sz="2550" i="1" spc="-5" dirty="0">
                <a:latin typeface="Times New Roman"/>
                <a:cs typeface="Times New Roman"/>
              </a:rPr>
              <a:t>k	</a:t>
            </a:r>
            <a:r>
              <a:rPr sz="2550" spc="-5" dirty="0">
                <a:latin typeface="Symbol"/>
                <a:cs typeface="Symbol"/>
              </a:rPr>
              <a:t></a:t>
            </a:r>
            <a:r>
              <a:rPr sz="2550" spc="-325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0.06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0104"/>
            <a:ext cx="8711565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Internal Equity </a:t>
            </a:r>
            <a:r>
              <a:rPr sz="4400" spc="-10" dirty="0"/>
              <a:t>Capital:  </a:t>
            </a:r>
            <a:r>
              <a:rPr sz="4400" spc="-20" dirty="0"/>
              <a:t>Nonconstant </a:t>
            </a:r>
            <a:r>
              <a:rPr sz="4400" spc="-5" dirty="0"/>
              <a:t>Dividend </a:t>
            </a:r>
            <a:r>
              <a:rPr sz="4400" spc="-15" dirty="0"/>
              <a:t>Growth</a:t>
            </a:r>
            <a:r>
              <a:rPr sz="4400" spc="35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91539" y="1795145"/>
            <a:ext cx="9957435" cy="37668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66700" marR="30480" indent="-228600">
              <a:lnSpc>
                <a:spcPct val="90800"/>
              </a:lnSpc>
              <a:spcBef>
                <a:spcPts val="409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valuation expression </a:t>
            </a:r>
            <a:r>
              <a:rPr sz="2800" spc="-10" dirty="0">
                <a:latin typeface="Calibri"/>
                <a:cs typeface="Calibri"/>
              </a:rPr>
              <a:t>above must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solved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50" spc="-15" baseline="-17543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of  equity </a:t>
            </a:r>
            <a:r>
              <a:rPr sz="2800" spc="-10" dirty="0">
                <a:latin typeface="Calibri"/>
                <a:cs typeface="Calibri"/>
              </a:rPr>
              <a:t>capital,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using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trial-and-error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procedure</a:t>
            </a:r>
            <a:r>
              <a:rPr sz="2800" spc="-10" dirty="0">
                <a:latin typeface="Calibri"/>
                <a:cs typeface="Calibri"/>
              </a:rPr>
              <a:t>.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trial </a:t>
            </a:r>
            <a:r>
              <a:rPr sz="2800" spc="-15" dirty="0">
                <a:latin typeface="Calibri"/>
                <a:cs typeface="Calibri"/>
              </a:rPr>
              <a:t>value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17  </a:t>
            </a:r>
            <a:r>
              <a:rPr sz="2800" spc="-15" dirty="0">
                <a:latin typeface="Calibri"/>
                <a:cs typeface="Calibri"/>
              </a:rPr>
              <a:t>percent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i="1" spc="-5" dirty="0">
                <a:latin typeface="Times New Roman"/>
                <a:cs typeface="Times New Roman"/>
              </a:rPr>
              <a:t>k</a:t>
            </a:r>
            <a:r>
              <a:rPr sz="2850" spc="-7" baseline="-17543" dirty="0">
                <a:latin typeface="Times New Roman"/>
                <a:cs typeface="Times New Roman"/>
              </a:rPr>
              <a:t>e </a:t>
            </a:r>
            <a:r>
              <a:rPr sz="2800" spc="-5" dirty="0">
                <a:latin typeface="Calibri"/>
                <a:cs typeface="Calibri"/>
              </a:rPr>
              <a:t>yields the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following:</a:t>
            </a:r>
            <a:endParaRPr sz="2800" dirty="0">
              <a:latin typeface="Calibri"/>
              <a:cs typeface="Calibri"/>
            </a:endParaRPr>
          </a:p>
          <a:p>
            <a:pPr marR="1993264" algn="r">
              <a:lnSpc>
                <a:spcPct val="100000"/>
              </a:lnSpc>
              <a:spcBef>
                <a:spcPts val="2540"/>
              </a:spcBef>
              <a:tabLst>
                <a:tab pos="5850890" algn="l"/>
              </a:tabLst>
            </a:pPr>
            <a:r>
              <a:rPr sz="2800" dirty="0">
                <a:latin typeface="Times New Roman"/>
                <a:cs typeface="Times New Roman"/>
              </a:rPr>
              <a:t>$10.95 = $1.10(0.855) + $1.21(0.731)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	$1.33(0.624)</a:t>
            </a:r>
          </a:p>
          <a:p>
            <a:pPr marR="1950720" algn="r">
              <a:lnSpc>
                <a:spcPct val="100000"/>
              </a:lnSpc>
              <a:spcBef>
                <a:spcPts val="740"/>
              </a:spcBef>
              <a:tabLst>
                <a:tab pos="2567940" algn="l"/>
              </a:tabLst>
            </a:pP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$1.46(0.534)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	</a:t>
            </a:r>
            <a:r>
              <a:rPr sz="2800" dirty="0" smtClean="0">
                <a:latin typeface="Times New Roman"/>
                <a:cs typeface="Times New Roman"/>
              </a:rPr>
              <a:t>0.</a:t>
            </a:r>
            <a:r>
              <a:rPr lang="en-SG" sz="2800" dirty="0" smtClean="0">
                <a:latin typeface="Times New Roman"/>
                <a:cs typeface="Times New Roman"/>
              </a:rPr>
              <a:t>53</a:t>
            </a:r>
            <a:r>
              <a:rPr sz="2800" dirty="0" smtClean="0">
                <a:latin typeface="Times New Roman"/>
                <a:cs typeface="Times New Roman"/>
              </a:rPr>
              <a:t>4</a:t>
            </a:r>
            <a:r>
              <a:rPr sz="2800" dirty="0">
                <a:latin typeface="Times New Roman"/>
                <a:cs typeface="Times New Roman"/>
              </a:rPr>
              <a:t>[$1.55/(0.17 </a:t>
            </a:r>
            <a:r>
              <a:rPr sz="2800" dirty="0">
                <a:latin typeface="Symbol"/>
                <a:cs typeface="Symbol"/>
              </a:rPr>
              <a:t>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0.06)]</a:t>
            </a:r>
          </a:p>
          <a:p>
            <a:pPr marL="1485265">
              <a:lnSpc>
                <a:spcPct val="100000"/>
              </a:lnSpc>
              <a:spcBef>
                <a:spcPts val="740"/>
              </a:spcBef>
            </a:pP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$10.95</a:t>
            </a:r>
          </a:p>
          <a:p>
            <a:pPr marL="266700">
              <a:lnSpc>
                <a:spcPct val="100000"/>
              </a:lnSpc>
              <a:spcBef>
                <a:spcPts val="254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Thus, 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Avtec’s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cost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of equity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8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17%.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9388" r="35094" b="25722"/>
          <a:stretch/>
        </p:blipFill>
        <p:spPr bwMode="auto">
          <a:xfrm>
            <a:off x="2209800" y="609600"/>
            <a:ext cx="794146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65" y="143762"/>
            <a:ext cx="7062470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Internal Equity </a:t>
            </a:r>
            <a:r>
              <a:rPr sz="4400" spc="-10" dirty="0"/>
              <a:t>Capital:  </a:t>
            </a:r>
            <a:r>
              <a:rPr sz="4400" spc="-5" dirty="0"/>
              <a:t>CAPM</a:t>
            </a:r>
            <a:r>
              <a:rPr sz="4400" spc="5" dirty="0"/>
              <a:t> </a:t>
            </a:r>
            <a:r>
              <a:rPr sz="4400" spc="-10" dirty="0"/>
              <a:t>Approach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0060" y="1493865"/>
            <a:ext cx="10408920" cy="1734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6700" marR="304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of equity </a:t>
            </a:r>
            <a:r>
              <a:rPr sz="2800" spc="-10" dirty="0">
                <a:latin typeface="Calibri"/>
                <a:cs typeface="Calibri"/>
              </a:rPr>
              <a:t>capital </a:t>
            </a:r>
            <a:r>
              <a:rPr sz="2800" spc="-25" dirty="0">
                <a:latin typeface="Calibri"/>
                <a:cs typeface="Calibri"/>
              </a:rPr>
              <a:t>(</a:t>
            </a:r>
            <a:r>
              <a:rPr sz="2800" i="1" spc="-25" dirty="0">
                <a:latin typeface="Calibri"/>
                <a:cs typeface="Calibri"/>
              </a:rPr>
              <a:t>K</a:t>
            </a:r>
            <a:r>
              <a:rPr sz="2850" i="1" spc="-37" baseline="-17543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)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firm is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expected return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35" dirty="0">
                <a:latin typeface="Calibri"/>
                <a:cs typeface="Calibri"/>
              </a:rPr>
              <a:t>firm’s </a:t>
            </a:r>
            <a:r>
              <a:rPr sz="2800" spc="-15" dirty="0">
                <a:latin typeface="Calibri"/>
                <a:cs typeface="Calibri"/>
              </a:rPr>
              <a:t>stock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5" dirty="0">
                <a:latin typeface="Calibri"/>
                <a:cs typeface="Calibri"/>
              </a:rPr>
              <a:t>investors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require.</a:t>
            </a:r>
            <a:endParaRPr sz="2800">
              <a:latin typeface="Calibri"/>
              <a:cs typeface="Calibri"/>
            </a:endParaRPr>
          </a:p>
          <a:p>
            <a:pPr marL="266700" marR="30480" indent="-228600">
              <a:lnSpc>
                <a:spcPts val="3100"/>
              </a:lnSpc>
              <a:spcBef>
                <a:spcPts val="920"/>
              </a:spcBef>
              <a:buFont typeface="Arial"/>
              <a:buChar char="•"/>
              <a:tabLst>
                <a:tab pos="266700" algn="l"/>
                <a:tab pos="1009650" algn="l"/>
                <a:tab pos="2082800" algn="l"/>
                <a:tab pos="2465070" algn="l"/>
                <a:tab pos="4125595" algn="l"/>
                <a:tab pos="5729605" algn="l"/>
                <a:tab pos="6653530" algn="l"/>
                <a:tab pos="7298690" algn="l"/>
                <a:tab pos="8453120" algn="l"/>
                <a:tab pos="9394190" algn="l"/>
              </a:tabLst>
            </a:pP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n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	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30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	us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ng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	</a:t>
            </a:r>
            <a:r>
              <a:rPr sz="2800" spc="5" dirty="0">
                <a:latin typeface="Calibri"/>
                <a:cs typeface="Calibri"/>
              </a:rPr>
              <a:t>Ass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t	P</a:t>
            </a:r>
            <a:r>
              <a:rPr sz="2800" spc="-5" dirty="0">
                <a:latin typeface="Calibri"/>
                <a:cs typeface="Calibri"/>
              </a:rPr>
              <a:t>ri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ng  </a:t>
            </a:r>
            <a:r>
              <a:rPr sz="2800" spc="-5" dirty="0">
                <a:latin typeface="Calibri"/>
                <a:cs typeface="Calibri"/>
              </a:rPr>
              <a:t>Model </a:t>
            </a:r>
            <a:r>
              <a:rPr sz="2800" dirty="0">
                <a:latin typeface="Calibri"/>
                <a:cs typeface="Calibri"/>
              </a:rPr>
              <a:t>(CAPM):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559" y="4501226"/>
            <a:ext cx="6702425" cy="19812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47345" indent="-29718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R</a:t>
            </a:r>
            <a:r>
              <a:rPr sz="2400" i="1" spc="-7" baseline="-17361" dirty="0">
                <a:latin typeface="Times New Roman"/>
                <a:cs typeface="Times New Roman"/>
              </a:rPr>
              <a:t>i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30" dirty="0">
                <a:latin typeface="Calibri"/>
                <a:cs typeface="Calibri"/>
              </a:rPr>
              <a:t>rate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return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5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security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j</a:t>
            </a:r>
            <a:endParaRPr sz="2400">
              <a:latin typeface="Times New Roman"/>
              <a:cs typeface="Times New Roman"/>
            </a:endParaRPr>
          </a:p>
          <a:p>
            <a:pPr marL="2794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7940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R</a:t>
            </a:r>
            <a:r>
              <a:rPr sz="2400" i="1" spc="-7" baseline="-17361" dirty="0">
                <a:latin typeface="Times New Roman"/>
                <a:cs typeface="Times New Roman"/>
              </a:rPr>
              <a:t>f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spc="-20" dirty="0">
                <a:latin typeface="Calibri"/>
                <a:cs typeface="Calibri"/>
              </a:rPr>
              <a:t>risk-free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rate</a:t>
            </a:r>
            <a:endParaRPr sz="2400">
              <a:latin typeface="Calibri"/>
              <a:cs typeface="Calibri"/>
            </a:endParaRPr>
          </a:p>
          <a:p>
            <a:pPr marL="2794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79400" algn="l"/>
              </a:tabLst>
            </a:pPr>
            <a:r>
              <a:rPr sz="2400" spc="-5" dirty="0">
                <a:latin typeface="Symbol"/>
                <a:cs typeface="Symbol"/>
              </a:rPr>
              <a:t></a:t>
            </a:r>
            <a:r>
              <a:rPr sz="2400" i="1" spc="-7" baseline="-17361" dirty="0">
                <a:latin typeface="Times New Roman"/>
                <a:cs typeface="Times New Roman"/>
              </a:rPr>
              <a:t>i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beta </a:t>
            </a:r>
            <a:r>
              <a:rPr sz="2400" spc="-20" dirty="0">
                <a:latin typeface="Calibri"/>
                <a:cs typeface="Calibri"/>
              </a:rPr>
              <a:t>(systematic </a:t>
            </a:r>
            <a:r>
              <a:rPr sz="2400" spc="-5" dirty="0">
                <a:latin typeface="Calibri"/>
                <a:cs typeface="Calibri"/>
              </a:rPr>
              <a:t>risk) </a:t>
            </a:r>
            <a:r>
              <a:rPr sz="2400" spc="-10" dirty="0">
                <a:latin typeface="Calibri"/>
                <a:cs typeface="Calibri"/>
              </a:rPr>
              <a:t>measure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security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j</a:t>
            </a:r>
            <a:endParaRPr sz="2400">
              <a:latin typeface="Times New Roman"/>
              <a:cs typeface="Times New Roman"/>
            </a:endParaRPr>
          </a:p>
          <a:p>
            <a:pPr marL="2794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7940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R</a:t>
            </a:r>
            <a:r>
              <a:rPr sz="2400" i="1" spc="-7" baseline="-17361" dirty="0">
                <a:latin typeface="Times New Roman"/>
                <a:cs typeface="Times New Roman"/>
              </a:rPr>
              <a:t>M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expected return </a:t>
            </a:r>
            <a:r>
              <a:rPr sz="2400" spc="-5" dirty="0">
                <a:latin typeface="Calibri"/>
                <a:cs typeface="Calibri"/>
              </a:rPr>
              <a:t>on the </a:t>
            </a:r>
            <a:r>
              <a:rPr sz="2400" spc="-20" dirty="0">
                <a:latin typeface="Calibri"/>
                <a:cs typeface="Calibri"/>
              </a:rPr>
              <a:t>market</a:t>
            </a:r>
            <a:r>
              <a:rPr sz="2400" spc="-3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portfolio</a:t>
            </a:r>
            <a:endParaRPr sz="2400">
              <a:latin typeface="Calibri"/>
              <a:cs typeface="Calibri"/>
            </a:endParaRPr>
          </a:p>
          <a:p>
            <a:pPr marL="279400" indent="-2286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7940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R</a:t>
            </a:r>
            <a:r>
              <a:rPr sz="2400" i="1" spc="-7" baseline="-17361" dirty="0">
                <a:latin typeface="Times New Roman"/>
                <a:cs typeface="Times New Roman"/>
              </a:rPr>
              <a:t>M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r>
              <a:rPr sz="2400" i="1" baseline="-17361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Calibri"/>
                <a:cs typeface="Calibri"/>
              </a:rPr>
              <a:t>) equals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market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premium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6379" y="3401764"/>
            <a:ext cx="33629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i="1" spc="10" dirty="0">
                <a:latin typeface="Times New Roman"/>
                <a:cs typeface="Times New Roman"/>
              </a:rPr>
              <a:t>R</a:t>
            </a:r>
            <a:r>
              <a:rPr sz="3300" i="1" spc="15" baseline="-17676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Times New Roman"/>
                <a:cs typeface="Times New Roman"/>
              </a:rPr>
              <a:t>= </a:t>
            </a:r>
            <a:r>
              <a:rPr sz="3200" i="1" spc="10" dirty="0">
                <a:latin typeface="Times New Roman"/>
                <a:cs typeface="Times New Roman"/>
              </a:rPr>
              <a:t>R</a:t>
            </a:r>
            <a:r>
              <a:rPr sz="3300" i="1" spc="15" baseline="-17676" dirty="0">
                <a:latin typeface="Times New Roman"/>
                <a:cs typeface="Times New Roman"/>
              </a:rPr>
              <a:t>f </a:t>
            </a:r>
            <a:r>
              <a:rPr sz="3200" dirty="0">
                <a:latin typeface="Times New Roman"/>
                <a:cs typeface="Times New Roman"/>
              </a:rPr>
              <a:t>+ </a:t>
            </a:r>
            <a:r>
              <a:rPr sz="3200" spc="5" dirty="0">
                <a:latin typeface="Symbol"/>
                <a:cs typeface="Symbol"/>
              </a:rPr>
              <a:t></a:t>
            </a:r>
            <a:r>
              <a:rPr sz="3300" i="1" spc="7" baseline="-17676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(</a:t>
            </a:r>
            <a:r>
              <a:rPr sz="3200" i="1" spc="5" dirty="0">
                <a:latin typeface="Times New Roman"/>
                <a:cs typeface="Times New Roman"/>
              </a:rPr>
              <a:t>R</a:t>
            </a:r>
            <a:r>
              <a:rPr sz="3300" i="1" spc="7" baseline="-17676" dirty="0">
                <a:latin typeface="Times New Roman"/>
                <a:cs typeface="Times New Roman"/>
              </a:rPr>
              <a:t>M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42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</a:t>
            </a:r>
            <a:r>
              <a:rPr sz="3300" i="1" baseline="-17676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0962" y="3469368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5270" y="3469368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37193" y="3445728"/>
            <a:ext cx="88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4994" y="3590190"/>
            <a:ext cx="103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Times New Roman"/>
                <a:cs typeface="Times New Roman"/>
              </a:rPr>
              <a:t>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9569" y="3374290"/>
            <a:ext cx="556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Symbol"/>
                <a:cs typeface="Symbol"/>
              </a:rPr>
              <a:t></a:t>
            </a:r>
            <a:r>
              <a:rPr sz="3200" spc="-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40852" y="3309936"/>
            <a:ext cx="7219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615" algn="l"/>
              </a:tabLst>
            </a:pPr>
            <a:r>
              <a:rPr sz="2200" i="1" dirty="0">
                <a:latin typeface="Times New Roman"/>
                <a:cs typeface="Times New Roman"/>
              </a:rPr>
              <a:t>i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,	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70877" y="3094036"/>
            <a:ext cx="1906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4765" algn="l"/>
                <a:tab pos="1774189" algn="l"/>
              </a:tabLst>
            </a:pPr>
            <a:r>
              <a:rPr sz="3200" spc="15" dirty="0">
                <a:latin typeface="Times New Roman"/>
                <a:cs typeface="Times New Roman"/>
              </a:rPr>
              <a:t>C</a:t>
            </a:r>
            <a:r>
              <a:rPr sz="3200" spc="10" dirty="0">
                <a:latin typeface="Times New Roman"/>
                <a:cs typeface="Times New Roman"/>
              </a:rPr>
              <a:t>ov</a:t>
            </a:r>
            <a:r>
              <a:rPr sz="3200" spc="5" dirty="0">
                <a:latin typeface="Times New Roman"/>
                <a:cs typeface="Times New Roman"/>
              </a:rPr>
              <a:t>(</a:t>
            </a:r>
            <a:r>
              <a:rPr sz="3200" i="1" dirty="0">
                <a:latin typeface="Times New Roman"/>
                <a:cs typeface="Times New Roman"/>
              </a:rPr>
              <a:t>R	R	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04875" y="3925398"/>
            <a:ext cx="2584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Times New Roman"/>
                <a:cs typeface="Times New Roman"/>
              </a:rPr>
              <a:t>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46723" y="3709498"/>
            <a:ext cx="13309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880" algn="l"/>
              </a:tabLst>
            </a:pPr>
            <a:r>
              <a:rPr sz="3200" spc="-330" dirty="0">
                <a:latin typeface="Times New Roman"/>
                <a:cs typeface="Times New Roman"/>
              </a:rPr>
              <a:t>V</a:t>
            </a:r>
            <a:r>
              <a:rPr sz="3200" spc="15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r(</a:t>
            </a:r>
            <a:r>
              <a:rPr sz="3200" i="1" dirty="0">
                <a:latin typeface="Times New Roman"/>
                <a:cs typeface="Times New Roman"/>
              </a:rPr>
              <a:t>R	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object 15"/>
          <p:cNvSpPr/>
          <p:nvPr/>
        </p:nvSpPr>
        <p:spPr>
          <a:xfrm>
            <a:off x="8367984" y="3689178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461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9269" y="4615681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7383" y="5768619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4975" y="6186063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0104"/>
            <a:ext cx="7062470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Internal Equity </a:t>
            </a:r>
            <a:r>
              <a:rPr sz="4400" spc="-10" dirty="0"/>
              <a:t>Capital:  </a:t>
            </a:r>
            <a:r>
              <a:rPr sz="4400" spc="-5" dirty="0"/>
              <a:t>CAPM</a:t>
            </a:r>
            <a:r>
              <a:rPr sz="4400" dirty="0"/>
              <a:t> </a:t>
            </a:r>
            <a:r>
              <a:rPr sz="4400" spc="-10" dirty="0"/>
              <a:t>Approach-Example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78839" y="1833246"/>
            <a:ext cx="10433685" cy="4752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79400" marR="43180" indent="-228600" algn="just">
              <a:lnSpc>
                <a:spcPct val="101000"/>
              </a:lnSpc>
              <a:spcBef>
                <a:spcPts val="65"/>
              </a:spcBef>
              <a:buFont typeface="Arial"/>
              <a:buChar char="•"/>
              <a:tabLst>
                <a:tab pos="279400" algn="l"/>
              </a:tabLst>
            </a:pPr>
            <a:r>
              <a:rPr sz="2600" spc="-5" dirty="0">
                <a:latin typeface="Calibri"/>
                <a:cs typeface="Calibri"/>
              </a:rPr>
              <a:t>Suppose </a:t>
            </a:r>
            <a:r>
              <a:rPr sz="2600" spc="-35" dirty="0">
                <a:latin typeface="Calibri"/>
                <a:cs typeface="Calibri"/>
              </a:rPr>
              <a:t>KMI’s </a:t>
            </a:r>
            <a:r>
              <a:rPr sz="2600" spc="-15" dirty="0">
                <a:latin typeface="Calibri"/>
                <a:cs typeface="Calibri"/>
              </a:rPr>
              <a:t>beta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0.70 and the </a:t>
            </a:r>
            <a:r>
              <a:rPr sz="2600" spc="-10" dirty="0">
                <a:latin typeface="Calibri"/>
                <a:cs typeface="Calibri"/>
              </a:rPr>
              <a:t>return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market </a:t>
            </a:r>
            <a:r>
              <a:rPr sz="2600" spc="-10" dirty="0">
                <a:latin typeface="Calibri"/>
                <a:cs typeface="Calibri"/>
              </a:rPr>
              <a:t>portfolio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12.1%.  If </a:t>
            </a:r>
            <a:r>
              <a:rPr sz="2600" spc="-15" dirty="0">
                <a:latin typeface="Calibri"/>
                <a:cs typeface="Calibri"/>
              </a:rPr>
              <a:t>short-term </a:t>
            </a:r>
            <a:r>
              <a:rPr sz="2600" spc="-30" dirty="0">
                <a:latin typeface="Calibri"/>
                <a:cs typeface="Calibri"/>
              </a:rPr>
              <a:t>Treasury </a:t>
            </a:r>
            <a:r>
              <a:rPr sz="2600" spc="-5" dirty="0">
                <a:latin typeface="Calibri"/>
                <a:cs typeface="Calibri"/>
              </a:rPr>
              <a:t>bills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yielding 3.0%, </a:t>
            </a:r>
            <a:r>
              <a:rPr sz="2600" spc="-35" dirty="0">
                <a:latin typeface="Calibri"/>
                <a:cs typeface="Calibri"/>
              </a:rPr>
              <a:t>KMI’s </a:t>
            </a:r>
            <a:r>
              <a:rPr sz="2600" spc="-15" dirty="0">
                <a:latin typeface="Calibri"/>
                <a:cs typeface="Calibri"/>
              </a:rPr>
              <a:t>cost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equity </a:t>
            </a:r>
            <a:r>
              <a:rPr sz="2600" spc="-10" dirty="0">
                <a:latin typeface="Calibri"/>
                <a:cs typeface="Calibri"/>
              </a:rPr>
              <a:t>capital  </a:t>
            </a:r>
            <a:r>
              <a:rPr sz="2600" spc="-20" dirty="0">
                <a:latin typeface="Calibri"/>
                <a:cs typeface="Calibri"/>
              </a:rPr>
              <a:t>may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0" dirty="0">
                <a:latin typeface="Calibri"/>
                <a:cs typeface="Calibri"/>
              </a:rPr>
              <a:t>computed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follows: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875030">
              <a:lnSpc>
                <a:spcPct val="100000"/>
              </a:lnSpc>
              <a:spcBef>
                <a:spcPts val="5"/>
              </a:spcBef>
            </a:pPr>
            <a:r>
              <a:rPr sz="3200" i="1" spc="10" dirty="0">
                <a:latin typeface="Times New Roman"/>
                <a:cs typeface="Times New Roman"/>
              </a:rPr>
              <a:t>R</a:t>
            </a:r>
            <a:r>
              <a:rPr sz="3300" i="1" spc="15" baseline="-17676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Times New Roman"/>
                <a:cs typeface="Times New Roman"/>
              </a:rPr>
              <a:t>= </a:t>
            </a:r>
            <a:r>
              <a:rPr sz="3200" i="1" spc="10" dirty="0">
                <a:latin typeface="Times New Roman"/>
                <a:cs typeface="Times New Roman"/>
              </a:rPr>
              <a:t>R</a:t>
            </a:r>
            <a:r>
              <a:rPr sz="3300" i="1" spc="15" baseline="-17676" dirty="0">
                <a:latin typeface="Times New Roman"/>
                <a:cs typeface="Times New Roman"/>
              </a:rPr>
              <a:t>f </a:t>
            </a:r>
            <a:r>
              <a:rPr sz="3200" dirty="0">
                <a:latin typeface="Times New Roman"/>
                <a:cs typeface="Times New Roman"/>
              </a:rPr>
              <a:t>+ </a:t>
            </a:r>
            <a:r>
              <a:rPr sz="3200" spc="5" dirty="0">
                <a:latin typeface="Symbol"/>
                <a:cs typeface="Symbol"/>
              </a:rPr>
              <a:t></a:t>
            </a:r>
            <a:r>
              <a:rPr sz="3300" i="1" spc="7" baseline="-17676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(</a:t>
            </a:r>
            <a:r>
              <a:rPr sz="3200" i="1" spc="5" dirty="0">
                <a:latin typeface="Times New Roman"/>
                <a:cs typeface="Times New Roman"/>
              </a:rPr>
              <a:t>R</a:t>
            </a:r>
            <a:r>
              <a:rPr sz="3300" i="1" spc="7" baseline="-17676" dirty="0">
                <a:latin typeface="Times New Roman"/>
                <a:cs typeface="Times New Roman"/>
              </a:rPr>
              <a:t>M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</a:t>
            </a:r>
            <a:r>
              <a:rPr sz="3300" i="1" baseline="-17676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)</a:t>
            </a:r>
          </a:p>
          <a:p>
            <a:pPr marL="1256665">
              <a:lnSpc>
                <a:spcPct val="100000"/>
              </a:lnSpc>
              <a:spcBef>
                <a:spcPts val="409"/>
              </a:spcBef>
            </a:pPr>
            <a:r>
              <a:rPr sz="2600" dirty="0">
                <a:latin typeface="Times New Roman"/>
                <a:cs typeface="Times New Roman"/>
              </a:rPr>
              <a:t>= 3.0% + </a:t>
            </a:r>
            <a:r>
              <a:rPr sz="2600" spc="-5" dirty="0">
                <a:latin typeface="Times New Roman"/>
                <a:cs typeface="Times New Roman"/>
              </a:rPr>
              <a:t>0.7(12.1%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3.0%)</a:t>
            </a:r>
            <a:endParaRPr sz="2600" dirty="0">
              <a:latin typeface="Times New Roman"/>
              <a:cs typeface="Times New Roman"/>
            </a:endParaRPr>
          </a:p>
          <a:p>
            <a:pPr marL="1269365">
              <a:lnSpc>
                <a:spcPct val="100000"/>
              </a:lnSpc>
              <a:spcBef>
                <a:spcPts val="980"/>
              </a:spcBef>
            </a:pPr>
            <a:r>
              <a:rPr sz="2600" dirty="0">
                <a:latin typeface="Times New Roman"/>
                <a:cs typeface="Times New Roman"/>
              </a:rPr>
              <a:t>=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9.4%</a:t>
            </a:r>
          </a:p>
          <a:p>
            <a:pPr marL="279400" marR="43180" indent="-228600" algn="just">
              <a:lnSpc>
                <a:spcPct val="100400"/>
              </a:lnSpc>
              <a:spcBef>
                <a:spcPts val="865"/>
              </a:spcBef>
              <a:buFont typeface="Arial"/>
              <a:buChar char="•"/>
              <a:tabLst>
                <a:tab pos="279400" algn="l"/>
              </a:tabLst>
            </a:pPr>
            <a:r>
              <a:rPr sz="2600" spc="-10" dirty="0">
                <a:latin typeface="Calibri"/>
                <a:cs typeface="Calibri"/>
              </a:rPr>
              <a:t>Note: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beta </a:t>
            </a:r>
            <a:r>
              <a:rPr sz="2600" spc="-10" dirty="0">
                <a:latin typeface="Calibri"/>
                <a:cs typeface="Calibri"/>
              </a:rPr>
              <a:t>measure </a:t>
            </a:r>
            <a:r>
              <a:rPr sz="2600" dirty="0">
                <a:latin typeface="Calibri"/>
                <a:cs typeface="Calibri"/>
              </a:rPr>
              <a:t>of risk </a:t>
            </a:r>
            <a:r>
              <a:rPr sz="2600" spc="-10" dirty="0">
                <a:latin typeface="Calibri"/>
                <a:cs typeface="Calibri"/>
              </a:rPr>
              <a:t>considers </a:t>
            </a:r>
            <a:r>
              <a:rPr sz="2600" spc="-5" dirty="0">
                <a:latin typeface="Calibri"/>
                <a:cs typeface="Calibri"/>
              </a:rPr>
              <a:t>only the </a:t>
            </a:r>
            <a:r>
              <a:rPr sz="2600" spc="-20" dirty="0">
                <a:latin typeface="Calibri"/>
                <a:cs typeface="Calibri"/>
              </a:rPr>
              <a:t>systematic </a:t>
            </a:r>
            <a:r>
              <a:rPr sz="2600" dirty="0">
                <a:latin typeface="Calibri"/>
                <a:cs typeface="Calibri"/>
              </a:rPr>
              <a:t>risk or </a:t>
            </a:r>
            <a:r>
              <a:rPr sz="2600" spc="-20" dirty="0">
                <a:latin typeface="Calibri"/>
                <a:cs typeface="Calibri"/>
              </a:rPr>
              <a:t>market  </a:t>
            </a:r>
            <a:r>
              <a:rPr sz="2600" dirty="0">
                <a:latin typeface="Calibri"/>
                <a:cs typeface="Calibri"/>
              </a:rPr>
              <a:t>risk of a </a:t>
            </a:r>
            <a:r>
              <a:rPr sz="2600" spc="-10" dirty="0">
                <a:latin typeface="Calibri"/>
                <a:cs typeface="Calibri"/>
              </a:rPr>
              <a:t>stock. Poorly diversified </a:t>
            </a:r>
            <a:r>
              <a:rPr sz="2600" spc="-25" dirty="0">
                <a:latin typeface="Calibri"/>
                <a:cs typeface="Calibri"/>
              </a:rPr>
              <a:t>investors </a:t>
            </a:r>
            <a:r>
              <a:rPr sz="2600" spc="-20" dirty="0">
                <a:latin typeface="Calibri"/>
                <a:cs typeface="Calibri"/>
              </a:rPr>
              <a:t>may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0" dirty="0">
                <a:latin typeface="Calibri"/>
                <a:cs typeface="Calibri"/>
              </a:rPr>
              <a:t>more </a:t>
            </a:r>
            <a:r>
              <a:rPr sz="2600" spc="-20" dirty="0">
                <a:latin typeface="Calibri"/>
                <a:cs typeface="Calibri"/>
              </a:rPr>
              <a:t>interested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total  </a:t>
            </a:r>
            <a:r>
              <a:rPr sz="2600" dirty="0">
                <a:latin typeface="Calibri"/>
                <a:cs typeface="Calibri"/>
              </a:rPr>
              <a:t>risk </a:t>
            </a:r>
            <a:r>
              <a:rPr sz="2600" spc="-5" dirty="0">
                <a:latin typeface="Calibri"/>
                <a:cs typeface="Calibri"/>
              </a:rPr>
              <a:t>than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20" dirty="0">
                <a:latin typeface="Calibri"/>
                <a:cs typeface="Calibri"/>
              </a:rPr>
              <a:t>systematic </a:t>
            </a:r>
            <a:r>
              <a:rPr sz="2600" dirty="0">
                <a:latin typeface="Calibri"/>
                <a:cs typeface="Calibri"/>
              </a:rPr>
              <a:t>risk. </a:t>
            </a:r>
            <a:r>
              <a:rPr sz="2600" spc="-5" dirty="0">
                <a:latin typeface="Calibri"/>
                <a:cs typeface="Calibri"/>
              </a:rPr>
              <a:t>When this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true, the CAPM </a:t>
            </a:r>
            <a:r>
              <a:rPr sz="2600" spc="-20" dirty="0">
                <a:latin typeface="Calibri"/>
                <a:cs typeface="Calibri"/>
              </a:rPr>
              <a:t>may understate  </a:t>
            </a:r>
            <a:r>
              <a:rPr sz="2600" spc="-10" dirty="0">
                <a:latin typeface="Calibri"/>
                <a:cs typeface="Calibri"/>
              </a:rPr>
              <a:t>returns </a:t>
            </a:r>
            <a:r>
              <a:rPr sz="2600" spc="-15" dirty="0">
                <a:latin typeface="Calibri"/>
                <a:cs typeface="Calibri"/>
              </a:rPr>
              <a:t>required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spc="-5" dirty="0">
                <a:latin typeface="Calibri"/>
                <a:cs typeface="Calibri"/>
              </a:rPr>
              <a:t>those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investors.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0962" y="3469368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5270" y="3469368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85" y="627857"/>
            <a:ext cx="38747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Corporate</a:t>
            </a:r>
            <a:r>
              <a:rPr spc="-95" dirty="0"/>
              <a:t> </a:t>
            </a:r>
            <a:r>
              <a:rPr dirty="0"/>
              <a:t>Finance</a:t>
            </a:r>
          </a:p>
        </p:txBody>
      </p:sp>
      <p:sp>
        <p:nvSpPr>
          <p:cNvPr id="3" name="object 3"/>
          <p:cNvSpPr/>
          <p:nvPr/>
        </p:nvSpPr>
        <p:spPr>
          <a:xfrm>
            <a:off x="1104285" y="3525254"/>
            <a:ext cx="10299700" cy="25400"/>
          </a:xfrm>
          <a:custGeom>
            <a:avLst/>
            <a:gdLst/>
            <a:ahLst/>
            <a:cxnLst/>
            <a:rect l="l" t="t" r="r" b="b"/>
            <a:pathLst>
              <a:path w="10299700" h="25400">
                <a:moveTo>
                  <a:pt x="10299700" y="0"/>
                </a:moveTo>
                <a:lnTo>
                  <a:pt x="0" y="0"/>
                </a:lnTo>
                <a:lnTo>
                  <a:pt x="0" y="25400"/>
                </a:lnTo>
                <a:lnTo>
                  <a:pt x="10299700" y="25400"/>
                </a:lnTo>
                <a:lnTo>
                  <a:pt x="10299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2985" y="2007604"/>
            <a:ext cx="10547985" cy="20599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marR="5080" indent="-228600" algn="just">
              <a:lnSpc>
                <a:spcPts val="39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Aims </a:t>
            </a:r>
            <a:r>
              <a:rPr sz="3600" spc="-20" dirty="0">
                <a:latin typeface="Calibri"/>
                <a:cs typeface="Calibri"/>
              </a:rPr>
              <a:t>to maximize </a:t>
            </a:r>
            <a:r>
              <a:rPr sz="3600" spc="-15" dirty="0">
                <a:latin typeface="Calibri"/>
                <a:cs typeface="Calibri"/>
              </a:rPr>
              <a:t>shareholders’ </a:t>
            </a:r>
            <a:r>
              <a:rPr sz="3600" spc="-10" dirty="0">
                <a:latin typeface="Calibri"/>
                <a:cs typeface="Calibri"/>
              </a:rPr>
              <a:t>wealth </a:t>
            </a:r>
            <a:r>
              <a:rPr sz="3600" dirty="0">
                <a:latin typeface="Calibri"/>
                <a:cs typeface="Calibri"/>
              </a:rPr>
              <a:t>or </a:t>
            </a: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spc="-40" dirty="0">
                <a:latin typeface="Calibri"/>
                <a:cs typeface="Calibri"/>
              </a:rPr>
              <a:t>firm’s  </a:t>
            </a:r>
            <a:r>
              <a:rPr sz="3600" spc="-30" dirty="0">
                <a:latin typeface="Calibri"/>
                <a:cs typeface="Calibri"/>
              </a:rPr>
              <a:t>market </a:t>
            </a:r>
            <a:r>
              <a:rPr sz="3600" spc="-15" dirty="0">
                <a:latin typeface="Calibri"/>
                <a:cs typeface="Calibri"/>
              </a:rPr>
              <a:t>value, </a:t>
            </a:r>
            <a:r>
              <a:rPr sz="3600" spc="-5" dirty="0">
                <a:latin typeface="Calibri"/>
                <a:cs typeface="Calibri"/>
              </a:rPr>
              <a:t>which is </a:t>
            </a:r>
            <a:r>
              <a:rPr sz="3600" spc="-10" dirty="0">
                <a:latin typeface="Calibri"/>
                <a:cs typeface="Calibri"/>
              </a:rPr>
              <a:t>defined </a:t>
            </a:r>
            <a:r>
              <a:rPr sz="3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 the </a:t>
            </a:r>
            <a:r>
              <a:rPr sz="36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present </a:t>
            </a:r>
            <a:r>
              <a:rPr sz="3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 </a:t>
            </a:r>
            <a:r>
              <a:rPr sz="36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600" i="1" dirty="0">
                <a:latin typeface="Calibri"/>
                <a:cs typeface="Calibri"/>
              </a:rPr>
              <a:t> </a:t>
            </a:r>
            <a:r>
              <a:rPr sz="3600" i="1" spc="-5" dirty="0">
                <a:latin typeface="Calibri"/>
                <a:cs typeface="Calibri"/>
              </a:rPr>
              <a:t>future </a:t>
            </a:r>
            <a:r>
              <a:rPr sz="3600" i="1" spc="-10" dirty="0">
                <a:latin typeface="Calibri"/>
                <a:cs typeface="Calibri"/>
              </a:rPr>
              <a:t>net </a:t>
            </a:r>
            <a:r>
              <a:rPr sz="3600" i="1" dirty="0">
                <a:latin typeface="Calibri"/>
                <a:cs typeface="Calibri"/>
              </a:rPr>
              <a:t>free </a:t>
            </a:r>
            <a:r>
              <a:rPr sz="3600" i="1" spc="-10" dirty="0">
                <a:latin typeface="Calibri"/>
                <a:cs typeface="Calibri"/>
              </a:rPr>
              <a:t>cash </a:t>
            </a:r>
            <a:r>
              <a:rPr sz="3600" i="1" spc="-5" dirty="0">
                <a:latin typeface="Calibri"/>
                <a:cs typeface="Calibri"/>
              </a:rPr>
              <a:t>flow </a:t>
            </a:r>
            <a:r>
              <a:rPr sz="3600" i="1" spc="-15" dirty="0">
                <a:latin typeface="Calibri"/>
                <a:cs typeface="Calibri"/>
              </a:rPr>
              <a:t>discounted</a:t>
            </a:r>
            <a:r>
              <a:rPr sz="3600" i="1" spc="780" dirty="0">
                <a:latin typeface="Calibri"/>
                <a:cs typeface="Calibri"/>
              </a:rPr>
              <a:t> </a:t>
            </a:r>
            <a:r>
              <a:rPr sz="3600" i="1" spc="-5" dirty="0">
                <a:latin typeface="Calibri"/>
                <a:cs typeface="Calibri"/>
              </a:rPr>
              <a:t>at the </a:t>
            </a:r>
            <a:r>
              <a:rPr sz="3600" i="1" spc="-35" dirty="0">
                <a:latin typeface="Calibri"/>
                <a:cs typeface="Calibri"/>
              </a:rPr>
              <a:t>firm’s  </a:t>
            </a:r>
            <a:r>
              <a:rPr sz="36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weighted </a:t>
            </a:r>
            <a:r>
              <a:rPr sz="3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average </a:t>
            </a:r>
            <a:r>
              <a:rPr sz="36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 </a:t>
            </a:r>
            <a:r>
              <a:rPr sz="36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6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capital</a:t>
            </a:r>
            <a:r>
              <a:rPr sz="36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(WACC)).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2789"/>
            <a:ext cx="11998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0" dirty="0"/>
              <a:t>Capital </a:t>
            </a:r>
            <a:r>
              <a:rPr sz="4400" spc="-5" dirty="0"/>
              <a:t>in </a:t>
            </a:r>
            <a:r>
              <a:rPr sz="4400" spc="-15" dirty="0"/>
              <a:t>Segmented </a:t>
            </a:r>
            <a:r>
              <a:rPr sz="4400" spc="-5" dirty="0"/>
              <a:t>vs. </a:t>
            </a:r>
            <a:r>
              <a:rPr sz="4400" spc="-30" dirty="0"/>
              <a:t>Integrated</a:t>
            </a:r>
            <a:r>
              <a:rPr sz="4400" spc="45" dirty="0"/>
              <a:t> </a:t>
            </a:r>
            <a:r>
              <a:rPr sz="4400" spc="-25" dirty="0"/>
              <a:t>Markets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31811" y="1371099"/>
            <a:ext cx="10537190" cy="18338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7150" marR="5080" indent="-44450" algn="just">
              <a:lnSpc>
                <a:spcPct val="90300"/>
              </a:lnSpc>
              <a:spcBef>
                <a:spcPts val="47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If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capital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markets are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segmented,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then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investors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invest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domestically. </a:t>
            </a:r>
            <a:r>
              <a:rPr sz="3200" dirty="0">
                <a:latin typeface="Calibri"/>
                <a:cs typeface="Calibri"/>
              </a:rPr>
              <a:t>This means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market </a:t>
            </a:r>
            <a:r>
              <a:rPr sz="3200" spc="-10" dirty="0">
                <a:latin typeface="Calibri"/>
                <a:cs typeface="Calibri"/>
              </a:rPr>
              <a:t>portfolio </a:t>
            </a:r>
            <a:r>
              <a:rPr sz="3200" dirty="0">
                <a:latin typeface="Calibri"/>
                <a:cs typeface="Calibri"/>
              </a:rPr>
              <a:t>(M) in the  </a:t>
            </a:r>
            <a:r>
              <a:rPr sz="3200" spc="-5" dirty="0">
                <a:latin typeface="Calibri"/>
                <a:cs typeface="Calibri"/>
              </a:rPr>
              <a:t>CAPM </a:t>
            </a:r>
            <a:r>
              <a:rPr sz="3200" spc="-10" dirty="0">
                <a:latin typeface="Calibri"/>
                <a:cs typeface="Calibri"/>
              </a:rPr>
              <a:t>formula </a:t>
            </a:r>
            <a:r>
              <a:rPr sz="3200" spc="-5" dirty="0">
                <a:latin typeface="Calibri"/>
                <a:cs typeface="Calibri"/>
              </a:rPr>
              <a:t>would </a:t>
            </a:r>
            <a:r>
              <a:rPr sz="3200" dirty="0">
                <a:latin typeface="Calibri"/>
                <a:cs typeface="Calibri"/>
              </a:rPr>
              <a:t>be the </a:t>
            </a:r>
            <a:r>
              <a:rPr sz="3200" spc="-5" dirty="0">
                <a:latin typeface="Calibri"/>
                <a:cs typeface="Calibri"/>
              </a:rPr>
              <a:t>domestic </a:t>
            </a:r>
            <a:r>
              <a:rPr sz="3200" spc="-10" dirty="0">
                <a:latin typeface="Calibri"/>
                <a:cs typeface="Calibri"/>
              </a:rPr>
              <a:t>portfolio </a:t>
            </a:r>
            <a:r>
              <a:rPr sz="3200" spc="-15" dirty="0">
                <a:latin typeface="Calibri"/>
                <a:cs typeface="Calibri"/>
              </a:rPr>
              <a:t>instead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world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portfolio.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278" y="4416476"/>
            <a:ext cx="9245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Times New Roman"/>
                <a:cs typeface="Times New Roman"/>
              </a:rPr>
              <a:t>versus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662" y="5207782"/>
            <a:ext cx="10721340" cy="1490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85"/>
              </a:spcBef>
            </a:pPr>
            <a:r>
              <a:rPr sz="3200" spc="-5" dirty="0">
                <a:latin typeface="Times New Roman"/>
                <a:cs typeface="Times New Roman"/>
              </a:rPr>
              <a:t>Clearly integration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spc="-5" dirty="0">
                <a:latin typeface="Times New Roman"/>
                <a:cs typeface="Times New Roman"/>
              </a:rPr>
              <a:t>segmentation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international financial  markets </a:t>
            </a:r>
            <a:r>
              <a:rPr sz="3200" dirty="0">
                <a:latin typeface="Times New Roman"/>
                <a:cs typeface="Times New Roman"/>
              </a:rPr>
              <a:t>has </a:t>
            </a:r>
            <a:r>
              <a:rPr sz="3200" spc="-5" dirty="0">
                <a:latin typeface="Times New Roman"/>
                <a:cs typeface="Times New Roman"/>
              </a:rPr>
              <a:t>major implications for determining the </a:t>
            </a:r>
            <a:r>
              <a:rPr sz="3200" dirty="0">
                <a:latin typeface="Times New Roman"/>
                <a:cs typeface="Times New Roman"/>
              </a:rPr>
              <a:t>cost of  </a:t>
            </a:r>
            <a:r>
              <a:rPr sz="3200" spc="-5" dirty="0">
                <a:latin typeface="Times New Roman"/>
                <a:cs typeface="Times New Roman"/>
              </a:rPr>
              <a:t>capital.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3744" y="3841065"/>
            <a:ext cx="103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Times New Roman"/>
                <a:cs typeface="Times New Roman"/>
              </a:rPr>
              <a:t>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2076" y="3692768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87494" y="3625165"/>
            <a:ext cx="3893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i="1" spc="10" dirty="0">
                <a:latin typeface="Times New Roman"/>
                <a:cs typeface="Times New Roman"/>
              </a:rPr>
              <a:t>R</a:t>
            </a:r>
            <a:r>
              <a:rPr sz="3300" i="1" spc="15" baseline="-17676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Times New Roman"/>
                <a:cs typeface="Times New Roman"/>
              </a:rPr>
              <a:t>= </a:t>
            </a:r>
            <a:r>
              <a:rPr sz="3200" i="1" spc="10" dirty="0">
                <a:latin typeface="Times New Roman"/>
                <a:cs typeface="Times New Roman"/>
              </a:rPr>
              <a:t>R</a:t>
            </a:r>
            <a:r>
              <a:rPr sz="3300" i="1" spc="15" baseline="-17676" dirty="0">
                <a:latin typeface="Times New Roman"/>
                <a:cs typeface="Times New Roman"/>
              </a:rPr>
              <a:t>f </a:t>
            </a:r>
            <a:r>
              <a:rPr sz="3200" dirty="0">
                <a:latin typeface="Times New Roman"/>
                <a:cs typeface="Times New Roman"/>
              </a:rPr>
              <a:t>+ </a:t>
            </a:r>
            <a:r>
              <a:rPr sz="3200" spc="-254" dirty="0">
                <a:latin typeface="Symbol"/>
                <a:cs typeface="Symbol"/>
              </a:rPr>
              <a:t></a:t>
            </a:r>
            <a:r>
              <a:rPr sz="3300" spc="-382" baseline="32828" dirty="0">
                <a:latin typeface="Times New Roman"/>
                <a:cs typeface="Times New Roman"/>
              </a:rPr>
              <a:t>U.S</a:t>
            </a:r>
            <a:r>
              <a:rPr sz="3200" spc="-254" dirty="0">
                <a:latin typeface="Times New Roman"/>
                <a:cs typeface="Times New Roman"/>
              </a:rPr>
              <a:t>(</a:t>
            </a:r>
            <a:r>
              <a:rPr sz="3300" spc="-382" baseline="32828" dirty="0">
                <a:latin typeface="Times New Roman"/>
                <a:cs typeface="Times New Roman"/>
              </a:rPr>
              <a:t>. </a:t>
            </a:r>
            <a:r>
              <a:rPr sz="3200" i="1" spc="-15" dirty="0">
                <a:latin typeface="Times New Roman"/>
                <a:cs typeface="Times New Roman"/>
              </a:rPr>
              <a:t>R</a:t>
            </a:r>
            <a:r>
              <a:rPr sz="3300" spc="-22" baseline="-17676" dirty="0">
                <a:latin typeface="Times New Roman"/>
                <a:cs typeface="Times New Roman"/>
              </a:rPr>
              <a:t>U.S</a:t>
            </a:r>
            <a:r>
              <a:rPr sz="3300" i="1" spc="-22" baseline="-17676" dirty="0">
                <a:latin typeface="Times New Roman"/>
                <a:cs typeface="Times New Roman"/>
              </a:rPr>
              <a:t>.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5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</a:t>
            </a:r>
            <a:r>
              <a:rPr sz="3300" i="1" baseline="-17676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08076" y="3692768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3744" y="4736782"/>
            <a:ext cx="103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dirty="0">
                <a:latin typeface="Times New Roman"/>
                <a:cs typeface="Times New Roman"/>
              </a:rPr>
              <a:t>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22076" y="4588485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87494" y="4520882"/>
            <a:ext cx="3661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107565" algn="l"/>
              </a:tabLst>
            </a:pPr>
            <a:r>
              <a:rPr sz="3200" i="1" spc="10" dirty="0">
                <a:latin typeface="Times New Roman"/>
                <a:cs typeface="Times New Roman"/>
              </a:rPr>
              <a:t>R</a:t>
            </a:r>
            <a:r>
              <a:rPr sz="3300" i="1" spc="15" baseline="-17676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Times New Roman"/>
                <a:cs typeface="Times New Roman"/>
              </a:rPr>
              <a:t>= </a:t>
            </a:r>
            <a:r>
              <a:rPr sz="3200" i="1" spc="10" dirty="0">
                <a:latin typeface="Times New Roman"/>
                <a:cs typeface="Times New Roman"/>
              </a:rPr>
              <a:t>R</a:t>
            </a:r>
            <a:r>
              <a:rPr sz="3300" i="1" spc="15" baseline="-17676" dirty="0">
                <a:latin typeface="Times New Roman"/>
                <a:cs typeface="Times New Roman"/>
              </a:rPr>
              <a:t>f</a:t>
            </a:r>
            <a:r>
              <a:rPr sz="3300" i="1" spc="367" baseline="-17676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+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90" dirty="0">
                <a:latin typeface="Symbol"/>
                <a:cs typeface="Symbol"/>
              </a:rPr>
              <a:t></a:t>
            </a:r>
            <a:r>
              <a:rPr sz="3300" spc="-284" baseline="32828" dirty="0">
                <a:latin typeface="Times New Roman"/>
                <a:cs typeface="Times New Roman"/>
              </a:rPr>
              <a:t>W	</a:t>
            </a:r>
            <a:r>
              <a:rPr sz="3200" spc="5" dirty="0">
                <a:latin typeface="Times New Roman"/>
                <a:cs typeface="Times New Roman"/>
              </a:rPr>
              <a:t>(</a:t>
            </a:r>
            <a:r>
              <a:rPr sz="3200" i="1" spc="5" dirty="0">
                <a:latin typeface="Times New Roman"/>
                <a:cs typeface="Times New Roman"/>
              </a:rPr>
              <a:t>R</a:t>
            </a:r>
            <a:r>
              <a:rPr sz="3300" spc="7" baseline="-17676" dirty="0">
                <a:latin typeface="Times New Roman"/>
                <a:cs typeface="Times New Roman"/>
              </a:rPr>
              <a:t>W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1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</a:t>
            </a:r>
            <a:r>
              <a:rPr sz="3300" i="1" baseline="-17676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3" name="object 13"/>
          <p:cNvSpPr/>
          <p:nvPr/>
        </p:nvSpPr>
        <p:spPr>
          <a:xfrm>
            <a:off x="6008076" y="4588485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3769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2884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</a:t>
            </a:r>
            <a:r>
              <a:rPr sz="4400" spc="-70" dirty="0"/>
              <a:t> </a:t>
            </a:r>
            <a:r>
              <a:rPr sz="4400" spc="-5" dirty="0"/>
              <a:t>Debt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4239" y="1833245"/>
            <a:ext cx="10382885" cy="22936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0" marR="17780" indent="-228600" algn="just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of debt </a:t>
            </a:r>
            <a:r>
              <a:rPr sz="2800" spc="-10" dirty="0">
                <a:latin typeface="Calibri"/>
                <a:cs typeface="Calibri"/>
              </a:rPr>
              <a:t>capital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firm is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return required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35" dirty="0">
                <a:latin typeface="Calibri"/>
                <a:cs typeface="Calibri"/>
              </a:rPr>
              <a:t>firm’s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creditors.</a:t>
            </a:r>
            <a:endParaRPr sz="2800">
              <a:latin typeface="Calibri"/>
              <a:cs typeface="Calibri"/>
            </a:endParaRPr>
          </a:p>
          <a:p>
            <a:pPr marL="254000" marR="17780" indent="-228600" algn="just">
              <a:lnSpc>
                <a:spcPct val="99700"/>
              </a:lnSpc>
              <a:spcBef>
                <a:spcPts val="105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debt issue, this </a:t>
            </a:r>
            <a:r>
              <a:rPr sz="2800" spc="-30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return, 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50" spc="-15" baseline="-17543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equates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present value </a:t>
            </a:r>
            <a:r>
              <a:rPr sz="2800" spc="-5" dirty="0">
                <a:latin typeface="Calibri"/>
                <a:cs typeface="Calibri"/>
              </a:rPr>
              <a:t>of  all </a:t>
            </a:r>
            <a:r>
              <a:rPr sz="2800" spc="-15" dirty="0">
                <a:latin typeface="Calibri"/>
                <a:cs typeface="Calibri"/>
              </a:rPr>
              <a:t>expected </a:t>
            </a:r>
            <a:r>
              <a:rPr sz="2800" spc="-10" dirty="0">
                <a:latin typeface="Calibri"/>
                <a:cs typeface="Calibri"/>
              </a:rPr>
              <a:t>future </a:t>
            </a:r>
            <a:r>
              <a:rPr sz="2800" spc="-15" dirty="0">
                <a:latin typeface="Calibri"/>
                <a:cs typeface="Calibri"/>
              </a:rPr>
              <a:t>receipts—interest, </a:t>
            </a:r>
            <a:r>
              <a:rPr sz="2800" i="1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and principal </a:t>
            </a:r>
            <a:r>
              <a:rPr sz="2800" spc="-15" dirty="0">
                <a:latin typeface="Calibri"/>
                <a:cs typeface="Calibri"/>
              </a:rPr>
              <a:t>repayment,  </a:t>
            </a:r>
            <a:r>
              <a:rPr sz="2800" i="1" spc="-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Calibri"/>
                <a:cs typeface="Calibri"/>
              </a:rPr>
              <a:t>—with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net proceeds, </a:t>
            </a:r>
            <a:r>
              <a:rPr sz="2800" i="1" spc="-15" dirty="0">
                <a:latin typeface="Times New Roman"/>
                <a:cs typeface="Times New Roman"/>
              </a:rPr>
              <a:t>p</a:t>
            </a:r>
            <a:r>
              <a:rPr sz="2850" spc="-22" baseline="-17543" dirty="0">
                <a:latin typeface="Times New Roman"/>
                <a:cs typeface="Times New Roman"/>
              </a:rPr>
              <a:t>net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debt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security: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0841" y="5484040"/>
            <a:ext cx="5152390" cy="6121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ts val="3375"/>
              </a:lnSpc>
              <a:spcBef>
                <a:spcPts val="125"/>
              </a:spcBef>
              <a:tabLst>
                <a:tab pos="2231390" algn="l"/>
                <a:tab pos="4721860" algn="l"/>
              </a:tabLst>
            </a:pPr>
            <a:r>
              <a:rPr sz="3100" spc="165" dirty="0">
                <a:latin typeface="Symbol"/>
                <a:cs typeface="Symbol"/>
              </a:rPr>
              <a:t></a:t>
            </a:r>
            <a:r>
              <a:rPr sz="3100" spc="95" dirty="0">
                <a:latin typeface="Times New Roman"/>
                <a:cs typeface="Times New Roman"/>
              </a:rPr>
              <a:t> </a:t>
            </a:r>
            <a:r>
              <a:rPr sz="3100" i="1" spc="100" dirty="0">
                <a:latin typeface="Times New Roman"/>
                <a:cs typeface="Times New Roman"/>
              </a:rPr>
              <a:t>I</a:t>
            </a:r>
            <a:r>
              <a:rPr sz="3100" i="1" spc="-375" dirty="0">
                <a:latin typeface="Times New Roman"/>
                <a:cs typeface="Times New Roman"/>
              </a:rPr>
              <a:t> </a:t>
            </a:r>
            <a:r>
              <a:rPr sz="3100" spc="160" dirty="0">
                <a:latin typeface="Times New Roman"/>
                <a:cs typeface="Times New Roman"/>
              </a:rPr>
              <a:t>(PVIFA</a:t>
            </a:r>
            <a:r>
              <a:rPr sz="2700" i="1" spc="240" baseline="-24691" dirty="0">
                <a:latin typeface="Times New Roman"/>
                <a:cs typeface="Times New Roman"/>
              </a:rPr>
              <a:t>k	</a:t>
            </a:r>
            <a:r>
              <a:rPr sz="2700" spc="150" baseline="-24691" dirty="0">
                <a:latin typeface="Times New Roman"/>
                <a:cs typeface="Times New Roman"/>
              </a:rPr>
              <a:t>,</a:t>
            </a:r>
            <a:r>
              <a:rPr sz="2700" i="1" spc="150" baseline="-24691" dirty="0">
                <a:latin typeface="Times New Roman"/>
                <a:cs typeface="Times New Roman"/>
              </a:rPr>
              <a:t>n </a:t>
            </a:r>
            <a:r>
              <a:rPr sz="3100" spc="100" dirty="0">
                <a:latin typeface="Times New Roman"/>
                <a:cs typeface="Times New Roman"/>
              </a:rPr>
              <a:t>) </a:t>
            </a:r>
            <a:r>
              <a:rPr sz="3100" spc="165" dirty="0">
                <a:latin typeface="Symbol"/>
                <a:cs typeface="Symbol"/>
              </a:rPr>
              <a:t></a:t>
            </a:r>
            <a:r>
              <a:rPr sz="3100" spc="-570" dirty="0">
                <a:latin typeface="Times New Roman"/>
                <a:cs typeface="Times New Roman"/>
              </a:rPr>
              <a:t> </a:t>
            </a:r>
            <a:r>
              <a:rPr sz="3100" i="1" spc="250" dirty="0">
                <a:latin typeface="Times New Roman"/>
                <a:cs typeface="Times New Roman"/>
              </a:rPr>
              <a:t>M</a:t>
            </a:r>
            <a:r>
              <a:rPr sz="3100" i="1" spc="-235" dirty="0">
                <a:latin typeface="Times New Roman"/>
                <a:cs typeface="Times New Roman"/>
              </a:rPr>
              <a:t> </a:t>
            </a:r>
            <a:r>
              <a:rPr sz="3100" spc="65" dirty="0">
                <a:latin typeface="Times New Roman"/>
                <a:cs typeface="Times New Roman"/>
              </a:rPr>
              <a:t>(PVIF</a:t>
            </a:r>
            <a:r>
              <a:rPr sz="2700" i="1" spc="97" baseline="-24691" dirty="0">
                <a:latin typeface="Times New Roman"/>
                <a:cs typeface="Times New Roman"/>
              </a:rPr>
              <a:t>k	</a:t>
            </a:r>
            <a:r>
              <a:rPr sz="2700" spc="150" baseline="-24691" dirty="0">
                <a:latin typeface="Times New Roman"/>
                <a:cs typeface="Times New Roman"/>
              </a:rPr>
              <a:t>,</a:t>
            </a:r>
            <a:r>
              <a:rPr sz="2700" i="1" spc="150" baseline="-24691" dirty="0">
                <a:latin typeface="Times New Roman"/>
                <a:cs typeface="Times New Roman"/>
              </a:rPr>
              <a:t>n</a:t>
            </a:r>
            <a:r>
              <a:rPr sz="2700" i="1" spc="-165" baseline="-24691" dirty="0">
                <a:latin typeface="Times New Roman"/>
                <a:cs typeface="Times New Roman"/>
              </a:rPr>
              <a:t> </a:t>
            </a:r>
            <a:r>
              <a:rPr sz="3100" spc="100" dirty="0">
                <a:latin typeface="Times New Roman"/>
                <a:cs typeface="Times New Roman"/>
              </a:rPr>
              <a:t>)</a:t>
            </a:r>
            <a:endParaRPr sz="3100">
              <a:latin typeface="Times New Roman"/>
              <a:cs typeface="Times New Roman"/>
            </a:endParaRPr>
          </a:p>
          <a:p>
            <a:pPr marL="2096135">
              <a:lnSpc>
                <a:spcPts val="1215"/>
              </a:lnSpc>
              <a:tabLst>
                <a:tab pos="4585970" algn="l"/>
              </a:tabLst>
            </a:pPr>
            <a:r>
              <a:rPr sz="1300" spc="60" dirty="0">
                <a:latin typeface="Times New Roman"/>
                <a:cs typeface="Times New Roman"/>
              </a:rPr>
              <a:t>d	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0321" y="4835301"/>
            <a:ext cx="32766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80" dirty="0">
                <a:latin typeface="Times New Roman"/>
                <a:cs typeface="Times New Roman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1302" y="5112632"/>
            <a:ext cx="37084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i="1" spc="45" dirty="0">
                <a:latin typeface="Times New Roman"/>
                <a:cs typeface="Times New Roman"/>
              </a:rPr>
              <a:t>t</a:t>
            </a:r>
            <a:r>
              <a:rPr sz="1800" i="1" spc="-30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Symbol"/>
                <a:cs typeface="Symbol"/>
              </a:rPr>
              <a:t></a:t>
            </a:r>
            <a:r>
              <a:rPr sz="1800" spc="35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0911" y="5582971"/>
            <a:ext cx="572770" cy="5022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650" i="1" spc="-75" baseline="14336" dirty="0">
                <a:latin typeface="Times New Roman"/>
                <a:cs typeface="Times New Roman"/>
              </a:rPr>
              <a:t>P</a:t>
            </a:r>
            <a:r>
              <a:rPr sz="1800" spc="-50" dirty="0">
                <a:latin typeface="Times New Roman"/>
                <a:cs typeface="Times New Roman"/>
              </a:rPr>
              <a:t>net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5368" y="4317954"/>
            <a:ext cx="3261995" cy="5022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635000" algn="l"/>
                <a:tab pos="1400175" algn="l"/>
                <a:tab pos="2310765" algn="l"/>
                <a:tab pos="3223260" algn="l"/>
              </a:tabLst>
            </a:pPr>
            <a:r>
              <a:rPr sz="3100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100" i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	</a:t>
            </a:r>
            <a:r>
              <a:rPr sz="4650" spc="247" baseline="-34946" dirty="0" smtClean="0">
                <a:latin typeface="Symbol"/>
                <a:cs typeface="Symbol"/>
              </a:rPr>
              <a:t></a:t>
            </a:r>
            <a:r>
              <a:rPr sz="3100" u="heavy" spc="165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</a:t>
            </a:r>
            <a:r>
              <a:rPr lang="en-SG" sz="3100" u="heavy" spc="165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	</a:t>
            </a:r>
            <a:r>
              <a:rPr sz="3100" i="1" u="heavy" spc="25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100" i="1" u="heavy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0252" y="4879116"/>
            <a:ext cx="3227070" cy="5676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0">
              <a:lnSpc>
                <a:spcPts val="2900"/>
              </a:lnSpc>
              <a:spcBef>
                <a:spcPts val="125"/>
              </a:spcBef>
              <a:tabLst>
                <a:tab pos="1109345" algn="l"/>
                <a:tab pos="1833880" algn="l"/>
                <a:tab pos="2880360" algn="l"/>
              </a:tabLst>
            </a:pPr>
            <a:r>
              <a:rPr sz="3100" spc="120" dirty="0">
                <a:latin typeface="Times New Roman"/>
                <a:cs typeface="Times New Roman"/>
              </a:rPr>
              <a:t>(1</a:t>
            </a:r>
            <a:r>
              <a:rPr sz="3100" spc="120" dirty="0">
                <a:latin typeface="Symbol"/>
                <a:cs typeface="Symbol"/>
              </a:rPr>
              <a:t></a:t>
            </a:r>
            <a:r>
              <a:rPr sz="3100" spc="-165" dirty="0">
                <a:latin typeface="Times New Roman"/>
                <a:cs typeface="Times New Roman"/>
              </a:rPr>
              <a:t> </a:t>
            </a:r>
            <a:r>
              <a:rPr sz="3100" i="1" spc="130" dirty="0">
                <a:latin typeface="Times New Roman"/>
                <a:cs typeface="Times New Roman"/>
              </a:rPr>
              <a:t>k	</a:t>
            </a:r>
            <a:r>
              <a:rPr sz="3100" spc="95" dirty="0">
                <a:latin typeface="Times New Roman"/>
                <a:cs typeface="Times New Roman"/>
              </a:rPr>
              <a:t>)</a:t>
            </a:r>
            <a:r>
              <a:rPr sz="2700" i="1" spc="142" baseline="43209" dirty="0">
                <a:latin typeface="Times New Roman"/>
                <a:cs typeface="Times New Roman"/>
              </a:rPr>
              <a:t>t	</a:t>
            </a:r>
            <a:r>
              <a:rPr sz="3100" spc="120" dirty="0">
                <a:latin typeface="Times New Roman"/>
                <a:cs typeface="Times New Roman"/>
              </a:rPr>
              <a:t>(1</a:t>
            </a:r>
            <a:r>
              <a:rPr sz="3100" spc="120" dirty="0">
                <a:latin typeface="Symbol"/>
                <a:cs typeface="Symbol"/>
              </a:rPr>
              <a:t></a:t>
            </a:r>
            <a:r>
              <a:rPr sz="3100" spc="-160" dirty="0">
                <a:latin typeface="Times New Roman"/>
                <a:cs typeface="Times New Roman"/>
              </a:rPr>
              <a:t> </a:t>
            </a:r>
            <a:r>
              <a:rPr sz="3100" i="1" spc="130" dirty="0">
                <a:latin typeface="Times New Roman"/>
                <a:cs typeface="Times New Roman"/>
              </a:rPr>
              <a:t>k	</a:t>
            </a:r>
            <a:r>
              <a:rPr sz="3100" spc="145" dirty="0">
                <a:latin typeface="Times New Roman"/>
                <a:cs typeface="Times New Roman"/>
              </a:rPr>
              <a:t>)</a:t>
            </a:r>
            <a:r>
              <a:rPr sz="2700" i="1" spc="217" baseline="43209" dirty="0">
                <a:latin typeface="Times New Roman"/>
                <a:cs typeface="Times New Roman"/>
              </a:rPr>
              <a:t>n</a:t>
            </a:r>
            <a:endParaRPr sz="2700" baseline="43209">
              <a:latin typeface="Times New Roman"/>
              <a:cs typeface="Times New Roman"/>
            </a:endParaRPr>
          </a:p>
          <a:p>
            <a:pPr marL="929005">
              <a:lnSpc>
                <a:spcPts val="1340"/>
              </a:lnSpc>
              <a:tabLst>
                <a:tab pos="2700655" algn="l"/>
              </a:tabLst>
            </a:pPr>
            <a:r>
              <a:rPr sz="1800" spc="80" dirty="0">
                <a:latin typeface="Times New Roman"/>
                <a:cs typeface="Times New Roman"/>
              </a:rPr>
              <a:t>d	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0911" y="4333362"/>
            <a:ext cx="1520190" cy="777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00660" algn="r">
              <a:lnSpc>
                <a:spcPts val="1215"/>
              </a:lnSpc>
              <a:spcBef>
                <a:spcPts val="105"/>
              </a:spcBef>
            </a:pPr>
            <a:r>
              <a:rPr sz="1800" i="1" spc="80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ts val="4695"/>
              </a:lnSpc>
              <a:tabLst>
                <a:tab pos="687705" algn="l"/>
              </a:tabLst>
            </a:pPr>
            <a:r>
              <a:rPr sz="3100" i="1" spc="180" dirty="0">
                <a:latin typeface="Times New Roman"/>
                <a:cs typeface="Times New Roman"/>
              </a:rPr>
              <a:t>P	</a:t>
            </a:r>
            <a:r>
              <a:rPr sz="3100" spc="165" dirty="0">
                <a:latin typeface="Symbol"/>
                <a:cs typeface="Symbol"/>
              </a:rPr>
              <a:t>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7050" spc="-3067" baseline="-8274" dirty="0">
                <a:latin typeface="Symbol"/>
                <a:cs typeface="Symbol"/>
              </a:rPr>
              <a:t></a:t>
            </a:r>
            <a:endParaRPr sz="7050" baseline="-8274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2884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</a:t>
            </a:r>
            <a:r>
              <a:rPr sz="4400" spc="-70" dirty="0"/>
              <a:t> </a:t>
            </a:r>
            <a:r>
              <a:rPr sz="4400" spc="-5" dirty="0"/>
              <a:t>Debt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4239" y="1845946"/>
            <a:ext cx="10383520" cy="4305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0" marR="17780" indent="-228600" algn="just">
              <a:lnSpc>
                <a:spcPct val="99800"/>
              </a:lnSpc>
              <a:spcBef>
                <a:spcPts val="105"/>
              </a:spcBef>
              <a:buFont typeface="Arial"/>
              <a:buChar char="•"/>
              <a:tabLst>
                <a:tab pos="25400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pre-tax cost </a:t>
            </a:r>
            <a:r>
              <a:rPr sz="2400" spc="-5" dirty="0">
                <a:latin typeface="Calibri"/>
                <a:cs typeface="Calibri"/>
              </a:rPr>
              <a:t>of debt, </a:t>
            </a:r>
            <a:r>
              <a:rPr sz="2400" i="1" spc="-5" dirty="0">
                <a:latin typeface="Times New Roman"/>
                <a:cs typeface="Times New Roman"/>
              </a:rPr>
              <a:t>k</a:t>
            </a:r>
            <a:r>
              <a:rPr sz="2400" spc="-7" baseline="-17361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Calibri"/>
                <a:cs typeface="Calibri"/>
              </a:rPr>
              <a:t>, is </a:t>
            </a:r>
            <a:r>
              <a:rPr sz="2400" spc="-10" dirty="0">
                <a:latin typeface="Calibri"/>
                <a:cs typeface="Calibri"/>
              </a:rPr>
              <a:t>calculated </a:t>
            </a:r>
            <a:r>
              <a:rPr sz="2400" spc="-5" dirty="0">
                <a:latin typeface="Calibri"/>
                <a:cs typeface="Calibri"/>
              </a:rPr>
              <a:t>in the same </a:t>
            </a:r>
            <a:r>
              <a:rPr sz="2400" spc="-25" dirty="0">
                <a:latin typeface="Calibri"/>
                <a:cs typeface="Calibri"/>
              </a:rPr>
              <a:t>way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yield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5" dirty="0">
                <a:latin typeface="Calibri"/>
                <a:cs typeface="Calibri"/>
              </a:rPr>
              <a:t>maturity.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spc="-15" dirty="0">
                <a:latin typeface="Calibri"/>
                <a:cs typeface="Calibri"/>
              </a:rPr>
              <a:t>difference </a:t>
            </a:r>
            <a:r>
              <a:rPr sz="2400" spc="-5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calculation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5" dirty="0">
                <a:latin typeface="Calibri"/>
                <a:cs typeface="Calibri"/>
              </a:rPr>
              <a:t>making yield-to-maturity  </a:t>
            </a:r>
            <a:r>
              <a:rPr sz="2400" spc="-10" dirty="0">
                <a:latin typeface="Calibri"/>
                <a:cs typeface="Calibri"/>
              </a:rPr>
              <a:t>calculations, </a:t>
            </a:r>
            <a:r>
              <a:rPr sz="2400" spc="-5" dirty="0">
                <a:latin typeface="Calibri"/>
                <a:cs typeface="Calibri"/>
              </a:rPr>
              <a:t>the price of the bond is the </a:t>
            </a:r>
            <a:r>
              <a:rPr sz="2400" spc="-10" dirty="0">
                <a:latin typeface="Calibri"/>
                <a:cs typeface="Calibri"/>
              </a:rPr>
              <a:t>current </a:t>
            </a:r>
            <a:r>
              <a:rPr sz="2400" spc="-20" dirty="0">
                <a:latin typeface="Calibri"/>
                <a:cs typeface="Calibri"/>
              </a:rPr>
              <a:t>market </a:t>
            </a:r>
            <a:r>
              <a:rPr sz="2400" spc="-5" dirty="0">
                <a:latin typeface="Calibri"/>
                <a:cs typeface="Calibri"/>
              </a:rPr>
              <a:t>price.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5" dirty="0">
                <a:latin typeface="Calibri"/>
                <a:cs typeface="Calibri"/>
              </a:rPr>
              <a:t>computing  the </a:t>
            </a:r>
            <a:r>
              <a:rPr sz="2400" spc="-20" dirty="0">
                <a:latin typeface="Calibri"/>
                <a:cs typeface="Calibri"/>
              </a:rPr>
              <a:t>pretax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debt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5" dirty="0">
                <a:latin typeface="Calibri"/>
                <a:cs typeface="Calibri"/>
              </a:rPr>
              <a:t>company, </a:t>
            </a:r>
            <a:r>
              <a:rPr sz="2400" spc="-5" dirty="0">
                <a:latin typeface="Calibri"/>
                <a:cs typeface="Calibri"/>
              </a:rPr>
              <a:t>the price of the bond is the net proceeds  the </a:t>
            </a:r>
            <a:r>
              <a:rPr sz="2400" spc="-15" dirty="0">
                <a:latin typeface="Calibri"/>
                <a:cs typeface="Calibri"/>
              </a:rPr>
              <a:t>company </a:t>
            </a:r>
            <a:r>
              <a:rPr sz="2400" spc="-10" dirty="0">
                <a:latin typeface="Calibri"/>
                <a:cs typeface="Calibri"/>
              </a:rPr>
              <a:t>receives after </a:t>
            </a:r>
            <a:r>
              <a:rPr sz="2400" spc="-5" dirty="0">
                <a:latin typeface="Calibri"/>
                <a:cs typeface="Calibri"/>
              </a:rPr>
              <a:t>considering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issuance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costs.</a:t>
            </a:r>
            <a:endParaRPr sz="2400" dirty="0">
              <a:latin typeface="Calibri"/>
              <a:cs typeface="Calibri"/>
            </a:endParaRPr>
          </a:p>
          <a:p>
            <a:pPr marL="254000" marR="18415" indent="-228600" algn="just">
              <a:lnSpc>
                <a:spcPct val="100699"/>
              </a:lnSpc>
              <a:spcBef>
                <a:spcPts val="900"/>
              </a:spcBef>
              <a:buFont typeface="Arial"/>
              <a:buChar char="•"/>
              <a:tabLst>
                <a:tab pos="254000" algn="l"/>
              </a:tabLst>
            </a:pPr>
            <a:r>
              <a:rPr sz="2400" b="1" spc="-15" dirty="0">
                <a:latin typeface="Calibri"/>
                <a:cs typeface="Calibri"/>
              </a:rPr>
              <a:t>Interest </a:t>
            </a:r>
            <a:r>
              <a:rPr sz="2400" b="1" spc="-10" dirty="0">
                <a:latin typeface="Calibri"/>
                <a:cs typeface="Calibri"/>
              </a:rPr>
              <a:t>payments </a:t>
            </a:r>
            <a:r>
              <a:rPr sz="2400" b="1" spc="-5" dirty="0">
                <a:latin typeface="Calibri"/>
                <a:cs typeface="Calibri"/>
              </a:rPr>
              <a:t>made </a:t>
            </a:r>
            <a:r>
              <a:rPr sz="2400" b="1" spc="-10" dirty="0">
                <a:latin typeface="Calibri"/>
                <a:cs typeface="Calibri"/>
              </a:rPr>
              <a:t>to </a:t>
            </a:r>
            <a:r>
              <a:rPr sz="2400" b="1" spc="-20" dirty="0">
                <a:latin typeface="Calibri"/>
                <a:cs typeface="Calibri"/>
              </a:rPr>
              <a:t>investors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deductible </a:t>
            </a:r>
            <a:r>
              <a:rPr sz="2400" b="1" spc="-10" dirty="0">
                <a:latin typeface="Calibri"/>
                <a:cs typeface="Calibri"/>
              </a:rPr>
              <a:t>from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25" dirty="0">
                <a:latin typeface="Calibri"/>
                <a:cs typeface="Calibri"/>
              </a:rPr>
              <a:t>firm’s </a:t>
            </a:r>
            <a:r>
              <a:rPr sz="2400" b="1" spc="-15" dirty="0">
                <a:latin typeface="Calibri"/>
                <a:cs typeface="Calibri"/>
              </a:rPr>
              <a:t>taxable  </a:t>
            </a:r>
            <a:r>
              <a:rPr sz="2400" b="1" spc="-5" dirty="0">
                <a:latin typeface="Calibri"/>
                <a:cs typeface="Calibri"/>
              </a:rPr>
              <a:t>income.</a:t>
            </a:r>
            <a:endParaRPr sz="2400" dirty="0">
              <a:latin typeface="Calibri"/>
              <a:cs typeface="Calibri"/>
            </a:endParaRPr>
          </a:p>
          <a:p>
            <a:pPr marL="254000" marR="17780" indent="-228600" algn="just">
              <a:lnSpc>
                <a:spcPct val="100699"/>
              </a:lnSpc>
              <a:spcBef>
                <a:spcPts val="1000"/>
              </a:spcBef>
              <a:buFont typeface="Arial"/>
              <a:buChar char="•"/>
              <a:tabLst>
                <a:tab pos="254000" algn="l"/>
              </a:tabLst>
            </a:pPr>
            <a:r>
              <a:rPr sz="2400" spc="-15" dirty="0">
                <a:latin typeface="Calibri"/>
                <a:cs typeface="Calibri"/>
              </a:rPr>
              <a:t>Therefore,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after-tax cost </a:t>
            </a:r>
            <a:r>
              <a:rPr sz="2400" b="1" spc="-5" dirty="0">
                <a:latin typeface="Calibri"/>
                <a:cs typeface="Calibri"/>
              </a:rPr>
              <a:t>of debt, </a:t>
            </a:r>
            <a:r>
              <a:rPr sz="2400" b="1" i="1" dirty="0">
                <a:latin typeface="Times New Roman"/>
                <a:cs typeface="Times New Roman"/>
              </a:rPr>
              <a:t>k</a:t>
            </a:r>
            <a:r>
              <a:rPr sz="2400" b="1" baseline="-17361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computed </a:t>
            </a:r>
            <a:r>
              <a:rPr sz="2400" spc="-5" dirty="0">
                <a:latin typeface="Calibri"/>
                <a:cs typeface="Calibri"/>
              </a:rPr>
              <a:t>by multiplying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pre-tax  cost </a:t>
            </a:r>
            <a:r>
              <a:rPr sz="2400" b="1" spc="-5" dirty="0">
                <a:latin typeface="Calibri"/>
                <a:cs typeface="Calibri"/>
              </a:rPr>
              <a:t>of debt, </a:t>
            </a:r>
            <a:r>
              <a:rPr sz="2400" b="1" i="1" spc="-5" dirty="0">
                <a:latin typeface="Times New Roman"/>
                <a:cs typeface="Times New Roman"/>
              </a:rPr>
              <a:t>k</a:t>
            </a:r>
            <a:r>
              <a:rPr sz="2400" b="1" spc="-7" baseline="-17361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Calibri"/>
                <a:cs typeface="Calibri"/>
              </a:rPr>
              <a:t>, by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minus the </a:t>
            </a:r>
            <a:r>
              <a:rPr sz="2400" spc="-30" dirty="0">
                <a:latin typeface="Calibri"/>
                <a:cs typeface="Calibri"/>
              </a:rPr>
              <a:t>firm’s </a:t>
            </a:r>
            <a:r>
              <a:rPr sz="2400" spc="-10" dirty="0">
                <a:latin typeface="Calibri"/>
                <a:cs typeface="Calibri"/>
              </a:rPr>
              <a:t>marginal </a:t>
            </a:r>
            <a:r>
              <a:rPr sz="2400" spc="-20" dirty="0">
                <a:latin typeface="Calibri"/>
                <a:cs typeface="Calibri"/>
              </a:rPr>
              <a:t>tax rate, </a:t>
            </a:r>
            <a:r>
              <a:rPr sz="3600" b="1" i="1" spc="-7" baseline="1157" dirty="0">
                <a:latin typeface="Symbol"/>
                <a:cs typeface="Symbol"/>
              </a:rPr>
              <a:t></a:t>
            </a:r>
            <a:r>
              <a:rPr sz="3600" b="1" i="1" spc="-7" baseline="115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b="1" i="1" dirty="0">
                <a:latin typeface="Times New Roman"/>
                <a:cs typeface="Times New Roman"/>
              </a:rPr>
              <a:t>k</a:t>
            </a:r>
            <a:r>
              <a:rPr sz="2400" b="1" baseline="-17361" dirty="0">
                <a:latin typeface="Times New Roman"/>
                <a:cs typeface="Times New Roman"/>
              </a:rPr>
              <a:t>i </a:t>
            </a:r>
            <a:r>
              <a:rPr sz="2400" b="1" dirty="0">
                <a:latin typeface="Times New Roman"/>
                <a:cs typeface="Times New Roman"/>
              </a:rPr>
              <a:t>= </a:t>
            </a:r>
            <a:r>
              <a:rPr sz="2400" b="1" i="1" spc="-5" dirty="0">
                <a:latin typeface="Times New Roman"/>
                <a:cs typeface="Times New Roman"/>
              </a:rPr>
              <a:t>k</a:t>
            </a:r>
            <a:r>
              <a:rPr sz="2400" b="1" spc="-7" baseline="-17361" dirty="0">
                <a:latin typeface="Times New Roman"/>
                <a:cs typeface="Times New Roman"/>
              </a:rPr>
              <a:t>d</a:t>
            </a:r>
            <a:r>
              <a:rPr sz="2400" b="1" spc="-5" dirty="0">
                <a:latin typeface="Times New Roman"/>
                <a:cs typeface="Times New Roman"/>
              </a:rPr>
              <a:t>(1 </a:t>
            </a:r>
            <a:r>
              <a:rPr sz="2400" b="1" i="1" dirty="0">
                <a:latin typeface="Times New Roman"/>
                <a:cs typeface="Times New Roman"/>
              </a:rPr>
              <a:t>–</a:t>
            </a:r>
            <a:r>
              <a:rPr sz="2400" b="1" i="1" spc="-155" dirty="0">
                <a:latin typeface="Times New Roman"/>
                <a:cs typeface="Times New Roman"/>
              </a:rPr>
              <a:t> </a:t>
            </a:r>
            <a:r>
              <a:rPr sz="3600" b="1" i="1" spc="-15" baseline="1157" dirty="0">
                <a:latin typeface="Symbol"/>
                <a:cs typeface="Symbol"/>
              </a:rPr>
              <a:t></a:t>
            </a:r>
            <a:r>
              <a:rPr sz="2400" b="1" i="1" spc="-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711200" lvl="1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710565" algn="l"/>
                <a:tab pos="7112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tax </a:t>
            </a:r>
            <a:r>
              <a:rPr sz="2000" spc="-5" dirty="0">
                <a:latin typeface="Calibri"/>
                <a:cs typeface="Calibri"/>
              </a:rPr>
              <a:t>benefits of </a:t>
            </a:r>
            <a:r>
              <a:rPr sz="2000" spc="-10" dirty="0">
                <a:latin typeface="Calibri"/>
                <a:cs typeface="Calibri"/>
              </a:rPr>
              <a:t>interest </a:t>
            </a:r>
            <a:r>
              <a:rPr sz="2000" spc="-5" dirty="0">
                <a:latin typeface="Calibri"/>
                <a:cs typeface="Calibri"/>
              </a:rPr>
              <a:t>deductibility </a:t>
            </a:r>
            <a:r>
              <a:rPr sz="2000" spc="-10" dirty="0">
                <a:latin typeface="Calibri"/>
                <a:cs typeface="Calibri"/>
              </a:rPr>
              <a:t>are available </a:t>
            </a:r>
            <a:r>
              <a:rPr sz="2000" spc="-5" dirty="0">
                <a:latin typeface="Calibri"/>
                <a:cs typeface="Calibri"/>
              </a:rPr>
              <a:t>only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firms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making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profits.</a:t>
            </a:r>
            <a:endParaRPr sz="2000" dirty="0">
              <a:latin typeface="Calibri"/>
              <a:cs typeface="Calibri"/>
            </a:endParaRPr>
          </a:p>
          <a:p>
            <a:pPr marL="711200" lvl="1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710565" algn="l"/>
                <a:tab pos="711200" algn="l"/>
              </a:tabLst>
            </a:pP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a firm </a:t>
            </a:r>
            <a:r>
              <a:rPr sz="2000" spc="-5" dirty="0">
                <a:latin typeface="Calibri"/>
                <a:cs typeface="Calibri"/>
              </a:rPr>
              <a:t>losing </a:t>
            </a:r>
            <a:r>
              <a:rPr sz="2000" spc="-30" dirty="0">
                <a:latin typeface="Calibri"/>
                <a:cs typeface="Calibri"/>
              </a:rPr>
              <a:t>money,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after-tax </a:t>
            </a:r>
            <a:r>
              <a:rPr sz="2000" spc="-10" dirty="0">
                <a:latin typeface="Calibri"/>
                <a:cs typeface="Calibri"/>
              </a:rPr>
              <a:t>cost, </a:t>
            </a:r>
            <a:r>
              <a:rPr sz="2000" i="1" dirty="0">
                <a:latin typeface="Times New Roman"/>
                <a:cs typeface="Times New Roman"/>
              </a:rPr>
              <a:t>k</a:t>
            </a:r>
            <a:r>
              <a:rPr sz="1950" baseline="-1709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Calibri"/>
                <a:cs typeface="Calibri"/>
              </a:rPr>
              <a:t>, is the same as the </a:t>
            </a:r>
            <a:r>
              <a:rPr sz="2000" spc="-15" dirty="0">
                <a:latin typeface="Calibri"/>
                <a:cs typeface="Calibri"/>
              </a:rPr>
              <a:t>pretax </a:t>
            </a:r>
            <a:r>
              <a:rPr sz="2000" spc="-10" dirty="0">
                <a:latin typeface="Calibri"/>
                <a:cs typeface="Calibri"/>
              </a:rPr>
              <a:t>cost,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k</a:t>
            </a:r>
            <a:r>
              <a:rPr sz="1950" baseline="-1709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6731"/>
            <a:ext cx="5283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 Debt </a:t>
            </a:r>
            <a:r>
              <a:rPr sz="4400" dirty="0"/>
              <a:t>-</a:t>
            </a:r>
            <a:r>
              <a:rPr sz="4400" spc="-15" dirty="0"/>
              <a:t> Example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4239" y="1125443"/>
            <a:ext cx="10382885" cy="49790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0" marR="17780" indent="-228600" algn="just">
              <a:lnSpc>
                <a:spcPct val="119800"/>
              </a:lnSpc>
              <a:spcBef>
                <a:spcPts val="50"/>
              </a:spcBef>
              <a:buFont typeface="Arial"/>
              <a:buChar char="•"/>
              <a:tabLst>
                <a:tab pos="254000" algn="l"/>
              </a:tabLst>
            </a:pPr>
            <a:r>
              <a:rPr sz="2400" spc="-5" dirty="0">
                <a:latin typeface="Calibri"/>
                <a:cs typeface="Calibri"/>
              </a:rPr>
              <a:t>Assume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KMI sells $100 million of </a:t>
            </a:r>
            <a:r>
              <a:rPr sz="2400" spc="-10" dirty="0">
                <a:latin typeface="Calibri"/>
                <a:cs typeface="Calibri"/>
              </a:rPr>
              <a:t>20-year </a:t>
            </a:r>
            <a:r>
              <a:rPr sz="2400" spc="-5" dirty="0">
                <a:latin typeface="Calibri"/>
                <a:cs typeface="Calibri"/>
              </a:rPr>
              <a:t>7.8 </a:t>
            </a:r>
            <a:r>
              <a:rPr sz="2400" spc="-10" dirty="0">
                <a:latin typeface="Calibri"/>
                <a:cs typeface="Calibri"/>
              </a:rPr>
              <a:t>percent coupon </a:t>
            </a:r>
            <a:r>
              <a:rPr sz="2400" spc="-30" dirty="0">
                <a:latin typeface="Calibri"/>
                <a:cs typeface="Calibri"/>
              </a:rPr>
              <a:t>rate </a:t>
            </a:r>
            <a:r>
              <a:rPr sz="2400" spc="-5" dirty="0">
                <a:latin typeface="Calibri"/>
                <a:cs typeface="Calibri"/>
              </a:rPr>
              <a:t>bonds.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net proceeds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KMI </a:t>
            </a:r>
            <a:r>
              <a:rPr sz="2400" spc="-10" dirty="0">
                <a:latin typeface="Calibri"/>
                <a:cs typeface="Calibri"/>
              </a:rPr>
              <a:t>after </a:t>
            </a:r>
            <a:r>
              <a:rPr sz="2400" spc="-5" dirty="0">
                <a:latin typeface="Calibri"/>
                <a:cs typeface="Calibri"/>
              </a:rPr>
              <a:t>issuance </a:t>
            </a:r>
            <a:r>
              <a:rPr sz="2400" spc="-15" dirty="0">
                <a:latin typeface="Calibri"/>
                <a:cs typeface="Calibri"/>
              </a:rPr>
              <a:t>costs are </a:t>
            </a:r>
            <a:r>
              <a:rPr sz="2400" spc="-5" dirty="0">
                <a:latin typeface="Calibri"/>
                <a:cs typeface="Calibri"/>
              </a:rPr>
              <a:t>$980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5" dirty="0">
                <a:latin typeface="Calibri"/>
                <a:cs typeface="Calibri"/>
              </a:rPr>
              <a:t>$1,000 bond. </a:t>
            </a:r>
            <a:r>
              <a:rPr sz="2400" spc="-35" dirty="0">
                <a:latin typeface="Calibri"/>
                <a:cs typeface="Calibri"/>
              </a:rPr>
              <a:t>KMI’s  </a:t>
            </a:r>
            <a:r>
              <a:rPr sz="2400" spc="-20" dirty="0">
                <a:latin typeface="Calibri"/>
                <a:cs typeface="Calibri"/>
              </a:rPr>
              <a:t>pretax </a:t>
            </a:r>
            <a:r>
              <a:rPr sz="2400" spc="-15" dirty="0">
                <a:latin typeface="Calibri"/>
                <a:cs typeface="Calibri"/>
              </a:rPr>
              <a:t>cost, </a:t>
            </a:r>
            <a:r>
              <a:rPr sz="2400" i="1" spc="-5" dirty="0">
                <a:latin typeface="Times New Roman"/>
                <a:cs typeface="Times New Roman"/>
              </a:rPr>
              <a:t>k</a:t>
            </a:r>
            <a:r>
              <a:rPr sz="2400" spc="-7" baseline="-17361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Calibri"/>
                <a:cs typeface="Calibri"/>
              </a:rPr>
              <a:t>, of this debt </a:t>
            </a:r>
            <a:r>
              <a:rPr sz="2400" spc="-10" dirty="0">
                <a:latin typeface="Calibri"/>
                <a:cs typeface="Calibri"/>
              </a:rPr>
              <a:t>offering can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calculated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follows:</a:t>
            </a:r>
            <a:endParaRPr sz="2400" dirty="0">
              <a:latin typeface="Calibri"/>
              <a:cs typeface="Calibri"/>
            </a:endParaRPr>
          </a:p>
          <a:p>
            <a:pPr marL="838200">
              <a:lnSpc>
                <a:spcPts val="3604"/>
              </a:lnSpc>
              <a:spcBef>
                <a:spcPts val="1150"/>
              </a:spcBef>
              <a:tabLst>
                <a:tab pos="4255135" algn="l"/>
                <a:tab pos="7671434" algn="l"/>
              </a:tabLst>
            </a:pPr>
            <a:r>
              <a:rPr sz="3300" spc="75" dirty="0">
                <a:latin typeface="Times New Roman"/>
                <a:cs typeface="Times New Roman"/>
              </a:rPr>
              <a:t>980</a:t>
            </a:r>
            <a:r>
              <a:rPr sz="3300" spc="-85" dirty="0">
                <a:latin typeface="Times New Roman"/>
                <a:cs typeface="Times New Roman"/>
              </a:rPr>
              <a:t> </a:t>
            </a:r>
            <a:r>
              <a:rPr sz="3300" spc="85" dirty="0">
                <a:latin typeface="Symbol"/>
                <a:cs typeface="Symbol"/>
              </a:rPr>
              <a:t></a:t>
            </a:r>
            <a:r>
              <a:rPr sz="3300" spc="-135" dirty="0">
                <a:latin typeface="Times New Roman"/>
                <a:cs typeface="Times New Roman"/>
              </a:rPr>
              <a:t> </a:t>
            </a:r>
            <a:r>
              <a:rPr sz="3300" spc="85" dirty="0">
                <a:latin typeface="Times New Roman"/>
                <a:cs typeface="Times New Roman"/>
              </a:rPr>
              <a:t>$78(PVIFA</a:t>
            </a:r>
            <a:r>
              <a:rPr sz="2850" i="1" spc="127" baseline="-23391" dirty="0">
                <a:latin typeface="Times New Roman"/>
                <a:cs typeface="Times New Roman"/>
              </a:rPr>
              <a:t>k	</a:t>
            </a:r>
            <a:r>
              <a:rPr sz="2850" spc="97" baseline="-23391" dirty="0">
                <a:latin typeface="Times New Roman"/>
                <a:cs typeface="Times New Roman"/>
              </a:rPr>
              <a:t>,20</a:t>
            </a:r>
            <a:r>
              <a:rPr sz="2850" spc="-150" baseline="-23391" dirty="0">
                <a:latin typeface="Times New Roman"/>
                <a:cs typeface="Times New Roman"/>
              </a:rPr>
              <a:t> </a:t>
            </a:r>
            <a:r>
              <a:rPr sz="3300" spc="50" dirty="0">
                <a:latin typeface="Times New Roman"/>
                <a:cs typeface="Times New Roman"/>
              </a:rPr>
              <a:t>)</a:t>
            </a:r>
            <a:r>
              <a:rPr sz="3300" spc="-235" dirty="0">
                <a:latin typeface="Times New Roman"/>
                <a:cs typeface="Times New Roman"/>
              </a:rPr>
              <a:t> </a:t>
            </a:r>
            <a:r>
              <a:rPr sz="3300" spc="85" dirty="0">
                <a:latin typeface="Symbol"/>
                <a:cs typeface="Symbol"/>
              </a:rPr>
              <a:t></a:t>
            </a:r>
            <a:r>
              <a:rPr sz="3300" spc="-305" dirty="0">
                <a:latin typeface="Times New Roman"/>
                <a:cs typeface="Times New Roman"/>
              </a:rPr>
              <a:t> </a:t>
            </a:r>
            <a:r>
              <a:rPr sz="3300" spc="-50" dirty="0">
                <a:latin typeface="Times New Roman"/>
                <a:cs typeface="Times New Roman"/>
              </a:rPr>
              <a:t>$1,</a:t>
            </a:r>
            <a:r>
              <a:rPr sz="3300" spc="-450" dirty="0">
                <a:latin typeface="Times New Roman"/>
                <a:cs typeface="Times New Roman"/>
              </a:rPr>
              <a:t> </a:t>
            </a:r>
            <a:r>
              <a:rPr sz="3300" spc="30" dirty="0">
                <a:latin typeface="Times New Roman"/>
                <a:cs typeface="Times New Roman"/>
              </a:rPr>
              <a:t>000(PVIF</a:t>
            </a:r>
            <a:r>
              <a:rPr sz="2850" i="1" spc="44" baseline="-23391" dirty="0">
                <a:latin typeface="Times New Roman"/>
                <a:cs typeface="Times New Roman"/>
              </a:rPr>
              <a:t>k	</a:t>
            </a:r>
            <a:r>
              <a:rPr sz="2850" spc="97" baseline="-23391" dirty="0">
                <a:latin typeface="Times New Roman"/>
                <a:cs typeface="Times New Roman"/>
              </a:rPr>
              <a:t>,20</a:t>
            </a:r>
            <a:r>
              <a:rPr sz="2850" spc="-165" baseline="-23391" dirty="0">
                <a:latin typeface="Times New Roman"/>
                <a:cs typeface="Times New Roman"/>
              </a:rPr>
              <a:t> </a:t>
            </a:r>
            <a:r>
              <a:rPr sz="3300" spc="50" dirty="0"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4117340">
              <a:lnSpc>
                <a:spcPts val="1265"/>
              </a:lnSpc>
              <a:tabLst>
                <a:tab pos="7534275" algn="l"/>
              </a:tabLst>
            </a:pPr>
            <a:r>
              <a:rPr sz="1350" spc="45" dirty="0">
                <a:latin typeface="Times New Roman"/>
                <a:cs typeface="Times New Roman"/>
              </a:rPr>
              <a:t>d	d</a:t>
            </a:r>
            <a:endParaRPr sz="1350" dirty="0">
              <a:latin typeface="Times New Roman"/>
              <a:cs typeface="Times New Roman"/>
            </a:endParaRPr>
          </a:p>
          <a:p>
            <a:pPr marL="254000" indent="-228600">
              <a:lnSpc>
                <a:spcPct val="100000"/>
              </a:lnSpc>
              <a:buFont typeface="Arial"/>
              <a:buChar char="•"/>
              <a:tabLst>
                <a:tab pos="25400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calculation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i="1" spc="-5" dirty="0">
                <a:latin typeface="Times New Roman"/>
                <a:cs typeface="Times New Roman"/>
              </a:rPr>
              <a:t>k</a:t>
            </a:r>
            <a:r>
              <a:rPr sz="2400" spc="-7" baseline="-17361" dirty="0">
                <a:latin typeface="Times New Roman"/>
                <a:cs typeface="Times New Roman"/>
              </a:rPr>
              <a:t>d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done </a:t>
            </a:r>
            <a:r>
              <a:rPr sz="2400" dirty="0">
                <a:latin typeface="Calibri"/>
                <a:cs typeface="Calibri"/>
              </a:rPr>
              <a:t>either </a:t>
            </a:r>
            <a:r>
              <a:rPr sz="2400" spc="-5" dirty="0">
                <a:latin typeface="Calibri"/>
                <a:cs typeface="Calibri"/>
              </a:rPr>
              <a:t>by trial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error </a:t>
            </a:r>
            <a:r>
              <a:rPr sz="2400" spc="-5" dirty="0">
                <a:latin typeface="Calibri"/>
                <a:cs typeface="Calibri"/>
              </a:rPr>
              <a:t>or with the </a:t>
            </a:r>
            <a:r>
              <a:rPr sz="2400" dirty="0">
                <a:latin typeface="Calibri"/>
                <a:cs typeface="Calibri"/>
              </a:rPr>
              <a:t>aid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254000">
              <a:lnSpc>
                <a:spcPct val="100000"/>
              </a:lnSpc>
              <a:spcBef>
                <a:spcPts val="620"/>
              </a:spcBef>
            </a:pPr>
            <a:r>
              <a:rPr sz="2400" spc="-5" dirty="0">
                <a:latin typeface="Calibri"/>
                <a:cs typeface="Calibri"/>
              </a:rPr>
              <a:t>financial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calculator.</a:t>
            </a:r>
            <a:endParaRPr sz="2400" dirty="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1019"/>
              </a:spcBef>
            </a:pPr>
            <a:r>
              <a:rPr sz="2400" spc="-15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trial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45" dirty="0">
                <a:latin typeface="Calibri"/>
                <a:cs typeface="Calibri"/>
              </a:rPr>
              <a:t>error, </a:t>
            </a:r>
            <a:r>
              <a:rPr sz="2400" dirty="0">
                <a:latin typeface="Calibri"/>
                <a:cs typeface="Calibri"/>
              </a:rPr>
              <a:t>try 8 </a:t>
            </a:r>
            <a:r>
              <a:rPr sz="2400" spc="-10" dirty="0">
                <a:latin typeface="Calibri"/>
                <a:cs typeface="Calibri"/>
              </a:rPr>
              <a:t>percent: </a:t>
            </a:r>
            <a:r>
              <a:rPr sz="2400" spc="-5" dirty="0">
                <a:latin typeface="Calibri"/>
                <a:cs typeface="Calibri"/>
              </a:rPr>
              <a:t>$980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latin typeface="Calibri"/>
                <a:cs typeface="Calibri"/>
              </a:rPr>
              <a:t>$78(9.818)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$1,000(0.215)</a:t>
            </a:r>
            <a:endParaRPr sz="2400" dirty="0">
              <a:latin typeface="Calibri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620"/>
              </a:spcBef>
            </a:pPr>
            <a:r>
              <a:rPr sz="2400" i="1" spc="-5" dirty="0">
                <a:latin typeface="Times New Roman"/>
                <a:cs typeface="Times New Roman"/>
              </a:rPr>
              <a:t>k</a:t>
            </a:r>
            <a:r>
              <a:rPr sz="2400" spc="-7" baseline="-17361" dirty="0">
                <a:latin typeface="Times New Roman"/>
                <a:cs typeface="Times New Roman"/>
              </a:rPr>
              <a:t>d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" dirty="0">
                <a:latin typeface="Calibri"/>
                <a:cs typeface="Calibri"/>
              </a:rPr>
              <a:t> 8%</a:t>
            </a:r>
            <a:endParaRPr sz="2400" dirty="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254000" algn="l"/>
                <a:tab pos="10164445" algn="l"/>
              </a:tabLst>
            </a:pPr>
            <a:r>
              <a:rPr sz="2400" spc="-5" dirty="0">
                <a:latin typeface="Calibri"/>
                <a:cs typeface="Calibri"/>
              </a:rPr>
              <a:t>Assuming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40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percent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marginal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tax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rate,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after-tax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cost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debt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KMI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is:	</a:t>
            </a:r>
            <a:r>
              <a:rPr sz="2400" i="1" spc="-5" dirty="0" err="1" smtClean="0">
                <a:latin typeface="Times New Roman"/>
                <a:cs typeface="Times New Roman"/>
              </a:rPr>
              <a:t>k</a:t>
            </a:r>
            <a:r>
              <a:rPr sz="2400" spc="-7" baseline="-17361" dirty="0" err="1" smtClean="0">
                <a:latin typeface="Times New Roman"/>
                <a:cs typeface="Times New Roman"/>
              </a:rPr>
              <a:t>i</a:t>
            </a:r>
            <a:endParaRPr sz="2400" baseline="-17361" dirty="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Calibri"/>
                <a:cs typeface="Calibri"/>
              </a:rPr>
              <a:t>= </a:t>
            </a:r>
            <a:r>
              <a:rPr sz="2400" i="1" spc="-5" dirty="0">
                <a:latin typeface="Times New Roman"/>
                <a:cs typeface="Times New Roman"/>
              </a:rPr>
              <a:t>k</a:t>
            </a:r>
            <a:r>
              <a:rPr sz="2400" spc="-7" baseline="-17361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Calibri"/>
                <a:cs typeface="Calibri"/>
              </a:rPr>
              <a:t>(1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3600" b="1" i="1" spc="-15" baseline="1157" dirty="0">
                <a:latin typeface="Symbol"/>
                <a:cs typeface="Symbol"/>
              </a:rPr>
              <a:t></a:t>
            </a:r>
            <a:r>
              <a:rPr sz="2400" spc="-10" dirty="0">
                <a:latin typeface="Calibri"/>
                <a:cs typeface="Calibri"/>
              </a:rPr>
              <a:t>)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latin typeface="Calibri"/>
                <a:cs typeface="Calibri"/>
              </a:rPr>
              <a:t>8%(1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0.4)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4.8%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5325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30" dirty="0"/>
              <a:t>Preferred</a:t>
            </a:r>
            <a:r>
              <a:rPr sz="4400" spc="-35" dirty="0"/>
              <a:t> </a:t>
            </a:r>
            <a:r>
              <a:rPr sz="4400" spc="-15" dirty="0"/>
              <a:t>Stock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4239" y="1833245"/>
            <a:ext cx="10382250" cy="1442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0" marR="17780" indent="-228600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preferred </a:t>
            </a:r>
            <a:r>
              <a:rPr sz="2800" spc="-15" dirty="0">
                <a:latin typeface="Calibri"/>
                <a:cs typeface="Calibri"/>
              </a:rPr>
              <a:t>stock 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firm is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return required 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spc="-25" dirty="0">
                <a:latin typeface="Calibri"/>
                <a:cs typeface="Calibri"/>
              </a:rPr>
              <a:t>investors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25" dirty="0">
                <a:latin typeface="Calibri"/>
                <a:cs typeface="Calibri"/>
              </a:rPr>
              <a:t>preferred </a:t>
            </a:r>
            <a:r>
              <a:rPr sz="2800" spc="-15" dirty="0">
                <a:latin typeface="Calibri"/>
                <a:cs typeface="Calibri"/>
              </a:rPr>
              <a:t>stock </a:t>
            </a:r>
            <a:r>
              <a:rPr sz="2800" spc="-5" dirty="0">
                <a:latin typeface="Calibri"/>
                <a:cs typeface="Calibri"/>
              </a:rPr>
              <a:t>issued by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company.</a:t>
            </a:r>
            <a:endParaRPr sz="28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preferred </a:t>
            </a:r>
            <a:r>
              <a:rPr sz="2800" spc="-15" dirty="0">
                <a:latin typeface="Calibri"/>
                <a:cs typeface="Calibri"/>
              </a:rPr>
              <a:t>stock, </a:t>
            </a:r>
            <a:r>
              <a:rPr sz="2800" i="1" spc="-10" dirty="0">
                <a:latin typeface="Times New Roman"/>
                <a:cs typeface="Times New Roman"/>
              </a:rPr>
              <a:t>k</a:t>
            </a:r>
            <a:r>
              <a:rPr sz="2850" spc="-15" baseline="-17543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Calibri"/>
                <a:cs typeface="Calibri"/>
              </a:rPr>
              <a:t>, 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derived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follows: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139" y="5033645"/>
            <a:ext cx="10180955" cy="8712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 marR="30480">
              <a:lnSpc>
                <a:spcPts val="3300"/>
              </a:lnSpc>
              <a:spcBef>
                <a:spcPts val="259"/>
              </a:spcBef>
            </a:pPr>
            <a:r>
              <a:rPr sz="2800" spc="-10" dirty="0">
                <a:latin typeface="Calibri"/>
                <a:cs typeface="Calibri"/>
              </a:rPr>
              <a:t>where </a:t>
            </a:r>
            <a:r>
              <a:rPr sz="2800" i="1" spc="-10" dirty="0">
                <a:latin typeface="Times New Roman"/>
                <a:cs typeface="Times New Roman"/>
              </a:rPr>
              <a:t>P</a:t>
            </a:r>
            <a:r>
              <a:rPr sz="2850" spc="-15" baseline="-17543" dirty="0">
                <a:latin typeface="Times New Roman"/>
                <a:cs typeface="Times New Roman"/>
              </a:rPr>
              <a:t>net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proceeds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sale 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stock after </a:t>
            </a:r>
            <a:r>
              <a:rPr sz="2800" spc="-10" dirty="0">
                <a:latin typeface="Calibri"/>
                <a:cs typeface="Calibri"/>
              </a:rPr>
              <a:t>subtracting  </a:t>
            </a:r>
            <a:r>
              <a:rPr sz="2800" spc="-5" dirty="0">
                <a:latin typeface="Calibri"/>
                <a:cs typeface="Calibri"/>
              </a:rPr>
              <a:t>issuance </a:t>
            </a:r>
            <a:r>
              <a:rPr sz="2800" spc="-10" dirty="0">
                <a:latin typeface="Calibri"/>
                <a:cs typeface="Calibri"/>
              </a:rPr>
              <a:t>costs.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36681" y="3992158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53" y="0"/>
                </a:lnTo>
              </a:path>
            </a:pathLst>
          </a:custGeom>
          <a:ln w="190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8663" y="3992158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53" y="0"/>
                </a:lnTo>
              </a:path>
            </a:pathLst>
          </a:custGeom>
          <a:ln w="190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1569" y="3992158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052" y="0"/>
                </a:lnTo>
              </a:path>
            </a:pathLst>
          </a:custGeom>
          <a:ln w="190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86067" y="3660143"/>
            <a:ext cx="1600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0" dirty="0">
                <a:latin typeface="Times New Roman"/>
                <a:cs typeface="Times New Roman"/>
              </a:rPr>
              <a:t>p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5679" y="3949263"/>
            <a:ext cx="1600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0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82597" y="3949263"/>
            <a:ext cx="1600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0" dirty="0">
                <a:latin typeface="Times New Roman"/>
                <a:cs typeface="Times New Roman"/>
              </a:rPr>
              <a:t>p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2839" y="3401186"/>
            <a:ext cx="99060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97205" algn="l"/>
              </a:tabLst>
            </a:pPr>
            <a:r>
              <a:rPr sz="4500" spc="532" baseline="-42592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4500" spc="532" baseline="-42592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000" i="1" spc="26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625" spc="397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2625" baseline="-23809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5738" y="3949263"/>
            <a:ext cx="1600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2883" y="4250305"/>
            <a:ext cx="35179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50" spc="14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50" spc="1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5514" y="4250305"/>
            <a:ext cx="1600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0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28759" y="4250305"/>
            <a:ext cx="1600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0" dirty="0">
                <a:latin typeface="Times New Roman"/>
                <a:cs typeface="Times New Roman"/>
              </a:rPr>
              <a:t>p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9308" y="3690339"/>
            <a:ext cx="774065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06095" algn="l"/>
              </a:tabLst>
            </a:pPr>
            <a:r>
              <a:rPr sz="3000" i="1" spc="395" dirty="0">
                <a:latin typeface="Times New Roman"/>
                <a:cs typeface="Times New Roman"/>
              </a:rPr>
              <a:t>P	</a:t>
            </a:r>
            <a:r>
              <a:rPr sz="3000" spc="355" dirty="0">
                <a:latin typeface="Symbol"/>
                <a:cs typeface="Symbol"/>
              </a:rPr>
              <a:t>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11846" y="3992158"/>
            <a:ext cx="23114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0" i="1" spc="285" dirty="0">
                <a:latin typeface="Times New Roman"/>
                <a:cs typeface="Times New Roman"/>
              </a:rPr>
              <a:t>k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8580" y="3992158"/>
            <a:ext cx="30861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0" i="1" spc="395" dirty="0">
                <a:latin typeface="Times New Roman"/>
                <a:cs typeface="Times New Roman"/>
              </a:rPr>
              <a:t>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1571" y="3401186"/>
            <a:ext cx="2665095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745614" algn="l"/>
                <a:tab pos="2159635" algn="l"/>
              </a:tabLst>
            </a:pPr>
            <a:r>
              <a:rPr sz="3000" i="1" spc="465" dirty="0">
                <a:latin typeface="Times New Roman"/>
                <a:cs typeface="Times New Roman"/>
              </a:rPr>
              <a:t>D	</a:t>
            </a:r>
            <a:r>
              <a:rPr sz="4500" spc="532" baseline="-42592" dirty="0">
                <a:latin typeface="Symbol"/>
                <a:cs typeface="Symbol"/>
              </a:rPr>
              <a:t></a:t>
            </a:r>
            <a:r>
              <a:rPr sz="4500" spc="532" baseline="-42592" dirty="0">
                <a:latin typeface="Times New Roman"/>
                <a:cs typeface="Times New Roman"/>
              </a:rPr>
              <a:t>	</a:t>
            </a:r>
            <a:r>
              <a:rPr sz="3000" i="1" spc="265" dirty="0">
                <a:latin typeface="Times New Roman"/>
                <a:cs typeface="Times New Roman"/>
              </a:rPr>
              <a:t>D</a:t>
            </a:r>
            <a:r>
              <a:rPr sz="2625" spc="397" baseline="-23809" dirty="0">
                <a:latin typeface="Times New Roman"/>
                <a:cs typeface="Times New Roman"/>
              </a:rPr>
              <a:t>p</a:t>
            </a:r>
            <a:endParaRPr sz="2625" baseline="-23809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00058" y="3690339"/>
            <a:ext cx="292100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33600" algn="l"/>
              </a:tabLst>
            </a:pPr>
            <a:r>
              <a:rPr sz="3000" spc="640" dirty="0">
                <a:latin typeface="Symbol"/>
                <a:cs typeface="Symbol"/>
              </a:rPr>
              <a:t>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i="1" spc="285" dirty="0">
                <a:latin typeface="Times New Roman"/>
                <a:cs typeface="Times New Roman"/>
              </a:rPr>
              <a:t>k	</a:t>
            </a:r>
            <a:r>
              <a:rPr sz="3000" spc="640" dirty="0">
                <a:latin typeface="Symbol"/>
                <a:cs typeface="Symbol"/>
              </a:rPr>
              <a:t>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i="1" spc="28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1975" y="3992158"/>
            <a:ext cx="308610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0" i="1" spc="39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15600"/>
            <a:ext cx="7724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30" dirty="0"/>
              <a:t>Preferred </a:t>
            </a:r>
            <a:r>
              <a:rPr sz="4400" spc="-15" dirty="0"/>
              <a:t>Stock </a:t>
            </a:r>
            <a:r>
              <a:rPr sz="4400" dirty="0"/>
              <a:t>-</a:t>
            </a:r>
            <a:r>
              <a:rPr sz="4400" spc="70" dirty="0"/>
              <a:t> </a:t>
            </a:r>
            <a:r>
              <a:rPr sz="4400" spc="-15" dirty="0"/>
              <a:t>Example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045927"/>
            <a:ext cx="1035685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181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Suppose KMI has </a:t>
            </a:r>
            <a:r>
              <a:rPr sz="2400" spc="-10" dirty="0">
                <a:latin typeface="Calibri"/>
                <a:cs typeface="Calibri"/>
              </a:rPr>
              <a:t>just </a:t>
            </a:r>
            <a:r>
              <a:rPr sz="2400" spc="-5" dirty="0">
                <a:latin typeface="Calibri"/>
                <a:cs typeface="Calibri"/>
              </a:rPr>
              <a:t>issued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5" dirty="0">
                <a:latin typeface="Calibri"/>
                <a:cs typeface="Calibri"/>
              </a:rPr>
              <a:t>million </a:t>
            </a:r>
            <a:r>
              <a:rPr sz="2400" spc="-10" dirty="0">
                <a:latin typeface="Calibri"/>
                <a:cs typeface="Calibri"/>
              </a:rPr>
              <a:t>shares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preferred stock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15" dirty="0">
                <a:latin typeface="Calibri"/>
                <a:cs typeface="Calibri"/>
              </a:rPr>
              <a:t>pay </a:t>
            </a:r>
            <a:r>
              <a:rPr sz="2400" dirty="0">
                <a:latin typeface="Calibri"/>
                <a:cs typeface="Calibri"/>
              </a:rPr>
              <a:t>an  annual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dividend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$4.05.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preferred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stock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sold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public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price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 dirty="0">
              <a:latin typeface="Calibri"/>
              <a:cs typeface="Calibri"/>
            </a:endParaRPr>
          </a:p>
          <a:p>
            <a:pPr marL="241300" marR="5080">
              <a:lnSpc>
                <a:spcPct val="1215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$52 </a:t>
            </a:r>
            <a:r>
              <a:rPr sz="2400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share. </a:t>
            </a:r>
            <a:r>
              <a:rPr sz="2400" spc="-5" dirty="0">
                <a:latin typeface="Calibri"/>
                <a:cs typeface="Calibri"/>
              </a:rPr>
              <a:t>With issuance </a:t>
            </a:r>
            <a:r>
              <a:rPr sz="2400" spc="-15" dirty="0">
                <a:latin typeface="Calibri"/>
                <a:cs typeface="Calibri"/>
              </a:rPr>
              <a:t>costs </a:t>
            </a:r>
            <a:r>
              <a:rPr sz="2400" spc="-5" dirty="0">
                <a:latin typeface="Calibri"/>
                <a:cs typeface="Calibri"/>
              </a:rPr>
              <a:t>of $2 </a:t>
            </a:r>
            <a:r>
              <a:rPr sz="2400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share,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marginal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preferred  stock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calculated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follows: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043127"/>
            <a:ext cx="10356850" cy="27940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41300" marR="5080" indent="-228600" algn="just">
              <a:lnSpc>
                <a:spcPct val="119800"/>
              </a:lnSpc>
              <a:spcBef>
                <a:spcPts val="1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Because payments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by the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firm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to preferred stockholders are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 the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form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  dividends, they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tax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deductible;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therefore,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after-tax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cost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preferred  stock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equal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pretax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cost.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198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An increasing number of </a:t>
            </a:r>
            <a:r>
              <a:rPr sz="2400" b="1" spc="-15" dirty="0">
                <a:latin typeface="Calibri"/>
                <a:cs typeface="Calibri"/>
              </a:rPr>
              <a:t>preferred stock </a:t>
            </a:r>
            <a:r>
              <a:rPr sz="2400" b="1" dirty="0">
                <a:latin typeface="Calibri"/>
                <a:cs typeface="Calibri"/>
              </a:rPr>
              <a:t>issues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callable, </a:t>
            </a:r>
            <a:r>
              <a:rPr sz="2400" b="1" spc="-20" dirty="0">
                <a:latin typeface="Calibri"/>
                <a:cs typeface="Calibri"/>
              </a:rPr>
              <a:t>have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sinking fund  </a:t>
            </a:r>
            <a:r>
              <a:rPr sz="2400" b="1" spc="-10" dirty="0">
                <a:latin typeface="Calibri"/>
                <a:cs typeface="Calibri"/>
              </a:rPr>
              <a:t>redemption provision, </a:t>
            </a:r>
            <a:r>
              <a:rPr sz="2400" b="1" spc="-5" dirty="0">
                <a:latin typeface="Calibri"/>
                <a:cs typeface="Calibri"/>
              </a:rPr>
              <a:t>or </a:t>
            </a:r>
            <a:r>
              <a:rPr sz="2400" b="1" spc="-20" dirty="0">
                <a:latin typeface="Calibri"/>
                <a:cs typeface="Calibri"/>
              </a:rPr>
              <a:t>have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5" dirty="0">
                <a:latin typeface="Calibri"/>
                <a:cs typeface="Calibri"/>
              </a:rPr>
              <a:t>fixed </a:t>
            </a:r>
            <a:r>
              <a:rPr sz="2400" b="1" spc="-25" dirty="0">
                <a:latin typeface="Calibri"/>
                <a:cs typeface="Calibri"/>
              </a:rPr>
              <a:t>maturity.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dirty="0">
                <a:latin typeface="Calibri"/>
                <a:cs typeface="Calibri"/>
              </a:rPr>
              <a:t>these </a:t>
            </a:r>
            <a:r>
              <a:rPr sz="2400" b="1" spc="-5" dirty="0">
                <a:latin typeface="Calibri"/>
                <a:cs typeface="Calibri"/>
              </a:rPr>
              <a:t>cases,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computation 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cost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spc="-15" dirty="0">
                <a:latin typeface="Calibri"/>
                <a:cs typeface="Calibri"/>
              </a:rPr>
              <a:t>preferred stock </a:t>
            </a:r>
            <a:r>
              <a:rPr sz="2400" b="1" spc="-5" dirty="0">
                <a:latin typeface="Calibri"/>
                <a:cs typeface="Calibri"/>
              </a:rPr>
              <a:t>financing is similar </a:t>
            </a:r>
            <a:r>
              <a:rPr sz="2400" b="1" spc="-10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that </a:t>
            </a:r>
            <a:r>
              <a:rPr sz="2400" b="1" spc="-15" dirty="0">
                <a:latin typeface="Calibri"/>
                <a:cs typeface="Calibri"/>
              </a:rPr>
              <a:t>for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bond.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7563" y="3442716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4">
                <a:moveTo>
                  <a:pt x="0" y="0"/>
                </a:moveTo>
                <a:lnTo>
                  <a:pt x="1372907" y="0"/>
                </a:lnTo>
              </a:path>
            </a:pathLst>
          </a:custGeom>
          <a:ln w="19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8935" y="3399664"/>
            <a:ext cx="14224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5" dirty="0">
                <a:latin typeface="Times New Roman"/>
                <a:cs typeface="Times New Roman"/>
              </a:rPr>
              <a:t>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0878" y="2881504"/>
            <a:ext cx="93281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30" dirty="0">
                <a:latin typeface="Times New Roman"/>
                <a:cs typeface="Times New Roman"/>
              </a:rPr>
              <a:t>$4.05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4624" y="3132377"/>
            <a:ext cx="259842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40" dirty="0">
                <a:latin typeface="Symbol"/>
                <a:cs typeface="Symbol"/>
              </a:rPr>
              <a:t></a:t>
            </a:r>
            <a:r>
              <a:rPr sz="3100" spc="40" dirty="0">
                <a:latin typeface="Times New Roman"/>
                <a:cs typeface="Times New Roman"/>
              </a:rPr>
              <a:t> </a:t>
            </a:r>
            <a:r>
              <a:rPr sz="3100" spc="30" dirty="0">
                <a:latin typeface="Times New Roman"/>
                <a:cs typeface="Times New Roman"/>
              </a:rPr>
              <a:t>0.081 or</a:t>
            </a:r>
            <a:r>
              <a:rPr sz="3100" spc="-355" dirty="0">
                <a:latin typeface="Times New Roman"/>
                <a:cs typeface="Times New Roman"/>
              </a:rPr>
              <a:t> </a:t>
            </a:r>
            <a:r>
              <a:rPr sz="3100" spc="35" dirty="0">
                <a:latin typeface="Times New Roman"/>
                <a:cs typeface="Times New Roman"/>
              </a:rPr>
              <a:t>8.1%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7316" y="3442295"/>
            <a:ext cx="137414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35" dirty="0">
                <a:latin typeface="Times New Roman"/>
                <a:cs typeface="Times New Roman"/>
              </a:rPr>
              <a:t>$52</a:t>
            </a:r>
            <a:r>
              <a:rPr sz="3100" spc="-330" dirty="0">
                <a:latin typeface="Times New Roman"/>
                <a:cs typeface="Times New Roman"/>
              </a:rPr>
              <a:t> </a:t>
            </a:r>
            <a:r>
              <a:rPr sz="3100" spc="40" dirty="0">
                <a:latin typeface="Symbol"/>
                <a:cs typeface="Symbol"/>
              </a:rPr>
              <a:t></a:t>
            </a:r>
            <a:r>
              <a:rPr sz="3100" spc="-370" dirty="0">
                <a:latin typeface="Times New Roman"/>
                <a:cs typeface="Times New Roman"/>
              </a:rPr>
              <a:t> </a:t>
            </a:r>
            <a:r>
              <a:rPr sz="3100" spc="35" dirty="0">
                <a:latin typeface="Times New Roman"/>
                <a:cs typeface="Times New Roman"/>
              </a:rPr>
              <a:t>$2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1117" y="3132377"/>
            <a:ext cx="68897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54659" algn="l"/>
              </a:tabLst>
            </a:pPr>
            <a:r>
              <a:rPr sz="3100" i="1" spc="30" dirty="0">
                <a:latin typeface="Times New Roman"/>
                <a:cs typeface="Times New Roman"/>
              </a:rPr>
              <a:t>k	</a:t>
            </a:r>
            <a:r>
              <a:rPr sz="3100" spc="40" dirty="0">
                <a:latin typeface="Symbol"/>
                <a:cs typeface="Symbol"/>
              </a:rPr>
              <a:t></a:t>
            </a:r>
            <a:endParaRPr sz="3100" dirty="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69012"/>
            <a:ext cx="7724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30" dirty="0"/>
              <a:t>Preferred </a:t>
            </a:r>
            <a:r>
              <a:rPr sz="4400" spc="-15" dirty="0"/>
              <a:t>Stock </a:t>
            </a:r>
            <a:r>
              <a:rPr sz="4400" dirty="0"/>
              <a:t>-</a:t>
            </a:r>
            <a:r>
              <a:rPr sz="4400" spc="70" dirty="0"/>
              <a:t> </a:t>
            </a:r>
            <a:r>
              <a:rPr sz="4400" spc="-15" dirty="0"/>
              <a:t>Example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54000" indent="-228600" algn="just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54000" algn="l"/>
              </a:tabLst>
            </a:pPr>
            <a:r>
              <a:rPr spc="-15" dirty="0"/>
              <a:t>Progress</a:t>
            </a:r>
            <a:r>
              <a:rPr spc="105" dirty="0"/>
              <a:t> </a:t>
            </a:r>
            <a:r>
              <a:rPr spc="-10" dirty="0"/>
              <a:t>Energy</a:t>
            </a:r>
            <a:r>
              <a:rPr spc="105" dirty="0"/>
              <a:t> </a:t>
            </a:r>
            <a:r>
              <a:rPr spc="-5" dirty="0"/>
              <a:t>plans</a:t>
            </a:r>
            <a:r>
              <a:rPr spc="105" dirty="0"/>
              <a:t> </a:t>
            </a:r>
            <a:r>
              <a:rPr dirty="0"/>
              <a:t>an</a:t>
            </a:r>
            <a:r>
              <a:rPr spc="100" dirty="0"/>
              <a:t> </a:t>
            </a:r>
            <a:r>
              <a:rPr spc="-10" dirty="0"/>
              <a:t>offering</a:t>
            </a:r>
            <a:r>
              <a:rPr spc="100" dirty="0"/>
              <a:t> </a:t>
            </a:r>
            <a:r>
              <a:rPr spc="-5" dirty="0"/>
              <a:t>of</a:t>
            </a:r>
            <a:r>
              <a:rPr spc="105" dirty="0"/>
              <a:t> </a:t>
            </a:r>
            <a:r>
              <a:rPr spc="-5" dirty="0"/>
              <a:t>$50</a:t>
            </a:r>
            <a:r>
              <a:rPr spc="100" dirty="0"/>
              <a:t> </a:t>
            </a:r>
            <a:r>
              <a:rPr spc="-5" dirty="0"/>
              <a:t>par</a:t>
            </a:r>
            <a:r>
              <a:rPr spc="100" dirty="0"/>
              <a:t> </a:t>
            </a:r>
            <a:r>
              <a:rPr spc="-10" dirty="0"/>
              <a:t>value</a:t>
            </a:r>
            <a:r>
              <a:rPr spc="110" dirty="0"/>
              <a:t> </a:t>
            </a:r>
            <a:r>
              <a:rPr spc="-15" dirty="0"/>
              <a:t>preferred</a:t>
            </a:r>
            <a:r>
              <a:rPr spc="100" dirty="0"/>
              <a:t> </a:t>
            </a:r>
            <a:r>
              <a:rPr spc="-15" dirty="0"/>
              <a:t>stock</a:t>
            </a:r>
            <a:r>
              <a:rPr spc="105" dirty="0"/>
              <a:t> </a:t>
            </a:r>
            <a:r>
              <a:rPr spc="-10" dirty="0"/>
              <a:t>that</a:t>
            </a:r>
            <a:r>
              <a:rPr spc="95" dirty="0"/>
              <a:t> </a:t>
            </a:r>
            <a:r>
              <a:rPr spc="-5" dirty="0"/>
              <a:t>will</a:t>
            </a:r>
            <a:r>
              <a:rPr spc="100" dirty="0"/>
              <a:t> </a:t>
            </a:r>
            <a:r>
              <a:rPr spc="-15" dirty="0"/>
              <a:t>pay</a:t>
            </a:r>
            <a:r>
              <a:rPr spc="105" dirty="0"/>
              <a:t> </a:t>
            </a:r>
            <a:r>
              <a:rPr dirty="0"/>
              <a:t>a</a:t>
            </a:r>
          </a:p>
          <a:p>
            <a:pPr marL="254000" marR="17780" algn="just">
              <a:lnSpc>
                <a:spcPts val="3500"/>
              </a:lnSpc>
              <a:spcBef>
                <a:spcPts val="120"/>
              </a:spcBef>
            </a:pPr>
            <a:r>
              <a:rPr spc="-5" dirty="0"/>
              <a:t>$5.00 dividend </a:t>
            </a:r>
            <a:r>
              <a:rPr dirty="0"/>
              <a:t>per </a:t>
            </a:r>
            <a:r>
              <a:rPr spc="-55" dirty="0"/>
              <a:t>year. </a:t>
            </a:r>
            <a:r>
              <a:rPr dirty="0"/>
              <a:t>The </a:t>
            </a:r>
            <a:r>
              <a:rPr spc="-15" dirty="0"/>
              <a:t>preferred stock </a:t>
            </a:r>
            <a:r>
              <a:rPr spc="-5" dirty="0"/>
              <a:t>is </a:t>
            </a:r>
            <a:r>
              <a:rPr spc="-10" dirty="0"/>
              <a:t>expected </a:t>
            </a:r>
            <a:r>
              <a:rPr spc="-15" dirty="0"/>
              <a:t>to </a:t>
            </a:r>
            <a:r>
              <a:rPr dirty="0"/>
              <a:t>yield </a:t>
            </a:r>
            <a:r>
              <a:rPr spc="-15" dirty="0"/>
              <a:t>Progress </a:t>
            </a:r>
            <a:r>
              <a:rPr spc="-10" dirty="0"/>
              <a:t>Energy  </a:t>
            </a:r>
            <a:r>
              <a:rPr spc="-5" dirty="0"/>
              <a:t>net proceeds of $46.40 </a:t>
            </a:r>
            <a:r>
              <a:rPr dirty="0"/>
              <a:t>per </a:t>
            </a:r>
            <a:r>
              <a:rPr spc="-10" dirty="0"/>
              <a:t>share after </a:t>
            </a:r>
            <a:r>
              <a:rPr dirty="0"/>
              <a:t>all </a:t>
            </a:r>
            <a:r>
              <a:rPr spc="-5" dirty="0"/>
              <a:t>issue </a:t>
            </a:r>
            <a:r>
              <a:rPr spc="-15" dirty="0"/>
              <a:t>costs. </a:t>
            </a:r>
            <a:r>
              <a:rPr dirty="0"/>
              <a:t>The </a:t>
            </a:r>
            <a:r>
              <a:rPr spc="-15" dirty="0"/>
              <a:t>preferred stock </a:t>
            </a:r>
            <a:r>
              <a:rPr spc="-10" dirty="0"/>
              <a:t>must  </a:t>
            </a:r>
            <a:r>
              <a:rPr dirty="0"/>
              <a:t>be </a:t>
            </a:r>
            <a:r>
              <a:rPr spc="-15" dirty="0"/>
              <a:t>retired at </a:t>
            </a:r>
            <a:r>
              <a:rPr spc="-5" dirty="0"/>
              <a:t>its par </a:t>
            </a:r>
            <a:r>
              <a:rPr spc="-10" dirty="0"/>
              <a:t>value </a:t>
            </a:r>
            <a:r>
              <a:rPr spc="-5" dirty="0"/>
              <a:t>in 15</a:t>
            </a:r>
            <a:r>
              <a:rPr spc="5" dirty="0"/>
              <a:t> </a:t>
            </a:r>
            <a:r>
              <a:rPr spc="-15" dirty="0"/>
              <a:t>years.</a:t>
            </a:r>
          </a:p>
          <a:p>
            <a:pPr marL="254000" marR="19050" indent="-228600" algn="just">
              <a:lnSpc>
                <a:spcPct val="121500"/>
              </a:lnSpc>
              <a:spcBef>
                <a:spcPts val="680"/>
              </a:spcBef>
              <a:buFont typeface="Arial"/>
              <a:buChar char="•"/>
              <a:tabLst>
                <a:tab pos="254000" algn="l"/>
              </a:tabLst>
            </a:pPr>
            <a:r>
              <a:rPr dirty="0"/>
              <a:t>The </a:t>
            </a:r>
            <a:r>
              <a:rPr spc="-15" dirty="0"/>
              <a:t>cost </a:t>
            </a:r>
            <a:r>
              <a:rPr spc="-5" dirty="0"/>
              <a:t>of this </a:t>
            </a:r>
            <a:r>
              <a:rPr spc="-15" dirty="0"/>
              <a:t>preferred stock </a:t>
            </a:r>
            <a:r>
              <a:rPr spc="-5" dirty="0"/>
              <a:t>issue </a:t>
            </a:r>
            <a:r>
              <a:rPr spc="-10" dirty="0"/>
              <a:t>can </a:t>
            </a:r>
            <a:r>
              <a:rPr dirty="0"/>
              <a:t>be </a:t>
            </a:r>
            <a:r>
              <a:rPr spc="-10" dirty="0"/>
              <a:t>computed </a:t>
            </a:r>
            <a:r>
              <a:rPr spc="-5" dirty="0"/>
              <a:t>by solving </a:t>
            </a:r>
            <a:r>
              <a:rPr spc="-20" dirty="0"/>
              <a:t>for </a:t>
            </a:r>
            <a:r>
              <a:rPr i="1" spc="-5" dirty="0">
                <a:latin typeface="Times New Roman"/>
                <a:cs typeface="Times New Roman"/>
              </a:rPr>
              <a:t>k</a:t>
            </a:r>
            <a:r>
              <a:rPr sz="2400" spc="-7" baseline="-17361" dirty="0">
                <a:latin typeface="Times New Roman"/>
                <a:cs typeface="Times New Roman"/>
              </a:rPr>
              <a:t>p </a:t>
            </a:r>
            <a:r>
              <a:rPr sz="2400" spc="-5" dirty="0"/>
              <a:t>in the  </a:t>
            </a:r>
            <a:r>
              <a:rPr sz="2400" spc="-10" dirty="0"/>
              <a:t>following valuation</a:t>
            </a:r>
            <a:r>
              <a:rPr sz="2400" spc="-20" dirty="0"/>
              <a:t> </a:t>
            </a:r>
            <a:r>
              <a:rPr sz="2400" spc="-5" dirty="0"/>
              <a:t>model: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4069" y="4422340"/>
            <a:ext cx="6303010" cy="1859914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215"/>
              </a:spcBef>
            </a:pPr>
            <a:r>
              <a:rPr sz="3300" spc="275" dirty="0">
                <a:latin typeface="Symbol"/>
                <a:cs typeface="Symbol"/>
              </a:rPr>
              <a:t></a:t>
            </a:r>
            <a:r>
              <a:rPr sz="3300" spc="-135" dirty="0">
                <a:latin typeface="Times New Roman"/>
                <a:cs typeface="Times New Roman"/>
              </a:rPr>
              <a:t> </a:t>
            </a:r>
            <a:r>
              <a:rPr sz="3300" spc="190" dirty="0">
                <a:latin typeface="Times New Roman"/>
                <a:cs typeface="Times New Roman"/>
              </a:rPr>
              <a:t>$46.40</a:t>
            </a:r>
            <a:endParaRPr sz="3300" dirty="0">
              <a:latin typeface="Times New Roman"/>
              <a:cs typeface="Times New Roman"/>
            </a:endParaRPr>
          </a:p>
          <a:p>
            <a:pPr marL="38100">
              <a:lnSpc>
                <a:spcPts val="3585"/>
              </a:lnSpc>
              <a:spcBef>
                <a:spcPts val="1125"/>
              </a:spcBef>
              <a:tabLst>
                <a:tab pos="2675255" algn="l"/>
                <a:tab pos="5730240" algn="l"/>
              </a:tabLst>
            </a:pPr>
            <a:r>
              <a:rPr sz="3300" spc="275" dirty="0">
                <a:latin typeface="Symbol"/>
                <a:cs typeface="Symbol"/>
              </a:rPr>
              <a:t></a:t>
            </a:r>
            <a:r>
              <a:rPr sz="3300" spc="-150" dirty="0">
                <a:latin typeface="Times New Roman"/>
                <a:cs typeface="Times New Roman"/>
              </a:rPr>
              <a:t> </a:t>
            </a:r>
            <a:r>
              <a:rPr sz="3300" spc="225" dirty="0">
                <a:latin typeface="Times New Roman"/>
                <a:cs typeface="Times New Roman"/>
              </a:rPr>
              <a:t>$5(PVIFA</a:t>
            </a:r>
            <a:r>
              <a:rPr sz="2850" i="1" spc="337" baseline="-24853" dirty="0">
                <a:latin typeface="Times New Roman"/>
                <a:cs typeface="Times New Roman"/>
              </a:rPr>
              <a:t>k	</a:t>
            </a:r>
            <a:r>
              <a:rPr sz="2850" spc="97" baseline="-24853" dirty="0">
                <a:latin typeface="Times New Roman"/>
                <a:cs typeface="Times New Roman"/>
              </a:rPr>
              <a:t>,15 </a:t>
            </a:r>
            <a:r>
              <a:rPr sz="3300" spc="165" dirty="0">
                <a:latin typeface="Times New Roman"/>
                <a:cs typeface="Times New Roman"/>
              </a:rPr>
              <a:t>)</a:t>
            </a:r>
            <a:r>
              <a:rPr sz="3300" spc="-400" dirty="0">
                <a:latin typeface="Times New Roman"/>
                <a:cs typeface="Times New Roman"/>
              </a:rPr>
              <a:t> </a:t>
            </a:r>
            <a:r>
              <a:rPr sz="3300" spc="275" dirty="0">
                <a:latin typeface="Symbol"/>
                <a:cs typeface="Symbol"/>
              </a:rPr>
              <a:t></a:t>
            </a:r>
            <a:r>
              <a:rPr sz="3300" spc="-315" dirty="0">
                <a:latin typeface="Times New Roman"/>
                <a:cs typeface="Times New Roman"/>
              </a:rPr>
              <a:t> </a:t>
            </a:r>
            <a:r>
              <a:rPr sz="3300" spc="155" dirty="0">
                <a:latin typeface="Times New Roman"/>
                <a:cs typeface="Times New Roman"/>
              </a:rPr>
              <a:t>$50(PVIF</a:t>
            </a:r>
            <a:r>
              <a:rPr sz="2850" i="1" spc="232" baseline="-24853" dirty="0">
                <a:latin typeface="Times New Roman"/>
                <a:cs typeface="Times New Roman"/>
              </a:rPr>
              <a:t>k	</a:t>
            </a:r>
            <a:r>
              <a:rPr sz="2850" spc="97" baseline="-24853" dirty="0">
                <a:latin typeface="Times New Roman"/>
                <a:cs typeface="Times New Roman"/>
              </a:rPr>
              <a:t>,15</a:t>
            </a:r>
            <a:r>
              <a:rPr sz="2850" spc="-254" baseline="-24853" dirty="0">
                <a:latin typeface="Times New Roman"/>
                <a:cs typeface="Times New Roman"/>
              </a:rPr>
              <a:t> </a:t>
            </a:r>
            <a:r>
              <a:rPr sz="3300" spc="165" dirty="0">
                <a:latin typeface="Times New Roman"/>
                <a:cs typeface="Times New Roman"/>
              </a:rPr>
              <a:t>)</a:t>
            </a:r>
            <a:endParaRPr sz="3300" dirty="0">
              <a:latin typeface="Times New Roman"/>
              <a:cs typeface="Times New Roman"/>
            </a:endParaRPr>
          </a:p>
          <a:p>
            <a:pPr marL="2529205">
              <a:lnSpc>
                <a:spcPts val="1305"/>
              </a:lnSpc>
              <a:tabLst>
                <a:tab pos="5585460" algn="l"/>
              </a:tabLst>
            </a:pPr>
            <a:r>
              <a:rPr sz="1400" spc="95" dirty="0">
                <a:latin typeface="Times New Roman"/>
                <a:cs typeface="Times New Roman"/>
              </a:rPr>
              <a:t>p	p</a:t>
            </a:r>
            <a:endParaRPr sz="1400" dirty="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475"/>
              </a:spcBef>
            </a:pP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11%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5508" y="4665115"/>
            <a:ext cx="624205" cy="534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950" i="1" spc="-15" baseline="14309" dirty="0">
                <a:latin typeface="Times New Roman"/>
                <a:cs typeface="Times New Roman"/>
              </a:rPr>
              <a:t>P</a:t>
            </a:r>
            <a:r>
              <a:rPr sz="1900" spc="-10" dirty="0">
                <a:latin typeface="Times New Roman"/>
                <a:cs typeface="Times New Roman"/>
              </a:rPr>
              <a:t>net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271" y="397910"/>
            <a:ext cx="11324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Does </a:t>
            </a:r>
            <a:r>
              <a:rPr sz="4400" dirty="0"/>
              <a:t>the </a:t>
            </a: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0" dirty="0"/>
              <a:t>Capital </a:t>
            </a:r>
            <a:r>
              <a:rPr sz="4400" spc="-20" dirty="0"/>
              <a:t>Differ </a:t>
            </a:r>
            <a:r>
              <a:rPr sz="4400" spc="-5" dirty="0"/>
              <a:t>among</a:t>
            </a:r>
            <a:r>
              <a:rPr sz="4400" spc="60" dirty="0"/>
              <a:t> </a:t>
            </a:r>
            <a:r>
              <a:rPr sz="4400" spc="-10" dirty="0"/>
              <a:t>Countries?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33245"/>
            <a:ext cx="10357485" cy="3205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5715" indent="-228600">
              <a:lnSpc>
                <a:spcPts val="3800"/>
              </a:lnSpc>
              <a:spcBef>
                <a:spcPts val="260"/>
              </a:spcBef>
              <a:buFont typeface="Arial"/>
              <a:buChar char="•"/>
              <a:tabLst>
                <a:tab pos="241300" algn="l"/>
                <a:tab pos="1347470" algn="l"/>
                <a:tab pos="1930400" algn="l"/>
                <a:tab pos="3246755" algn="l"/>
                <a:tab pos="3747770" algn="l"/>
                <a:tab pos="4318000" algn="l"/>
                <a:tab pos="6299835" algn="l"/>
                <a:tab pos="6762115" algn="l"/>
                <a:tab pos="7469505" algn="l"/>
                <a:tab pos="8296909" algn="l"/>
                <a:tab pos="8789670" algn="l"/>
                <a:tab pos="10035540" algn="l"/>
              </a:tabLst>
            </a:pPr>
            <a:r>
              <a:rPr sz="320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	a</a:t>
            </a:r>
            <a:r>
              <a:rPr sz="3200" spc="5" dirty="0">
                <a:latin typeface="Calibri"/>
                <a:cs typeface="Calibri"/>
              </a:rPr>
              <a:t>pp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ar	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spc="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f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ce</a:t>
            </a:r>
            <a:r>
              <a:rPr sz="3200" dirty="0">
                <a:latin typeface="Calibri"/>
                <a:cs typeface="Calibri"/>
              </a:rPr>
              <a:t>s	in	t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	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pi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	in  </a:t>
            </a:r>
            <a:r>
              <a:rPr sz="3200" spc="-25" dirty="0">
                <a:latin typeface="Calibri"/>
                <a:cs typeface="Calibri"/>
              </a:rPr>
              <a:t>different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countries.</a:t>
            </a:r>
            <a:endParaRPr sz="3200">
              <a:latin typeface="Calibri"/>
              <a:cs typeface="Calibri"/>
            </a:endParaRPr>
          </a:p>
          <a:p>
            <a:pPr marL="241300" marR="5715" indent="-228600">
              <a:lnSpc>
                <a:spcPts val="38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  <a:tab pos="1454150" algn="l"/>
                <a:tab pos="3002280" algn="l"/>
                <a:tab pos="3756025" algn="l"/>
                <a:tab pos="5678170" algn="l"/>
                <a:tab pos="8032750" algn="l"/>
                <a:tab pos="9766300" algn="l"/>
              </a:tabLst>
            </a:pPr>
            <a:r>
              <a:rPr sz="3200" dirty="0">
                <a:latin typeface="Calibri"/>
                <a:cs typeface="Calibri"/>
              </a:rPr>
              <a:t>W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5" dirty="0">
                <a:latin typeface="Calibri"/>
                <a:cs typeface="Calibri"/>
              </a:rPr>
              <a:t>ma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-110" dirty="0">
                <a:latin typeface="Calibri"/>
                <a:cs typeface="Calibri"/>
              </a:rPr>
              <a:t>k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ts	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	im</a:t>
            </a:r>
            <a:r>
              <a:rPr sz="3200" spc="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er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ec</a:t>
            </a:r>
            <a:r>
              <a:rPr sz="3200" dirty="0">
                <a:latin typeface="Calibri"/>
                <a:cs typeface="Calibri"/>
              </a:rPr>
              <a:t>t,	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er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tio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al	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nan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	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  </a:t>
            </a:r>
            <a:r>
              <a:rPr sz="3200" spc="-10" dirty="0">
                <a:latin typeface="Calibri"/>
                <a:cs typeface="Calibri"/>
              </a:rPr>
              <a:t>lower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5" dirty="0">
                <a:latin typeface="Calibri"/>
                <a:cs typeface="Calibri"/>
              </a:rPr>
              <a:t>firm’s </a:t>
            </a:r>
            <a:r>
              <a:rPr sz="3200" spc="-20" dirty="0">
                <a:latin typeface="Calibri"/>
                <a:cs typeface="Calibri"/>
              </a:rPr>
              <a:t>cost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capital.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8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  <a:tab pos="1137920" algn="l"/>
                <a:tab pos="2007235" algn="l"/>
                <a:tab pos="2565400" algn="l"/>
                <a:tab pos="4033520" algn="l"/>
                <a:tab pos="4847590" algn="l"/>
                <a:tab pos="5311140" algn="l"/>
                <a:tab pos="5869305" algn="l"/>
                <a:tab pos="8660765" algn="l"/>
                <a:tab pos="9424035" algn="l"/>
              </a:tabLst>
            </a:pPr>
            <a:r>
              <a:rPr sz="3200" spc="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y	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a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ev</a:t>
            </a:r>
            <a:r>
              <a:rPr sz="3200" dirty="0">
                <a:latin typeface="Calibri"/>
                <a:cs typeface="Calibri"/>
              </a:rPr>
              <a:t>e	t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is	is	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er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tio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ali</a:t>
            </a:r>
            <a:r>
              <a:rPr sz="3200" spc="-7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e	t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m</a:t>
            </a:r>
            <a:r>
              <a:rPr sz="3200" spc="-195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  </a:t>
            </a:r>
            <a:r>
              <a:rPr sz="3200" spc="-10" dirty="0">
                <a:latin typeface="Calibri"/>
                <a:cs typeface="Calibri"/>
              </a:rPr>
              <a:t>ownership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structure.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137679"/>
            <a:ext cx="7051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Cross-Border </a:t>
            </a:r>
            <a:r>
              <a:rPr sz="4400" spc="-10" dirty="0"/>
              <a:t>Listings </a:t>
            </a:r>
            <a:r>
              <a:rPr sz="4400" spc="-5" dirty="0"/>
              <a:t>of</a:t>
            </a:r>
            <a:r>
              <a:rPr sz="4400" spc="-25" dirty="0"/>
              <a:t> </a:t>
            </a:r>
            <a:r>
              <a:rPr sz="4400" spc="-15" dirty="0"/>
              <a:t>Stocks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9339" y="941802"/>
            <a:ext cx="10358120" cy="57137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5080" indent="-228600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  <a:tab pos="2274570" algn="l"/>
                <a:tab pos="3434715" algn="l"/>
                <a:tab pos="3899535" algn="l"/>
                <a:tab pos="4956810" algn="l"/>
                <a:tab pos="5810885" algn="l"/>
                <a:tab pos="7138670" algn="l"/>
                <a:tab pos="8055609" algn="l"/>
                <a:tab pos="9348470" algn="l"/>
              </a:tabLst>
            </a:pP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	</a:t>
            </a:r>
            <a:r>
              <a:rPr sz="2800" spc="-5" dirty="0">
                <a:latin typeface="Calibri"/>
                <a:cs typeface="Calibri"/>
              </a:rPr>
              <a:t>li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	</a:t>
            </a:r>
            <a:r>
              <a:rPr sz="2800" spc="-3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s	h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	b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</a:t>
            </a:r>
            <a:r>
              <a:rPr sz="2800" dirty="0">
                <a:latin typeface="Calibri"/>
                <a:cs typeface="Calibri"/>
              </a:rPr>
              <a:t>e	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	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r	</a:t>
            </a:r>
            <a:r>
              <a:rPr sz="2800" spc="-5" dirty="0">
                <a:latin typeface="Calibri"/>
                <a:cs typeface="Calibri"/>
              </a:rPr>
              <a:t>amo</a:t>
            </a:r>
            <a:r>
              <a:rPr sz="2800" dirty="0">
                <a:latin typeface="Calibri"/>
                <a:cs typeface="Calibri"/>
              </a:rPr>
              <a:t>ng  </a:t>
            </a:r>
            <a:r>
              <a:rPr sz="2800" spc="-5" dirty="0">
                <a:latin typeface="Calibri"/>
                <a:cs typeface="Calibri"/>
              </a:rPr>
              <a:t>major </a:t>
            </a:r>
            <a:r>
              <a:rPr sz="2800" spc="-15" dirty="0">
                <a:latin typeface="Calibri"/>
                <a:cs typeface="Calibri"/>
              </a:rPr>
              <a:t>corporations.</a:t>
            </a:r>
            <a:endParaRPr sz="2800">
              <a:latin typeface="Calibri"/>
              <a:cs typeface="Calibri"/>
            </a:endParaRPr>
          </a:p>
          <a:p>
            <a:pPr marL="241300" marR="6985" indent="-228600">
              <a:lnSpc>
                <a:spcPct val="1012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  <a:tab pos="943610" algn="l"/>
                <a:tab pos="2075180" algn="l"/>
                <a:tab pos="3791585" algn="l"/>
                <a:tab pos="4253230" algn="l"/>
                <a:tab pos="5438140" algn="l"/>
                <a:tab pos="6492875" algn="l"/>
                <a:tab pos="7124700" algn="l"/>
                <a:tab pos="8067675" algn="l"/>
                <a:tab pos="8608695" algn="l"/>
                <a:tab pos="9257665" algn="l"/>
              </a:tabLst>
            </a:pP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he	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	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	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eig</a:t>
            </a:r>
            <a:r>
              <a:rPr sz="2800" dirty="0">
                <a:latin typeface="Calibri"/>
                <a:cs typeface="Calibri"/>
              </a:rPr>
              <a:t>n	</a:t>
            </a:r>
            <a:r>
              <a:rPr sz="2800" spc="-3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li</a:t>
            </a:r>
            <a:r>
              <a:rPr sz="2800" spc="-3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Lo</a:t>
            </a:r>
            <a:r>
              <a:rPr sz="280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on  </a:t>
            </a:r>
            <a:r>
              <a:rPr sz="2800" spc="-10" dirty="0">
                <a:latin typeface="Calibri"/>
                <a:cs typeface="Calibri"/>
              </a:rPr>
              <a:t>Stock </a:t>
            </a:r>
            <a:r>
              <a:rPr sz="2800" spc="-15" dirty="0">
                <a:latin typeface="Calibri"/>
                <a:cs typeface="Calibri"/>
              </a:rPr>
              <a:t>Exchange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U.S. Stock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exchanges.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1200"/>
              </a:lnSpc>
              <a:spcBef>
                <a:spcPts val="1405"/>
              </a:spcBef>
              <a:buFont typeface="Arial"/>
              <a:buChar char="•"/>
              <a:tabLst>
                <a:tab pos="241300" algn="l"/>
                <a:tab pos="2273935" algn="l"/>
                <a:tab pos="3435350" algn="l"/>
                <a:tab pos="3877310" algn="l"/>
                <a:tab pos="4923155" algn="l"/>
                <a:tab pos="6122670" algn="l"/>
                <a:tab pos="6436995" algn="l"/>
                <a:tab pos="7921625" algn="l"/>
                <a:tab pos="8338184" algn="l"/>
                <a:tab pos="8970010" algn="l"/>
              </a:tabLst>
            </a:pP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ss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	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ing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	</a:t>
            </a:r>
            <a:r>
              <a:rPr sz="2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fit	a	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mp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	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	t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</a:t>
            </a:r>
            <a:r>
              <a:rPr sz="2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ll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ways.</a:t>
            </a:r>
            <a:endParaRPr sz="2800">
              <a:latin typeface="Calibri"/>
              <a:cs typeface="Calibri"/>
            </a:endParaRPr>
          </a:p>
          <a:p>
            <a:pPr marL="1007744" marR="5715" lvl="1" indent="-527685">
              <a:lnSpc>
                <a:spcPts val="2800"/>
              </a:lnSpc>
              <a:spcBef>
                <a:spcPts val="700"/>
              </a:spcBef>
              <a:buFont typeface="Wingdings"/>
              <a:buChar char=""/>
              <a:tabLst>
                <a:tab pos="1007110" algn="l"/>
                <a:tab pos="1007744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company </a:t>
            </a:r>
            <a:r>
              <a:rPr sz="2400" spc="-10" dirty="0">
                <a:latin typeface="Calibri"/>
                <a:cs typeface="Calibri"/>
              </a:rPr>
              <a:t>can expand </a:t>
            </a:r>
            <a:r>
              <a:rPr sz="2400" spc="-5" dirty="0">
                <a:latin typeface="Calibri"/>
                <a:cs typeface="Calibri"/>
              </a:rPr>
              <a:t>its </a:t>
            </a:r>
            <a:r>
              <a:rPr sz="2400" spc="-10" dirty="0">
                <a:latin typeface="Calibri"/>
                <a:cs typeface="Calibri"/>
              </a:rPr>
              <a:t>potential </a:t>
            </a:r>
            <a:r>
              <a:rPr sz="2400" spc="-20" dirty="0">
                <a:latin typeface="Calibri"/>
                <a:cs typeface="Calibri"/>
              </a:rPr>
              <a:t>investor </a:t>
            </a:r>
            <a:r>
              <a:rPr sz="2400" spc="-5" dirty="0">
                <a:latin typeface="Calibri"/>
                <a:cs typeface="Calibri"/>
              </a:rPr>
              <a:t>base, which will lead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higher </a:t>
            </a:r>
            <a:r>
              <a:rPr sz="2400" spc="-15" dirty="0">
                <a:latin typeface="Calibri"/>
                <a:cs typeface="Calibri"/>
              </a:rPr>
              <a:t>stock </a:t>
            </a:r>
            <a:r>
              <a:rPr sz="2400" spc="-5" dirty="0">
                <a:latin typeface="Calibri"/>
                <a:cs typeface="Calibri"/>
              </a:rPr>
              <a:t>price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lower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capital.</a:t>
            </a:r>
            <a:endParaRPr sz="2400">
              <a:latin typeface="Calibri"/>
              <a:cs typeface="Calibri"/>
            </a:endParaRPr>
          </a:p>
          <a:p>
            <a:pPr marL="1007744" marR="6350" lvl="1" indent="-527685">
              <a:lnSpc>
                <a:spcPct val="100699"/>
              </a:lnSpc>
              <a:spcBef>
                <a:spcPts val="420"/>
              </a:spcBef>
              <a:buFont typeface="Wingdings"/>
              <a:buChar char=""/>
              <a:tabLst>
                <a:tab pos="1007110" algn="l"/>
                <a:tab pos="1007744" algn="l"/>
              </a:tabLst>
            </a:pPr>
            <a:r>
              <a:rPr sz="2400" spc="-10" dirty="0">
                <a:latin typeface="Calibri"/>
                <a:cs typeface="Calibri"/>
              </a:rPr>
              <a:t>Cross-listing </a:t>
            </a:r>
            <a:r>
              <a:rPr sz="2400" spc="-15" dirty="0">
                <a:latin typeface="Calibri"/>
                <a:cs typeface="Calibri"/>
              </a:rPr>
              <a:t>creates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secondary </a:t>
            </a:r>
            <a:r>
              <a:rPr sz="2400" spc="-20" dirty="0">
                <a:latin typeface="Calibri"/>
                <a:cs typeface="Calibri"/>
              </a:rPr>
              <a:t>market for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company’s </a:t>
            </a:r>
            <a:r>
              <a:rPr sz="2400" spc="-10" dirty="0">
                <a:latin typeface="Calibri"/>
                <a:cs typeface="Calibri"/>
              </a:rPr>
              <a:t>shares, </a:t>
            </a:r>
            <a:r>
              <a:rPr sz="2400" spc="-5" dirty="0">
                <a:latin typeface="Calibri"/>
                <a:cs typeface="Calibri"/>
              </a:rPr>
              <a:t>which  </a:t>
            </a:r>
            <a:r>
              <a:rPr sz="2400" spc="-15" dirty="0">
                <a:latin typeface="Calibri"/>
                <a:cs typeface="Calibri"/>
              </a:rPr>
              <a:t>facilitates </a:t>
            </a:r>
            <a:r>
              <a:rPr sz="2400" spc="-10" dirty="0">
                <a:latin typeface="Calibri"/>
                <a:cs typeface="Calibri"/>
              </a:rPr>
              <a:t>raising </a:t>
            </a: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spc="-10" dirty="0">
                <a:latin typeface="Calibri"/>
                <a:cs typeface="Calibri"/>
              </a:rPr>
              <a:t>capital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foreign markets.</a:t>
            </a:r>
            <a:endParaRPr sz="2400">
              <a:latin typeface="Calibri"/>
              <a:cs typeface="Calibri"/>
            </a:endParaRPr>
          </a:p>
          <a:p>
            <a:pPr marL="1007744" lvl="1" indent="-527685">
              <a:lnSpc>
                <a:spcPct val="100000"/>
              </a:lnSpc>
              <a:spcBef>
                <a:spcPts val="520"/>
              </a:spcBef>
              <a:buFont typeface="Wingdings"/>
              <a:buChar char=""/>
              <a:tabLst>
                <a:tab pos="1007110" algn="l"/>
                <a:tab pos="1007744" algn="l"/>
              </a:tabLst>
            </a:pPr>
            <a:r>
              <a:rPr sz="2400" spc="-10" dirty="0">
                <a:latin typeface="Calibri"/>
                <a:cs typeface="Calibri"/>
              </a:rPr>
              <a:t>Cross-listing can </a:t>
            </a:r>
            <a:r>
              <a:rPr sz="2400" dirty="0">
                <a:latin typeface="Calibri"/>
                <a:cs typeface="Calibri"/>
              </a:rPr>
              <a:t>enhance </a:t>
            </a:r>
            <a:r>
              <a:rPr sz="2400" spc="-5" dirty="0">
                <a:latin typeface="Calibri"/>
                <a:cs typeface="Calibri"/>
              </a:rPr>
              <a:t>the liquidity of the </a:t>
            </a:r>
            <a:r>
              <a:rPr sz="2400" spc="-20" dirty="0">
                <a:latin typeface="Calibri"/>
                <a:cs typeface="Calibri"/>
              </a:rPr>
              <a:t>company’s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stock.</a:t>
            </a:r>
            <a:endParaRPr sz="2400">
              <a:latin typeface="Calibri"/>
              <a:cs typeface="Calibri"/>
            </a:endParaRPr>
          </a:p>
          <a:p>
            <a:pPr marL="1007744" marR="6350" lvl="1" indent="-527685">
              <a:lnSpc>
                <a:spcPts val="2800"/>
              </a:lnSpc>
              <a:spcBef>
                <a:spcPts val="680"/>
              </a:spcBef>
              <a:buFont typeface="Wingdings"/>
              <a:buChar char=""/>
              <a:tabLst>
                <a:tab pos="1007110" algn="l"/>
                <a:tab pos="1007744" algn="l"/>
              </a:tabLst>
            </a:pPr>
            <a:r>
              <a:rPr sz="2400" spc="-10" dirty="0">
                <a:latin typeface="Calibri"/>
                <a:cs typeface="Calibri"/>
              </a:rPr>
              <a:t>Cross-listing </a:t>
            </a:r>
            <a:r>
              <a:rPr sz="2400" dirty="0">
                <a:latin typeface="Calibri"/>
                <a:cs typeface="Calibri"/>
              </a:rPr>
              <a:t>enhances </a:t>
            </a:r>
            <a:r>
              <a:rPr sz="2400" spc="-5" dirty="0">
                <a:latin typeface="Calibri"/>
                <a:cs typeface="Calibri"/>
              </a:rPr>
              <a:t>the visibility of the </a:t>
            </a:r>
            <a:r>
              <a:rPr sz="2400" spc="-20" dirty="0">
                <a:latin typeface="Calibri"/>
                <a:cs typeface="Calibri"/>
              </a:rPr>
              <a:t>company’s </a:t>
            </a:r>
            <a:r>
              <a:rPr sz="2400" spc="-5" dirty="0">
                <a:latin typeface="Calibri"/>
                <a:cs typeface="Calibri"/>
              </a:rPr>
              <a:t>name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its </a:t>
            </a:r>
            <a:r>
              <a:rPr sz="2400" spc="-10" dirty="0">
                <a:latin typeface="Calibri"/>
                <a:cs typeface="Calibri"/>
              </a:rPr>
              <a:t>products 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foreign </a:t>
            </a:r>
            <a:r>
              <a:rPr sz="2400" spc="-10" dirty="0">
                <a:latin typeface="Calibri"/>
                <a:cs typeface="Calibri"/>
              </a:rPr>
              <a:t>marketplaces.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9537"/>
            <a:ext cx="7051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Cross-Border </a:t>
            </a:r>
            <a:r>
              <a:rPr sz="4400" spc="-10" dirty="0"/>
              <a:t>Listings </a:t>
            </a:r>
            <a:r>
              <a:rPr sz="4400" spc="-5" dirty="0"/>
              <a:t>of</a:t>
            </a:r>
            <a:r>
              <a:rPr sz="4400" spc="-25" dirty="0"/>
              <a:t> </a:t>
            </a:r>
            <a:r>
              <a:rPr sz="4400" spc="-15" dirty="0"/>
              <a:t>Stocks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41" y="1359927"/>
            <a:ext cx="1072832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Cross-border listings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stocks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 carry</a:t>
            </a:r>
            <a:r>
              <a:rPr sz="32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Calibri"/>
              <a:cs typeface="Calibri"/>
            </a:endParaRPr>
          </a:p>
          <a:p>
            <a:pPr marL="822960" marR="6350" indent="-342900" algn="just">
              <a:lnSpc>
                <a:spcPts val="3000"/>
              </a:lnSpc>
              <a:buFont typeface="Wingdings"/>
              <a:buChar char=""/>
              <a:tabLst>
                <a:tab pos="82296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costly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meet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disclosure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listing </a:t>
            </a:r>
            <a:r>
              <a:rPr sz="2800" spc="-15" dirty="0">
                <a:latin typeface="Calibri"/>
                <a:cs typeface="Calibri"/>
              </a:rPr>
              <a:t>requirements  </a:t>
            </a:r>
            <a:r>
              <a:rPr sz="2800" spc="-5" dirty="0">
                <a:latin typeface="Calibri"/>
                <a:cs typeface="Calibri"/>
              </a:rPr>
              <a:t>imposed by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foreign exchange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regulatory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authorities.</a:t>
            </a:r>
            <a:endParaRPr sz="2800">
              <a:latin typeface="Calibri"/>
              <a:cs typeface="Calibri"/>
            </a:endParaRPr>
          </a:p>
          <a:p>
            <a:pPr marL="822960" marR="5080" indent="-342900" algn="just">
              <a:lnSpc>
                <a:spcPts val="3000"/>
              </a:lnSpc>
              <a:spcBef>
                <a:spcPts val="500"/>
              </a:spcBef>
              <a:buFont typeface="Wingdings"/>
              <a:buChar char=""/>
              <a:tabLst>
                <a:tab pos="822960" algn="l"/>
              </a:tabLst>
            </a:pP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company’s </a:t>
            </a:r>
            <a:r>
              <a:rPr sz="2800" spc="-15" dirty="0">
                <a:latin typeface="Calibri"/>
                <a:cs typeface="Calibri"/>
              </a:rPr>
              <a:t>stock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traded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overseas markets, </a:t>
            </a:r>
            <a:r>
              <a:rPr sz="2800" spc="-10" dirty="0">
                <a:latin typeface="Calibri"/>
                <a:cs typeface="Calibri"/>
              </a:rPr>
              <a:t>there can </a:t>
            </a:r>
            <a:r>
              <a:rPr sz="2800" dirty="0">
                <a:latin typeface="Calibri"/>
                <a:cs typeface="Calibri"/>
              </a:rPr>
              <a:t>be  </a:t>
            </a:r>
            <a:r>
              <a:rPr sz="2800" spc="-10" dirty="0">
                <a:latin typeface="Calibri"/>
                <a:cs typeface="Calibri"/>
              </a:rPr>
              <a:t>volatility spillover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markets.</a:t>
            </a:r>
            <a:endParaRPr sz="2800">
              <a:latin typeface="Calibri"/>
              <a:cs typeface="Calibri"/>
            </a:endParaRPr>
          </a:p>
          <a:p>
            <a:pPr marL="822960" marR="5080" indent="-342900" algn="just">
              <a:lnSpc>
                <a:spcPts val="3000"/>
              </a:lnSpc>
              <a:spcBef>
                <a:spcPts val="600"/>
              </a:spcBef>
              <a:buFont typeface="Wingdings"/>
              <a:buChar char=""/>
              <a:tabLst>
                <a:tab pos="822960" algn="l"/>
              </a:tabLst>
            </a:pP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company’s </a:t>
            </a:r>
            <a:r>
              <a:rPr sz="2800" spc="-15" dirty="0">
                <a:latin typeface="Calibri"/>
                <a:cs typeface="Calibri"/>
              </a:rPr>
              <a:t>stock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5" dirty="0">
                <a:latin typeface="Calibri"/>
                <a:cs typeface="Calibri"/>
              </a:rPr>
              <a:t>make </a:t>
            </a:r>
            <a:r>
              <a:rPr sz="2800" spc="-15" dirty="0">
                <a:latin typeface="Calibri"/>
                <a:cs typeface="Calibri"/>
              </a:rPr>
              <a:t>available to </a:t>
            </a:r>
            <a:r>
              <a:rPr sz="2800" spc="-20" dirty="0">
                <a:latin typeface="Calibri"/>
                <a:cs typeface="Calibri"/>
              </a:rPr>
              <a:t>foreigners, </a:t>
            </a:r>
            <a:r>
              <a:rPr sz="2800" spc="-10" dirty="0">
                <a:latin typeface="Calibri"/>
                <a:cs typeface="Calibri"/>
              </a:rPr>
              <a:t>they might  acquire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controlling </a:t>
            </a:r>
            <a:r>
              <a:rPr sz="2800" spc="-20" dirty="0">
                <a:latin typeface="Calibri"/>
                <a:cs typeface="Calibri"/>
              </a:rPr>
              <a:t>interest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challenge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domestic </a:t>
            </a:r>
            <a:r>
              <a:rPr sz="2800" spc="-15" dirty="0">
                <a:latin typeface="Calibri"/>
                <a:cs typeface="Calibri"/>
              </a:rPr>
              <a:t>control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company.</a:t>
            </a:r>
            <a:endParaRPr sz="2800">
              <a:latin typeface="Calibri"/>
              <a:cs typeface="Calibri"/>
            </a:endParaRPr>
          </a:p>
          <a:p>
            <a:pPr marL="22225" marR="5715">
              <a:lnSpc>
                <a:spcPts val="3700"/>
              </a:lnSpc>
              <a:spcBef>
                <a:spcPts val="940"/>
              </a:spcBef>
              <a:tabLst>
                <a:tab pos="3677285" algn="l"/>
              </a:tabLst>
            </a:pPr>
            <a:r>
              <a:rPr sz="3400" b="1" dirty="0">
                <a:latin typeface="Calibri"/>
                <a:cs typeface="Calibri"/>
              </a:rPr>
              <a:t>On </a:t>
            </a:r>
            <a:r>
              <a:rPr sz="3400" b="1" spc="-25" dirty="0">
                <a:latin typeface="Calibri"/>
                <a:cs typeface="Calibri"/>
              </a:rPr>
              <a:t>average, </a:t>
            </a:r>
            <a:r>
              <a:rPr sz="3400" b="1" spc="-10" dirty="0">
                <a:latin typeface="Calibri"/>
                <a:cs typeface="Calibri"/>
              </a:rPr>
              <a:t>cross-border listings </a:t>
            </a:r>
            <a:r>
              <a:rPr sz="3400" b="1" spc="-5" dirty="0">
                <a:latin typeface="Calibri"/>
                <a:cs typeface="Calibri"/>
              </a:rPr>
              <a:t>of </a:t>
            </a:r>
            <a:r>
              <a:rPr sz="3400" b="1" spc="-20" dirty="0">
                <a:latin typeface="Calibri"/>
                <a:cs typeface="Calibri"/>
              </a:rPr>
              <a:t>stocks </a:t>
            </a:r>
            <a:r>
              <a:rPr sz="3400" b="1" spc="-10" dirty="0">
                <a:latin typeface="Calibri"/>
                <a:cs typeface="Calibri"/>
              </a:rPr>
              <a:t>appears </a:t>
            </a:r>
            <a:r>
              <a:rPr sz="3400" b="1" spc="-20" dirty="0">
                <a:latin typeface="Calibri"/>
                <a:cs typeface="Calibri"/>
              </a:rPr>
              <a:t>to </a:t>
            </a:r>
            <a:r>
              <a:rPr sz="3400" b="1" dirty="0">
                <a:latin typeface="Calibri"/>
                <a:cs typeface="Calibri"/>
              </a:rPr>
              <a:t>be a  </a:t>
            </a:r>
            <a:r>
              <a:rPr sz="3400" b="1" spc="-10" dirty="0">
                <a:latin typeface="Calibri"/>
                <a:cs typeface="Calibri"/>
              </a:rPr>
              <a:t>profitable</a:t>
            </a:r>
            <a:r>
              <a:rPr sz="3400" b="1" spc="5" dirty="0">
                <a:latin typeface="Calibri"/>
                <a:cs typeface="Calibri"/>
              </a:rPr>
              <a:t> </a:t>
            </a:r>
            <a:r>
              <a:rPr sz="3400" b="1" spc="-5" dirty="0">
                <a:latin typeface="Calibri"/>
                <a:cs typeface="Calibri"/>
              </a:rPr>
              <a:t>decision.	The benefits outweigh the</a:t>
            </a:r>
            <a:r>
              <a:rPr sz="3400" b="1" spc="-30" dirty="0">
                <a:latin typeface="Calibri"/>
                <a:cs typeface="Calibri"/>
              </a:rPr>
              <a:t> </a:t>
            </a:r>
            <a:r>
              <a:rPr sz="3400" b="1" spc="-10" dirty="0">
                <a:latin typeface="Calibri"/>
                <a:cs typeface="Calibri"/>
              </a:rPr>
              <a:t>costs.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607" y="364964"/>
            <a:ext cx="42564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Corporate</a:t>
            </a:r>
            <a:r>
              <a:rPr sz="4400" spc="-75" dirty="0"/>
              <a:t> </a:t>
            </a:r>
            <a:r>
              <a:rPr sz="4400" spc="-5" dirty="0"/>
              <a:t>Finance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9940" y="1462827"/>
            <a:ext cx="10019030" cy="278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35" dirty="0">
                <a:latin typeface="Calibri"/>
                <a:cs typeface="Calibri"/>
              </a:rPr>
              <a:t>Two </a:t>
            </a:r>
            <a:r>
              <a:rPr sz="2400" b="1" dirty="0">
                <a:latin typeface="Calibri"/>
                <a:cs typeface="Calibri"/>
              </a:rPr>
              <a:t>types </a:t>
            </a:r>
            <a:r>
              <a:rPr sz="2400" b="1" spc="-5" dirty="0">
                <a:latin typeface="Calibri"/>
                <a:cs typeface="Calibri"/>
              </a:rPr>
              <a:t>of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decisions: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698500" marR="5715" lvl="1" indent="-228600" algn="just">
              <a:lnSpc>
                <a:spcPct val="89600"/>
              </a:lnSpc>
              <a:buFont typeface="Arial"/>
              <a:buChar char="•"/>
              <a:tabLst>
                <a:tab pos="698500" algn="l"/>
              </a:tabLst>
            </a:pPr>
            <a:r>
              <a:rPr sz="2000" b="1" i="1" spc="-10" dirty="0">
                <a:latin typeface="Calibri"/>
                <a:cs typeface="Calibri"/>
              </a:rPr>
              <a:t>Value-maximization investment </a:t>
            </a:r>
            <a:r>
              <a:rPr sz="2000" b="1" i="1" spc="-5" dirty="0">
                <a:latin typeface="Calibri"/>
                <a:cs typeface="Calibri"/>
              </a:rPr>
              <a:t>decisions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also </a:t>
            </a:r>
            <a:r>
              <a:rPr sz="2000" spc="-5" dirty="0">
                <a:latin typeface="Calibri"/>
                <a:cs typeface="Calibri"/>
              </a:rPr>
              <a:t>known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b="1" i="1" spc="-10" dirty="0">
                <a:latin typeface="Calibri"/>
                <a:cs typeface="Calibri"/>
              </a:rPr>
              <a:t>capital budgeting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or the  allocation of </a:t>
            </a:r>
            <a:r>
              <a:rPr sz="2000" spc="-10" dirty="0">
                <a:latin typeface="Calibri"/>
                <a:cs typeface="Calibri"/>
              </a:rPr>
              <a:t>scarce resources </a:t>
            </a:r>
            <a:r>
              <a:rPr sz="2000" spc="-5" dirty="0">
                <a:latin typeface="Calibri"/>
                <a:cs typeface="Calibri"/>
              </a:rPr>
              <a:t>(capital) among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company’s </a:t>
            </a:r>
            <a:r>
              <a:rPr sz="2000" spc="-10" dirty="0">
                <a:latin typeface="Calibri"/>
                <a:cs typeface="Calibri"/>
              </a:rPr>
              <a:t>present </a:t>
            </a:r>
            <a:r>
              <a:rPr sz="2000" spc="-5" dirty="0">
                <a:latin typeface="Calibri"/>
                <a:cs typeface="Calibri"/>
              </a:rPr>
              <a:t>and potential  activities/projects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uses that </a:t>
            </a:r>
            <a:r>
              <a:rPr sz="2000" spc="-10" dirty="0">
                <a:latin typeface="Calibri"/>
                <a:cs typeface="Calibri"/>
              </a:rPr>
              <a:t>maximize shareholders’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wealth.</a:t>
            </a:r>
            <a:endParaRPr sz="2000">
              <a:latin typeface="Calibri"/>
              <a:cs typeface="Calibri"/>
            </a:endParaRPr>
          </a:p>
          <a:p>
            <a:pPr marL="1155065" marR="5080" lvl="2" indent="-228600" algn="just">
              <a:lnSpc>
                <a:spcPct val="91100"/>
              </a:lnSpc>
              <a:spcBef>
                <a:spcPts val="470"/>
              </a:spcBef>
              <a:buFont typeface="Arial"/>
              <a:buChar char="•"/>
              <a:tabLst>
                <a:tab pos="1155700" algn="l"/>
              </a:tabLst>
            </a:pPr>
            <a:r>
              <a:rPr sz="1600" spc="-5" dirty="0">
                <a:latin typeface="Calibri"/>
                <a:cs typeface="Calibri"/>
              </a:rPr>
              <a:t>Such decisions run the </a:t>
            </a:r>
            <a:r>
              <a:rPr sz="1600" spc="-10" dirty="0">
                <a:latin typeface="Calibri"/>
                <a:cs typeface="Calibri"/>
              </a:rPr>
              <a:t>gamut from </a:t>
            </a:r>
            <a:r>
              <a:rPr sz="1600" spc="-5" dirty="0">
                <a:latin typeface="Calibri"/>
                <a:cs typeface="Calibri"/>
              </a:rPr>
              <a:t>modernization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plant </a:t>
            </a:r>
            <a:r>
              <a:rPr sz="1600" spc="-5" dirty="0">
                <a:latin typeface="Calibri"/>
                <a:cs typeface="Calibri"/>
              </a:rPr>
              <a:t>and equipment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new </a:t>
            </a:r>
            <a:r>
              <a:rPr sz="1600" spc="-10" dirty="0">
                <a:latin typeface="Calibri"/>
                <a:cs typeface="Calibri"/>
              </a:rPr>
              <a:t>product </a:t>
            </a:r>
            <a:r>
              <a:rPr sz="1600" spc="-5" dirty="0">
                <a:latin typeface="Calibri"/>
                <a:cs typeface="Calibri"/>
              </a:rPr>
              <a:t>launches,  entering new </a:t>
            </a:r>
            <a:r>
              <a:rPr sz="1600" spc="-10" dirty="0">
                <a:latin typeface="Calibri"/>
                <a:cs typeface="Calibri"/>
              </a:rPr>
              <a:t>foreign markets, </a:t>
            </a:r>
            <a:r>
              <a:rPr sz="1600" spc="-5" dirty="0">
                <a:latin typeface="Calibri"/>
                <a:cs typeface="Calibri"/>
              </a:rPr>
              <a:t>and acquisitions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new business firms, but also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wise </a:t>
            </a:r>
            <a:r>
              <a:rPr sz="1600" spc="-10" dirty="0">
                <a:latin typeface="Calibri"/>
                <a:cs typeface="Calibri"/>
              </a:rPr>
              <a:t>credit granting </a:t>
            </a:r>
            <a:r>
              <a:rPr sz="1600" spc="-15" dirty="0">
                <a:latin typeface="Calibri"/>
                <a:cs typeface="Calibri"/>
              </a:rPr>
              <a:t>to  </a:t>
            </a:r>
            <a:r>
              <a:rPr sz="1600" spc="-10" dirty="0">
                <a:latin typeface="Calibri"/>
                <a:cs typeface="Calibri"/>
              </a:rPr>
              <a:t>customers </a:t>
            </a:r>
            <a:r>
              <a:rPr sz="1600" spc="-5" dirty="0">
                <a:latin typeface="Calibri"/>
                <a:cs typeface="Calibri"/>
              </a:rPr>
              <a:t>(accounts </a:t>
            </a:r>
            <a:r>
              <a:rPr sz="1600" spc="-10" dirty="0">
                <a:latin typeface="Calibri"/>
                <a:cs typeface="Calibri"/>
              </a:rPr>
              <a:t>receivable), efficient management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inventory </a:t>
            </a:r>
            <a:r>
              <a:rPr sz="1600" spc="-15" dirty="0">
                <a:latin typeface="Calibri"/>
                <a:cs typeface="Calibri"/>
              </a:rPr>
              <a:t>(raw </a:t>
            </a:r>
            <a:r>
              <a:rPr sz="1600" spc="-10" dirty="0">
                <a:latin typeface="Calibri"/>
                <a:cs typeface="Calibri"/>
              </a:rPr>
              <a:t>materials, </a:t>
            </a:r>
            <a:r>
              <a:rPr sz="1600" spc="-5" dirty="0">
                <a:latin typeface="Calibri"/>
                <a:cs typeface="Calibri"/>
              </a:rPr>
              <a:t>work in </a:t>
            </a:r>
            <a:r>
              <a:rPr sz="1600" spc="-10" dirty="0">
                <a:latin typeface="Calibri"/>
                <a:cs typeface="Calibri"/>
              </a:rPr>
              <a:t>progress, </a:t>
            </a:r>
            <a:r>
              <a:rPr sz="1600" spc="5" dirty="0">
                <a:latin typeface="Calibri"/>
                <a:cs typeface="Calibri"/>
              </a:rPr>
              <a:t>or  </a:t>
            </a:r>
            <a:r>
              <a:rPr sz="1600" spc="-5" dirty="0">
                <a:latin typeface="Calibri"/>
                <a:cs typeface="Calibri"/>
              </a:rPr>
              <a:t>finished goods), and so </a:t>
            </a:r>
            <a:r>
              <a:rPr sz="1600" spc="-10" dirty="0">
                <a:latin typeface="Calibri"/>
                <a:cs typeface="Calibri"/>
              </a:rPr>
              <a:t>forth. </a:t>
            </a:r>
            <a:r>
              <a:rPr sz="1600" spc="-5" dirty="0">
                <a:latin typeface="Calibri"/>
                <a:cs typeface="Calibri"/>
              </a:rPr>
              <a:t>These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the decisions most closely </a:t>
            </a:r>
            <a:r>
              <a:rPr sz="1600" b="1" spc="-15" dirty="0">
                <a:latin typeface="Calibri"/>
                <a:cs typeface="Calibri"/>
              </a:rPr>
              <a:t>linked </a:t>
            </a:r>
            <a:r>
              <a:rPr sz="1600" b="1" spc="-10" dirty="0">
                <a:latin typeface="Calibri"/>
                <a:cs typeface="Calibri"/>
              </a:rPr>
              <a:t>to </a:t>
            </a:r>
            <a:r>
              <a:rPr sz="1600" b="1" spc="-5" dirty="0">
                <a:latin typeface="Calibri"/>
                <a:cs typeface="Calibri"/>
              </a:rPr>
              <a:t>the </a:t>
            </a:r>
            <a:r>
              <a:rPr sz="1600" b="1" spc="-10" dirty="0">
                <a:latin typeface="Calibri"/>
                <a:cs typeface="Calibri"/>
              </a:rPr>
              <a:t>asset </a:t>
            </a:r>
            <a:r>
              <a:rPr sz="1600" b="1" spc="-5" dirty="0">
                <a:latin typeface="Calibri"/>
                <a:cs typeface="Calibri"/>
              </a:rPr>
              <a:t>side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the </a:t>
            </a:r>
            <a:r>
              <a:rPr sz="1600" b="1" spc="-20" dirty="0">
                <a:latin typeface="Calibri"/>
                <a:cs typeface="Calibri"/>
              </a:rPr>
              <a:t>firm’s </a:t>
            </a:r>
            <a:r>
              <a:rPr sz="1600" b="1" spc="3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balance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sheet.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139" y="4587027"/>
            <a:ext cx="9561830" cy="204723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5080" indent="-228600">
              <a:lnSpc>
                <a:spcPts val="210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  <a:tab pos="241300" algn="l"/>
                <a:tab pos="2093595" algn="l"/>
                <a:tab pos="4161154" algn="l"/>
                <a:tab pos="5352415" algn="l"/>
                <a:tab pos="5746750" algn="l"/>
                <a:tab pos="6265545" algn="l"/>
                <a:tab pos="7580630" algn="l"/>
                <a:tab pos="7966709" algn="l"/>
              </a:tabLst>
            </a:pPr>
            <a:r>
              <a:rPr sz="2000" b="1" i="1" dirty="0">
                <a:latin typeface="Calibri"/>
                <a:cs typeface="Calibri"/>
              </a:rPr>
              <a:t>C</a:t>
            </a:r>
            <a:r>
              <a:rPr sz="2000" b="1" i="1" spc="-5" dirty="0">
                <a:latin typeface="Calibri"/>
                <a:cs typeface="Calibri"/>
              </a:rPr>
              <a:t>o</a:t>
            </a:r>
            <a:r>
              <a:rPr sz="2000" b="1" i="1" spc="-25" dirty="0">
                <a:latin typeface="Calibri"/>
                <a:cs typeface="Calibri"/>
              </a:rPr>
              <a:t>s</a:t>
            </a:r>
            <a:r>
              <a:rPr sz="2000" b="1" i="1" spc="-5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-</a:t>
            </a:r>
            <a:r>
              <a:rPr sz="2000" b="1" i="1" spc="5" dirty="0">
                <a:latin typeface="Calibri"/>
                <a:cs typeface="Calibri"/>
              </a:rPr>
              <a:t>m</a:t>
            </a:r>
            <a:r>
              <a:rPr sz="2000" b="1" i="1" spc="-5" dirty="0">
                <a:latin typeface="Calibri"/>
                <a:cs typeface="Calibri"/>
              </a:rPr>
              <a:t>ini</a:t>
            </a:r>
            <a:r>
              <a:rPr sz="2000" b="1" i="1" spc="5" dirty="0">
                <a:latin typeface="Calibri"/>
                <a:cs typeface="Calibri"/>
              </a:rPr>
              <a:t>m</a:t>
            </a:r>
            <a:r>
              <a:rPr sz="2000" b="1" i="1" spc="-5" dirty="0">
                <a:latin typeface="Calibri"/>
                <a:cs typeface="Calibri"/>
              </a:rPr>
              <a:t>i</a:t>
            </a:r>
            <a:r>
              <a:rPr sz="2000" b="1" i="1" spc="5" dirty="0">
                <a:latin typeface="Calibri"/>
                <a:cs typeface="Calibri"/>
              </a:rPr>
              <a:t>z</a:t>
            </a:r>
            <a:r>
              <a:rPr sz="2000" b="1" i="1" spc="-5" dirty="0">
                <a:latin typeface="Calibri"/>
                <a:cs typeface="Calibri"/>
              </a:rPr>
              <a:t>in</a:t>
            </a:r>
            <a:r>
              <a:rPr sz="2000" b="1" i="1" dirty="0">
                <a:latin typeface="Calibri"/>
                <a:cs typeface="Calibri"/>
              </a:rPr>
              <a:t>g	f</a:t>
            </a:r>
            <a:r>
              <a:rPr sz="2000" b="1" i="1" spc="-10" dirty="0">
                <a:latin typeface="Calibri"/>
                <a:cs typeface="Calibri"/>
              </a:rPr>
              <a:t>und</a:t>
            </a:r>
            <a:r>
              <a:rPr sz="2000" b="1" i="1" spc="-5" dirty="0">
                <a:latin typeface="Calibri"/>
                <a:cs typeface="Calibri"/>
              </a:rPr>
              <a:t>i</a:t>
            </a:r>
            <a:r>
              <a:rPr sz="2000" b="1" i="1" spc="-10" dirty="0">
                <a:latin typeface="Calibri"/>
                <a:cs typeface="Calibri"/>
              </a:rPr>
              <a:t>ng/</a:t>
            </a:r>
            <a:r>
              <a:rPr sz="2000" b="1" i="1" dirty="0">
                <a:latin typeface="Calibri"/>
                <a:cs typeface="Calibri"/>
              </a:rPr>
              <a:t>f</a:t>
            </a:r>
            <a:r>
              <a:rPr sz="2000" b="1" i="1" spc="-10" dirty="0">
                <a:latin typeface="Calibri"/>
                <a:cs typeface="Calibri"/>
              </a:rPr>
              <a:t>inan</a:t>
            </a:r>
            <a:r>
              <a:rPr sz="2000" b="1" i="1" dirty="0">
                <a:latin typeface="Calibri"/>
                <a:cs typeface="Calibri"/>
              </a:rPr>
              <a:t>c</a:t>
            </a:r>
            <a:r>
              <a:rPr sz="2000" b="1" i="1" spc="-5" dirty="0">
                <a:latin typeface="Calibri"/>
                <a:cs typeface="Calibri"/>
              </a:rPr>
              <a:t>i</a:t>
            </a:r>
            <a:r>
              <a:rPr sz="2000" b="1" i="1" spc="-10" dirty="0">
                <a:latin typeface="Calibri"/>
                <a:cs typeface="Calibri"/>
              </a:rPr>
              <a:t>n</a:t>
            </a:r>
            <a:r>
              <a:rPr sz="2000" b="1" i="1" dirty="0">
                <a:latin typeface="Calibri"/>
                <a:cs typeface="Calibri"/>
              </a:rPr>
              <a:t>g	</a:t>
            </a:r>
            <a:r>
              <a:rPr sz="2000" b="1" i="1" spc="-10" dirty="0">
                <a:latin typeface="Calibri"/>
                <a:cs typeface="Calibri"/>
              </a:rPr>
              <a:t>d</a:t>
            </a:r>
            <a:r>
              <a:rPr sz="2000" b="1" i="1" spc="5" dirty="0">
                <a:latin typeface="Calibri"/>
                <a:cs typeface="Calibri"/>
              </a:rPr>
              <a:t>e</a:t>
            </a:r>
            <a:r>
              <a:rPr sz="2000" b="1" i="1" dirty="0">
                <a:latin typeface="Calibri"/>
                <a:cs typeface="Calibri"/>
              </a:rPr>
              <a:t>c</a:t>
            </a:r>
            <a:r>
              <a:rPr sz="2000" b="1" i="1" spc="-5" dirty="0">
                <a:latin typeface="Calibri"/>
                <a:cs typeface="Calibri"/>
              </a:rPr>
              <a:t>isions</a:t>
            </a:r>
            <a:r>
              <a:rPr sz="2000" b="1" dirty="0">
                <a:latin typeface="Calibri"/>
                <a:cs typeface="Calibri"/>
              </a:rPr>
              <a:t>,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b="1" i="1" spc="-10" dirty="0">
                <a:latin typeface="Calibri"/>
                <a:cs typeface="Calibri"/>
              </a:rPr>
              <a:t>t</a:t>
            </a:r>
            <a:r>
              <a:rPr sz="2000" b="1" i="1" spc="-5" dirty="0">
                <a:latin typeface="Calibri"/>
                <a:cs typeface="Calibri"/>
              </a:rPr>
              <a:t>h</a:t>
            </a:r>
            <a:r>
              <a:rPr sz="2000" b="1" i="1" dirty="0">
                <a:latin typeface="Calibri"/>
                <a:cs typeface="Calibri"/>
              </a:rPr>
              <a:t>e	</a:t>
            </a:r>
            <a:r>
              <a:rPr sz="2000" b="1" i="1" spc="-10" dirty="0">
                <a:latin typeface="Calibri"/>
                <a:cs typeface="Calibri"/>
              </a:rPr>
              <a:t>a</a:t>
            </a:r>
            <a:r>
              <a:rPr sz="2000" b="1" i="1" spc="-15" dirty="0">
                <a:latin typeface="Calibri"/>
                <a:cs typeface="Calibri"/>
              </a:rPr>
              <a:t>c</a:t>
            </a:r>
            <a:r>
              <a:rPr sz="2000" b="1" i="1" spc="-10" dirty="0">
                <a:latin typeface="Calibri"/>
                <a:cs typeface="Calibri"/>
              </a:rPr>
              <a:t>q</a:t>
            </a:r>
            <a:r>
              <a:rPr sz="2000" b="1" i="1" spc="-5" dirty="0">
                <a:latin typeface="Calibri"/>
                <a:cs typeface="Calibri"/>
              </a:rPr>
              <a:t>uisi</a:t>
            </a:r>
            <a:r>
              <a:rPr sz="2000" b="1" i="1" spc="-10" dirty="0">
                <a:latin typeface="Calibri"/>
                <a:cs typeface="Calibri"/>
              </a:rPr>
              <a:t>t</a:t>
            </a:r>
            <a:r>
              <a:rPr sz="2000" b="1" i="1" spc="-5" dirty="0">
                <a:latin typeface="Calibri"/>
                <a:cs typeface="Calibri"/>
              </a:rPr>
              <a:t>io</a:t>
            </a:r>
            <a:r>
              <a:rPr sz="2000" b="1" i="1" dirty="0">
                <a:latin typeface="Calibri"/>
                <a:cs typeface="Calibri"/>
              </a:rPr>
              <a:t>n	</a:t>
            </a:r>
            <a:r>
              <a:rPr sz="2000" b="1" i="1" spc="-5" dirty="0">
                <a:latin typeface="Calibri"/>
                <a:cs typeface="Calibri"/>
              </a:rPr>
              <a:t>o</a:t>
            </a:r>
            <a:r>
              <a:rPr sz="2000" b="1" i="1" dirty="0">
                <a:latin typeface="Calibri"/>
                <a:cs typeface="Calibri"/>
              </a:rPr>
              <a:t>f	f</a:t>
            </a:r>
            <a:r>
              <a:rPr sz="2000" b="1" i="1" spc="-10" dirty="0">
                <a:latin typeface="Calibri"/>
                <a:cs typeface="Calibri"/>
              </a:rPr>
              <a:t>und</a:t>
            </a:r>
            <a:r>
              <a:rPr sz="2000" b="1" i="1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—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ond  internally </a:t>
            </a:r>
            <a:r>
              <a:rPr sz="2000" spc="-15" dirty="0">
                <a:latin typeface="Calibri"/>
                <a:cs typeface="Calibri"/>
              </a:rPr>
              <a:t>generated </a:t>
            </a:r>
            <a:r>
              <a:rPr sz="2000" spc="-5" dirty="0">
                <a:latin typeface="Calibri"/>
                <a:cs typeface="Calibri"/>
              </a:rPr>
              <a:t>financing—necessary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support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investment.</a:t>
            </a:r>
            <a:endParaRPr sz="2000">
              <a:latin typeface="Calibri"/>
              <a:cs typeface="Calibri"/>
            </a:endParaRPr>
          </a:p>
          <a:p>
            <a:pPr marL="698500" lvl="1" indent="-229235" algn="just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The firm searches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least costly </a:t>
            </a:r>
            <a:r>
              <a:rPr sz="1600" spc="-5" dirty="0">
                <a:latin typeface="Calibri"/>
                <a:cs typeface="Calibri"/>
              </a:rPr>
              <a:t>sources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funds.</a:t>
            </a:r>
            <a:endParaRPr sz="1600">
              <a:latin typeface="Calibri"/>
              <a:cs typeface="Calibri"/>
            </a:endParaRPr>
          </a:p>
          <a:p>
            <a:pPr marL="697865" marR="5080" lvl="1" indent="-228600" algn="just">
              <a:lnSpc>
                <a:spcPct val="89800"/>
              </a:lnSpc>
              <a:spcBef>
                <a:spcPts val="475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Should the firm borrow </a:t>
            </a:r>
            <a:r>
              <a:rPr sz="1600" spc="-10" dirty="0">
                <a:latin typeface="Calibri"/>
                <a:cs typeface="Calibri"/>
              </a:rPr>
              <a:t>short-term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long-term </a:t>
            </a:r>
            <a:r>
              <a:rPr sz="1600" spc="-10" dirty="0">
                <a:latin typeface="Calibri"/>
                <a:cs typeface="Calibri"/>
              </a:rPr>
              <a:t>at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15" dirty="0">
                <a:latin typeface="Calibri"/>
                <a:cs typeface="Calibri"/>
              </a:rPr>
              <a:t>fixed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10" dirty="0">
                <a:latin typeface="Calibri"/>
                <a:cs typeface="Calibri"/>
              </a:rPr>
              <a:t>variable interest </a:t>
            </a:r>
            <a:r>
              <a:rPr sz="1600" spc="-15" dirty="0">
                <a:latin typeface="Calibri"/>
                <a:cs typeface="Calibri"/>
              </a:rPr>
              <a:t>rate? </a:t>
            </a:r>
            <a:r>
              <a:rPr sz="1600" spc="-5" dirty="0">
                <a:latin typeface="Calibri"/>
                <a:cs typeface="Calibri"/>
              </a:rPr>
              <a:t>Should it source debt  (bank loans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bonds)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equity </a:t>
            </a:r>
            <a:r>
              <a:rPr sz="1600" spc="-10" dirty="0">
                <a:latin typeface="Calibri"/>
                <a:cs typeface="Calibri"/>
              </a:rPr>
              <a:t>(straight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10" dirty="0">
                <a:latin typeface="Calibri"/>
                <a:cs typeface="Calibri"/>
              </a:rPr>
              <a:t>preferred)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lean 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5" dirty="0">
                <a:latin typeface="Calibri"/>
                <a:cs typeface="Calibri"/>
              </a:rPr>
              <a:t>its </a:t>
            </a:r>
            <a:r>
              <a:rPr sz="1600" spc="-10" dirty="0">
                <a:latin typeface="Calibri"/>
                <a:cs typeface="Calibri"/>
              </a:rPr>
              <a:t>suppliers </a:t>
            </a:r>
            <a:r>
              <a:rPr sz="1600" spc="-5" dirty="0">
                <a:latin typeface="Calibri"/>
                <a:cs typeface="Calibri"/>
              </a:rPr>
              <a:t>(accounts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notes </a:t>
            </a:r>
            <a:r>
              <a:rPr sz="1600" spc="-10" dirty="0">
                <a:latin typeface="Calibri"/>
                <a:cs typeface="Calibri"/>
              </a:rPr>
              <a:t>payable)  for </a:t>
            </a:r>
            <a:r>
              <a:rPr sz="1600" spc="-5" dirty="0">
                <a:latin typeface="Calibri"/>
                <a:cs typeface="Calibri"/>
              </a:rPr>
              <a:t>more </a:t>
            </a:r>
            <a:r>
              <a:rPr sz="1600" spc="-15" dirty="0">
                <a:latin typeface="Calibri"/>
                <a:cs typeface="Calibri"/>
              </a:rPr>
              <a:t>favorable </a:t>
            </a:r>
            <a:r>
              <a:rPr sz="1600" spc="-10" dirty="0">
                <a:latin typeface="Calibri"/>
                <a:cs typeface="Calibri"/>
              </a:rPr>
              <a:t>credit </a:t>
            </a:r>
            <a:r>
              <a:rPr sz="1600" spc="-5" dirty="0">
                <a:latin typeface="Calibri"/>
                <a:cs typeface="Calibri"/>
              </a:rPr>
              <a:t>terms? </a:t>
            </a:r>
            <a:r>
              <a:rPr sz="1600" spc="-10" dirty="0">
                <a:latin typeface="Calibri"/>
                <a:cs typeface="Calibri"/>
              </a:rPr>
              <a:t>What </a:t>
            </a:r>
            <a:r>
              <a:rPr sz="1600" spc="-5" dirty="0">
                <a:latin typeface="Calibri"/>
                <a:cs typeface="Calibri"/>
              </a:rPr>
              <a:t>is the optimal mix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debt and equity financing </a:t>
            </a:r>
            <a:r>
              <a:rPr sz="1600" spc="-10" dirty="0">
                <a:latin typeface="Calibri"/>
                <a:cs typeface="Calibri"/>
              </a:rPr>
              <a:t>that minimizes </a:t>
            </a:r>
            <a:r>
              <a:rPr sz="1600" spc="-5" dirty="0">
                <a:latin typeface="Calibri"/>
                <a:cs typeface="Calibri"/>
              </a:rPr>
              <a:t>the  </a:t>
            </a:r>
            <a:r>
              <a:rPr sz="1600" spc="-20" dirty="0">
                <a:latin typeface="Calibri"/>
                <a:cs typeface="Calibri"/>
              </a:rPr>
              <a:t>firm’s </a:t>
            </a:r>
            <a:r>
              <a:rPr sz="1600" spc="-10" dirty="0">
                <a:latin typeface="Calibri"/>
                <a:cs typeface="Calibri"/>
              </a:rPr>
              <a:t>weighted </a:t>
            </a:r>
            <a:r>
              <a:rPr sz="1600" spc="-15" dirty="0">
                <a:latin typeface="Calibri"/>
                <a:cs typeface="Calibri"/>
              </a:rPr>
              <a:t>average </a:t>
            </a:r>
            <a:r>
              <a:rPr sz="1600" spc="-10" dirty="0">
                <a:latin typeface="Calibri"/>
                <a:cs typeface="Calibri"/>
              </a:rPr>
              <a:t>cost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capital? </a:t>
            </a:r>
            <a:r>
              <a:rPr sz="1600" spc="-5" dirty="0">
                <a:latin typeface="Calibri"/>
                <a:cs typeface="Calibri"/>
              </a:rPr>
              <a:t>Such decisions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closely </a:t>
            </a:r>
            <a:r>
              <a:rPr sz="1600" spc="-10" dirty="0">
                <a:latin typeface="Calibri"/>
                <a:cs typeface="Calibri"/>
              </a:rPr>
              <a:t>associated </a:t>
            </a:r>
            <a:r>
              <a:rPr sz="1600" b="1" spc="-10" dirty="0">
                <a:latin typeface="Calibri"/>
                <a:cs typeface="Calibri"/>
              </a:rPr>
              <a:t>with </a:t>
            </a:r>
            <a:r>
              <a:rPr sz="1600" b="1" spc="-5" dirty="0">
                <a:latin typeface="Calibri"/>
                <a:cs typeface="Calibri"/>
              </a:rPr>
              <a:t>the </a:t>
            </a:r>
            <a:r>
              <a:rPr sz="1600" b="1" spc="-10" dirty="0">
                <a:latin typeface="Calibri"/>
                <a:cs typeface="Calibri"/>
              </a:rPr>
              <a:t>liabilities </a:t>
            </a:r>
            <a:r>
              <a:rPr sz="1600" b="1" spc="-5" dirty="0">
                <a:latin typeface="Calibri"/>
                <a:cs typeface="Calibri"/>
              </a:rPr>
              <a:t>and  owners’ equity side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the balance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sheet.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0602" y="642207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78233"/>
            <a:ext cx="9013190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5" dirty="0"/>
              <a:t>The </a:t>
            </a:r>
            <a:r>
              <a:rPr sz="4400" spc="-40" dirty="0"/>
              <a:t>Effect </a:t>
            </a:r>
            <a:r>
              <a:rPr sz="4400" dirty="0"/>
              <a:t>of </a:t>
            </a:r>
            <a:r>
              <a:rPr sz="4400" spc="-20" dirty="0"/>
              <a:t>Foreign </a:t>
            </a:r>
            <a:r>
              <a:rPr sz="4400" spc="-15" dirty="0"/>
              <a:t>Equity </a:t>
            </a:r>
            <a:r>
              <a:rPr sz="4400" spc="-10" dirty="0"/>
              <a:t>Ownership  </a:t>
            </a:r>
            <a:r>
              <a:rPr sz="4400" spc="-15" dirty="0"/>
              <a:t>Restrictions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33245"/>
            <a:ext cx="10356850" cy="3690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 algn="just">
              <a:lnSpc>
                <a:spcPct val="100200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While companies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incentives </a:t>
            </a:r>
            <a:r>
              <a:rPr sz="2800" spc="-15" dirty="0">
                <a:latin typeface="Calibri"/>
                <a:cs typeface="Calibri"/>
              </a:rPr>
              <a:t>to internationalize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ownership  structure </a:t>
            </a:r>
            <a:r>
              <a:rPr sz="2800" spc="-15" dirty="0">
                <a:latin typeface="Calibri"/>
                <a:cs typeface="Calibri"/>
              </a:rPr>
              <a:t>to lower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capital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25" dirty="0">
                <a:latin typeface="Calibri"/>
                <a:cs typeface="Calibri"/>
              </a:rPr>
              <a:t>market </a:t>
            </a:r>
            <a:r>
              <a:rPr sz="2800" spc="-10" dirty="0">
                <a:latin typeface="Calibri"/>
                <a:cs typeface="Calibri"/>
              </a:rPr>
              <a:t>share, </a:t>
            </a:r>
            <a:r>
              <a:rPr sz="2800" b="1" spc="-10" dirty="0">
                <a:latin typeface="Calibri"/>
                <a:cs typeface="Calibri"/>
              </a:rPr>
              <a:t>they 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5" dirty="0">
                <a:latin typeface="Calibri"/>
                <a:cs typeface="Calibri"/>
              </a:rPr>
              <a:t>be concerned </a:t>
            </a:r>
            <a:r>
              <a:rPr sz="2800" b="1" dirty="0">
                <a:latin typeface="Calibri"/>
                <a:cs typeface="Calibri"/>
              </a:rPr>
              <a:t>with </a:t>
            </a:r>
            <a:r>
              <a:rPr sz="2800" b="1" spc="-5" dirty="0">
                <a:latin typeface="Calibri"/>
                <a:cs typeface="Calibri"/>
              </a:rPr>
              <a:t>the possible loss of </a:t>
            </a:r>
            <a:r>
              <a:rPr sz="2800" b="1" spc="-20" dirty="0">
                <a:latin typeface="Calibri"/>
                <a:cs typeface="Calibri"/>
              </a:rPr>
              <a:t>corporate </a:t>
            </a:r>
            <a:r>
              <a:rPr sz="2800" b="1" spc="-15" dirty="0">
                <a:latin typeface="Calibri"/>
                <a:cs typeface="Calibri"/>
              </a:rPr>
              <a:t>control </a:t>
            </a:r>
            <a:r>
              <a:rPr sz="2800" b="1" spc="-25" dirty="0">
                <a:latin typeface="Calibri"/>
                <a:cs typeface="Calibri"/>
              </a:rPr>
              <a:t>to  </a:t>
            </a:r>
            <a:r>
              <a:rPr sz="2800" b="1" spc="-15" dirty="0">
                <a:latin typeface="Calibri"/>
                <a:cs typeface="Calibri"/>
              </a:rPr>
              <a:t>foreigners.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3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spc="-10" dirty="0">
                <a:latin typeface="Calibri"/>
                <a:cs typeface="Calibri"/>
              </a:rPr>
              <a:t>countries, there </a:t>
            </a:r>
            <a:r>
              <a:rPr sz="2800" b="1" spc="-10" dirty="0">
                <a:latin typeface="Calibri"/>
                <a:cs typeface="Calibri"/>
              </a:rPr>
              <a:t>are legal restrictions </a:t>
            </a:r>
            <a:r>
              <a:rPr sz="2800" b="1" spc="-5" dirty="0">
                <a:latin typeface="Calibri"/>
                <a:cs typeface="Calibri"/>
              </a:rPr>
              <a:t>on the </a:t>
            </a:r>
            <a:r>
              <a:rPr sz="2800" b="1" spc="-15" dirty="0">
                <a:latin typeface="Calibri"/>
                <a:cs typeface="Calibri"/>
              </a:rPr>
              <a:t>percentage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dirty="0">
                <a:latin typeface="Calibri"/>
                <a:cs typeface="Calibri"/>
              </a:rPr>
              <a:t>a  </a:t>
            </a:r>
            <a:r>
              <a:rPr sz="2800" b="1" spc="-5" dirty="0">
                <a:latin typeface="Calibri"/>
                <a:cs typeface="Calibri"/>
              </a:rPr>
              <a:t>firm </a:t>
            </a:r>
            <a:r>
              <a:rPr sz="2800" b="1" spc="-10" dirty="0">
                <a:latin typeface="Calibri"/>
                <a:cs typeface="Calibri"/>
              </a:rPr>
              <a:t>that </a:t>
            </a:r>
            <a:r>
              <a:rPr sz="2800" b="1" spc="-15" dirty="0">
                <a:latin typeface="Calibri"/>
                <a:cs typeface="Calibri"/>
              </a:rPr>
              <a:t>foreigners </a:t>
            </a:r>
            <a:r>
              <a:rPr sz="2800" b="1" spc="-5" dirty="0">
                <a:latin typeface="Calibri"/>
                <a:cs typeface="Calibri"/>
              </a:rPr>
              <a:t>can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own.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3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0" dirty="0">
                <a:latin typeface="Calibri"/>
                <a:cs typeface="Calibri"/>
              </a:rPr>
              <a:t>restrictions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imposed as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means of ensuring </a:t>
            </a:r>
            <a:r>
              <a:rPr sz="2800" spc="-10" dirty="0">
                <a:latin typeface="Calibri"/>
                <a:cs typeface="Calibri"/>
              </a:rPr>
              <a:t>domestic  </a:t>
            </a:r>
            <a:r>
              <a:rPr sz="2800" spc="-15" dirty="0">
                <a:latin typeface="Calibri"/>
                <a:cs typeface="Calibri"/>
              </a:rPr>
              <a:t>control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local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firms.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54191"/>
            <a:ext cx="73520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Pricing-to-Market</a:t>
            </a:r>
            <a:r>
              <a:rPr sz="4400" spc="-60" dirty="0"/>
              <a:t> </a:t>
            </a:r>
            <a:r>
              <a:rPr sz="4400" spc="-5" dirty="0"/>
              <a:t>Phenomenon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33245"/>
            <a:ext cx="10357485" cy="38176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5080" indent="-228600" algn="just">
              <a:lnSpc>
                <a:spcPct val="1012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Suppose </a:t>
            </a:r>
            <a:r>
              <a:rPr sz="2800" spc="-20" dirty="0">
                <a:latin typeface="Calibri"/>
                <a:cs typeface="Calibri"/>
              </a:rPr>
              <a:t>foreigners,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allowed, would </a:t>
            </a:r>
            <a:r>
              <a:rPr sz="2800" spc="-25" dirty="0">
                <a:latin typeface="Calibri"/>
                <a:cs typeface="Calibri"/>
              </a:rPr>
              <a:t>like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buy 30 </a:t>
            </a:r>
            <a:r>
              <a:rPr sz="2800" spc="-15" dirty="0">
                <a:latin typeface="Calibri"/>
                <a:cs typeface="Calibri"/>
              </a:rPr>
              <a:t>percent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20" dirty="0">
                <a:latin typeface="Calibri"/>
                <a:cs typeface="Calibri"/>
              </a:rPr>
              <a:t>Korean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firm.</a:t>
            </a:r>
            <a:endParaRPr sz="2800" dirty="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1012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But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constrained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ownership </a:t>
            </a:r>
            <a:r>
              <a:rPr sz="2800" spc="-15" dirty="0">
                <a:latin typeface="Calibri"/>
                <a:cs typeface="Calibri"/>
              </a:rPr>
              <a:t>constraints </a:t>
            </a:r>
            <a:r>
              <a:rPr sz="2800" spc="-5" dirty="0">
                <a:latin typeface="Calibri"/>
                <a:cs typeface="Calibri"/>
              </a:rPr>
              <a:t>imposed on  </a:t>
            </a:r>
            <a:r>
              <a:rPr sz="2800" spc="-20" dirty="0">
                <a:latin typeface="Calibri"/>
                <a:cs typeface="Calibri"/>
              </a:rPr>
              <a:t>foreigners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purchase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most </a:t>
            </a:r>
            <a:r>
              <a:rPr sz="2800" dirty="0">
                <a:latin typeface="Calibri"/>
                <a:cs typeface="Calibri"/>
              </a:rPr>
              <a:t>20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percent.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97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Because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5" dirty="0">
                <a:latin typeface="Calibri"/>
                <a:cs typeface="Calibri"/>
              </a:rPr>
              <a:t>constraint 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5" dirty="0">
                <a:latin typeface="Calibri"/>
                <a:cs typeface="Calibri"/>
              </a:rPr>
              <a:t>effective </a:t>
            </a:r>
            <a:r>
              <a:rPr sz="2800" spc="-5" dirty="0">
                <a:latin typeface="Calibri"/>
                <a:cs typeface="Calibri"/>
              </a:rPr>
              <a:t>in limiting </a:t>
            </a:r>
            <a:r>
              <a:rPr sz="2800" spc="-10" dirty="0">
                <a:latin typeface="Calibri"/>
                <a:cs typeface="Calibri"/>
              </a:rPr>
              <a:t>desired </a:t>
            </a:r>
            <a:r>
              <a:rPr sz="2800" spc="-20" dirty="0">
                <a:latin typeface="Calibri"/>
                <a:cs typeface="Calibri"/>
              </a:rPr>
              <a:t>foreign  </a:t>
            </a:r>
            <a:r>
              <a:rPr sz="2800" spc="-10" dirty="0">
                <a:latin typeface="Calibri"/>
                <a:cs typeface="Calibri"/>
              </a:rPr>
              <a:t>ownership, </a:t>
            </a:r>
            <a:r>
              <a:rPr sz="2800" spc="-20" dirty="0">
                <a:latin typeface="Calibri"/>
                <a:cs typeface="Calibri"/>
              </a:rPr>
              <a:t>foreign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domestic </a:t>
            </a:r>
            <a:r>
              <a:rPr sz="2800" spc="-25" dirty="0">
                <a:latin typeface="Calibri"/>
                <a:cs typeface="Calibri"/>
              </a:rPr>
              <a:t>investors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20" dirty="0">
                <a:latin typeface="Calibri"/>
                <a:cs typeface="Calibri"/>
              </a:rPr>
              <a:t>face </a:t>
            </a:r>
            <a:r>
              <a:rPr sz="2800" spc="-25" dirty="0">
                <a:latin typeface="Calibri"/>
                <a:cs typeface="Calibri"/>
              </a:rPr>
              <a:t>different market  </a:t>
            </a:r>
            <a:r>
              <a:rPr sz="2800" spc="-10" dirty="0">
                <a:latin typeface="Calibri"/>
                <a:cs typeface="Calibri"/>
              </a:rPr>
              <a:t>share </a:t>
            </a:r>
            <a:r>
              <a:rPr sz="2800" spc="-5" dirty="0">
                <a:latin typeface="Calibri"/>
                <a:cs typeface="Calibri"/>
              </a:rPr>
              <a:t>prices.</a:t>
            </a:r>
            <a:endParaRPr sz="28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dual pricing is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pricing-to-market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phenomenon.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919" y="1901011"/>
            <a:ext cx="6162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Self-Study</a:t>
            </a:r>
            <a:r>
              <a:rPr sz="4400" spc="-40" dirty="0"/>
              <a:t> </a:t>
            </a:r>
            <a:r>
              <a:rPr sz="4400" spc="-15" dirty="0"/>
              <a:t>Material_CAPM</a:t>
            </a:r>
            <a:endParaRPr sz="4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343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25" dirty="0"/>
              <a:t> </a:t>
            </a:r>
            <a:r>
              <a:rPr sz="4400" spc="-5" dirty="0"/>
              <a:t>Model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564" y="1412877"/>
            <a:ext cx="1562100" cy="1905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62302" y="3449323"/>
            <a:ext cx="1607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Jack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Treynor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2887" y="1628775"/>
            <a:ext cx="1493837" cy="18494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74289" y="3593782"/>
            <a:ext cx="1931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William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Sharpe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5052" y="4240216"/>
            <a:ext cx="1651000" cy="21970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53792" y="6421122"/>
            <a:ext cx="1406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Jan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Mossin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3841" y="2420941"/>
            <a:ext cx="1970087" cy="20065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54018" y="4601848"/>
            <a:ext cx="157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John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Lintner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2489" y="3860803"/>
            <a:ext cx="1428750" cy="21971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262302" y="6113148"/>
            <a:ext cx="170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Fischer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Black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66900"/>
            <a:ext cx="9473565" cy="39370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60"/>
              </a:spcBef>
              <a:buFont typeface="Symbol"/>
              <a:buChar char="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Put theory </a:t>
            </a:r>
            <a:r>
              <a:rPr sz="3200" spc="-15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market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model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241300" algn="l"/>
                <a:tab pos="2272665" algn="l"/>
                <a:tab pos="2929890" algn="l"/>
                <a:tab pos="4366895" algn="l"/>
                <a:tab pos="6729095" algn="l"/>
                <a:tab pos="8284845" algn="l"/>
              </a:tabLst>
            </a:pPr>
            <a:r>
              <a:rPr sz="3200" spc="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p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	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ha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10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e	</a:t>
            </a:r>
            <a:r>
              <a:rPr sz="3200" dirty="0">
                <a:latin typeface="Calibri"/>
                <a:cs typeface="Calibri"/>
              </a:rPr>
              <a:t>(1963,1964),	</a:t>
            </a:r>
            <a:r>
              <a:rPr sz="3200" b="1" spc="-16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3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yn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r	</a:t>
            </a:r>
            <a:r>
              <a:rPr sz="3200" dirty="0">
                <a:latin typeface="Calibri"/>
                <a:cs typeface="Calibri"/>
              </a:rPr>
              <a:t>(1961),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3200" b="1" spc="-10" dirty="0">
                <a:latin typeface="Calibri"/>
                <a:cs typeface="Calibri"/>
              </a:rPr>
              <a:t>Lintner </a:t>
            </a:r>
            <a:r>
              <a:rPr sz="3200" dirty="0">
                <a:latin typeface="Calibri"/>
                <a:cs typeface="Calibri"/>
              </a:rPr>
              <a:t>(1965), </a:t>
            </a:r>
            <a:r>
              <a:rPr sz="3200" b="1" spc="-5" dirty="0">
                <a:latin typeface="Calibri"/>
                <a:cs typeface="Calibri"/>
              </a:rPr>
              <a:t>Mossin </a:t>
            </a:r>
            <a:r>
              <a:rPr sz="3200" dirty="0">
                <a:latin typeface="Calibri"/>
                <a:cs typeface="Calibri"/>
              </a:rPr>
              <a:t>(1966) and </a:t>
            </a:r>
            <a:r>
              <a:rPr sz="3200" b="1" spc="-5" dirty="0">
                <a:latin typeface="Calibri"/>
                <a:cs typeface="Calibri"/>
              </a:rPr>
              <a:t>Black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(1972)</a:t>
            </a:r>
            <a:endParaRPr sz="3200">
              <a:latin typeface="Calibri"/>
              <a:cs typeface="Calibri"/>
            </a:endParaRPr>
          </a:p>
          <a:p>
            <a:pPr marL="241300" marR="8255" indent="-228600">
              <a:lnSpc>
                <a:spcPct val="101600"/>
              </a:lnSpc>
              <a:spcBef>
                <a:spcPts val="894"/>
              </a:spcBef>
              <a:buFont typeface="Symbol"/>
              <a:buChar char=""/>
              <a:tabLst>
                <a:tab pos="241300" algn="l"/>
                <a:tab pos="662940" algn="l"/>
                <a:tab pos="1943735" algn="l"/>
                <a:tab pos="3105785" algn="l"/>
                <a:tab pos="4010660" algn="l"/>
                <a:tab pos="5205095" algn="l"/>
                <a:tab pos="5925185" algn="l"/>
                <a:tab pos="7148830" algn="l"/>
                <a:tab pos="7643495" algn="l"/>
                <a:tab pos="9112250" algn="l"/>
              </a:tabLst>
            </a:pPr>
            <a:r>
              <a:rPr sz="3200" dirty="0">
                <a:latin typeface="Calibri"/>
                <a:cs typeface="Calibri"/>
              </a:rPr>
              <a:t>A	t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	a</a:t>
            </a:r>
            <a:r>
              <a:rPr sz="3200" spc="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	a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ts	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5" dirty="0">
                <a:latin typeface="Calibri"/>
                <a:cs typeface="Calibri"/>
              </a:rPr>
              <a:t>p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ce</a:t>
            </a:r>
            <a:r>
              <a:rPr sz="3200" dirty="0">
                <a:latin typeface="Calibri"/>
                <a:cs typeface="Calibri"/>
              </a:rPr>
              <a:t>d	in	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tion	</a:t>
            </a:r>
            <a:r>
              <a:rPr sz="3200" spc="-30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their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risk</a:t>
            </a:r>
            <a:endParaRPr sz="3200">
              <a:latin typeface="Calibri"/>
              <a:cs typeface="Calibri"/>
            </a:endParaRPr>
          </a:p>
          <a:p>
            <a:pPr marL="241300" marR="6350" indent="-228600">
              <a:lnSpc>
                <a:spcPts val="3800"/>
              </a:lnSpc>
              <a:spcBef>
                <a:spcPts val="1120"/>
              </a:spcBef>
              <a:buFont typeface="Symbol"/>
              <a:buChar char="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Assumes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25" dirty="0">
                <a:latin typeface="Calibri"/>
                <a:cs typeface="Calibri"/>
              </a:rPr>
              <a:t>investors </a:t>
            </a:r>
            <a:r>
              <a:rPr sz="3200" spc="-5" dirty="0">
                <a:latin typeface="Calibri"/>
                <a:cs typeface="Calibri"/>
              </a:rPr>
              <a:t>employ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Markovitz </a:t>
            </a:r>
            <a:r>
              <a:rPr sz="3200" spc="-5" dirty="0">
                <a:latin typeface="Calibri"/>
                <a:cs typeface="Calibri"/>
              </a:rPr>
              <a:t>model 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find the </a:t>
            </a:r>
            <a:r>
              <a:rPr sz="3200" spc="-15" dirty="0">
                <a:latin typeface="Calibri"/>
                <a:cs typeface="Calibri"/>
              </a:rPr>
              <a:t>efficient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4666"/>
            <a:ext cx="9672320" cy="37592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Assumptions of 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model: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ts val="3329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25" dirty="0">
                <a:latin typeface="Calibri"/>
                <a:cs typeface="Calibri"/>
              </a:rPr>
              <a:t>Investors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choose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portfolios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basis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E(R</a:t>
            </a:r>
            <a:r>
              <a:rPr sz="2800" i="1" spc="1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698500">
              <a:lnSpc>
                <a:spcPts val="3329"/>
              </a:lnSpc>
            </a:pP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Variance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5" dirty="0">
                <a:latin typeface="Calibri"/>
                <a:cs typeface="Calibri"/>
              </a:rPr>
              <a:t>Homogenous </a:t>
            </a:r>
            <a:r>
              <a:rPr sz="2800" spc="-15" dirty="0">
                <a:latin typeface="Calibri"/>
                <a:cs typeface="Calibri"/>
              </a:rPr>
              <a:t>expectations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free </a:t>
            </a:r>
            <a:r>
              <a:rPr sz="2800" spc="-5" dirty="0">
                <a:latin typeface="Calibri"/>
                <a:cs typeface="Calibri"/>
              </a:rPr>
              <a:t>flow of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3300"/>
              </a:lnSpc>
              <a:spcBef>
                <a:spcPts val="700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Calibri"/>
                <a:cs typeface="Calibri"/>
              </a:rPr>
              <a:t>No </a:t>
            </a:r>
            <a:r>
              <a:rPr sz="2800" spc="-5" dirty="0">
                <a:latin typeface="Calibri"/>
                <a:cs typeface="Calibri"/>
              </a:rPr>
              <a:t>friction in </a:t>
            </a:r>
            <a:r>
              <a:rPr sz="2800" spc="-10" dirty="0">
                <a:latin typeface="Calibri"/>
                <a:cs typeface="Calibri"/>
              </a:rPr>
              <a:t>capital </a:t>
            </a:r>
            <a:r>
              <a:rPr sz="2800" spc="-20" dirty="0">
                <a:latin typeface="Calibri"/>
                <a:cs typeface="Calibri"/>
              </a:rPr>
              <a:t>markets </a:t>
            </a:r>
            <a:r>
              <a:rPr sz="2800" spc="-15" dirty="0">
                <a:latin typeface="Calibri"/>
                <a:cs typeface="Calibri"/>
              </a:rPr>
              <a:t>(free information,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25" dirty="0">
                <a:latin typeface="Calibri"/>
                <a:cs typeface="Calibri"/>
              </a:rPr>
              <a:t>taxes, </a:t>
            </a:r>
            <a:r>
              <a:rPr sz="2800" dirty="0">
                <a:latin typeface="Calibri"/>
                <a:cs typeface="Calibri"/>
              </a:rPr>
              <a:t>no  </a:t>
            </a:r>
            <a:r>
              <a:rPr sz="2800" spc="-10" dirty="0">
                <a:latin typeface="Calibri"/>
                <a:cs typeface="Calibri"/>
              </a:rPr>
              <a:t>transaction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costs)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33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  <a:tab pos="2315210" algn="l"/>
                <a:tab pos="4002404" algn="l"/>
                <a:tab pos="4508500" algn="l"/>
                <a:tab pos="5770245" algn="l"/>
                <a:tab pos="6251575" algn="l"/>
                <a:tab pos="6929120" algn="l"/>
                <a:tab pos="7630795" algn="l"/>
                <a:tab pos="8405495" algn="l"/>
                <a:tab pos="9175115" algn="l"/>
              </a:tabLst>
            </a:pPr>
            <a:r>
              <a:rPr sz="2800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li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	b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wi</a:t>
            </a:r>
            <a:r>
              <a:rPr sz="2800" dirty="0">
                <a:latin typeface="Calibri"/>
                <a:cs typeface="Calibri"/>
              </a:rPr>
              <a:t>ng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ng	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ri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e	(no  </a:t>
            </a:r>
            <a:r>
              <a:rPr sz="2800" spc="-15" dirty="0">
                <a:latin typeface="Calibri"/>
                <a:cs typeface="Calibri"/>
              </a:rPr>
              <a:t>default</a:t>
            </a:r>
            <a:r>
              <a:rPr sz="2800" spc="-5" dirty="0">
                <a:latin typeface="Calibri"/>
                <a:cs typeface="Calibri"/>
              </a:rPr>
              <a:t> risk)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72907"/>
            <a:ext cx="332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Recall </a:t>
            </a:r>
            <a:r>
              <a:rPr sz="2400" spc="-10" dirty="0">
                <a:latin typeface="Calibri"/>
                <a:cs typeface="Calibri"/>
              </a:rPr>
              <a:t>capital </a:t>
            </a:r>
            <a:r>
              <a:rPr sz="2400" spc="-20" dirty="0">
                <a:latin typeface="Calibri"/>
                <a:cs typeface="Calibri"/>
              </a:rPr>
              <a:t>market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8359" y="4439976"/>
            <a:ext cx="2554605" cy="0"/>
          </a:xfrm>
          <a:custGeom>
            <a:avLst/>
            <a:gdLst/>
            <a:ahLst/>
            <a:cxnLst/>
            <a:rect l="l" t="t" r="r" b="b"/>
            <a:pathLst>
              <a:path w="2554604">
                <a:moveTo>
                  <a:pt x="0" y="0"/>
                </a:moveTo>
                <a:lnTo>
                  <a:pt x="2554119" y="0"/>
                </a:lnTo>
              </a:path>
            </a:pathLst>
          </a:custGeom>
          <a:ln w="16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623" y="4704226"/>
            <a:ext cx="26035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i="1" spc="545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3565" y="4398076"/>
            <a:ext cx="36131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i="1" spc="560" dirty="0">
                <a:latin typeface="Symbol"/>
                <a:cs typeface="Symbol"/>
              </a:rPr>
              <a:t></a:t>
            </a:r>
            <a:endParaRPr sz="34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1649" y="4063474"/>
            <a:ext cx="856615" cy="983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975"/>
              </a:lnSpc>
              <a:spcBef>
                <a:spcPts val="105"/>
              </a:spcBef>
            </a:pPr>
            <a:r>
              <a:rPr sz="3100" spc="135" dirty="0">
                <a:latin typeface="Symbol"/>
                <a:cs typeface="Symbol"/>
              </a:rPr>
              <a:t></a:t>
            </a:r>
            <a:r>
              <a:rPr sz="5175" i="1" spc="202" baseline="-3220" dirty="0">
                <a:latin typeface="Symbol"/>
                <a:cs typeface="Symbol"/>
              </a:rPr>
              <a:t></a:t>
            </a:r>
            <a:r>
              <a:rPr sz="5175" i="1" spc="-195" baseline="-3220" dirty="0">
                <a:latin typeface="Times New Roman"/>
                <a:cs typeface="Times New Roman"/>
              </a:rPr>
              <a:t> </a:t>
            </a:r>
            <a:r>
              <a:rPr sz="2700" i="1" spc="562" baseline="-29320" dirty="0">
                <a:latin typeface="Times New Roman"/>
                <a:cs typeface="Times New Roman"/>
              </a:rPr>
              <a:t>p</a:t>
            </a:r>
            <a:endParaRPr sz="2700" baseline="-29320">
              <a:latin typeface="Times New Roman"/>
              <a:cs typeface="Times New Roman"/>
            </a:endParaRPr>
          </a:p>
          <a:p>
            <a:pPr marL="38100">
              <a:lnSpc>
                <a:spcPts val="3554"/>
              </a:lnSpc>
            </a:pPr>
            <a:r>
              <a:rPr sz="3100" spc="490" dirty="0">
                <a:latin typeface="Symbol"/>
                <a:cs typeface="Symbol"/>
              </a:rPr>
              <a:t>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7049" y="3850120"/>
            <a:ext cx="23939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490" dirty="0">
                <a:latin typeface="Symbol"/>
                <a:cs typeface="Symbol"/>
              </a:rPr>
              <a:t>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3246" y="4104663"/>
            <a:ext cx="621665" cy="942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ts val="3590"/>
              </a:lnSpc>
              <a:spcBef>
                <a:spcPts val="130"/>
              </a:spcBef>
            </a:pPr>
            <a:r>
              <a:rPr sz="4650" spc="1057" baseline="-3584" dirty="0">
                <a:latin typeface="Symbol"/>
                <a:cs typeface="Symbol"/>
              </a:rPr>
              <a:t></a:t>
            </a:r>
            <a:r>
              <a:rPr sz="4650" spc="-390" baseline="-3584" dirty="0">
                <a:latin typeface="Times New Roman"/>
                <a:cs typeface="Times New Roman"/>
              </a:rPr>
              <a:t> </a:t>
            </a:r>
            <a:r>
              <a:rPr sz="3100" spc="490" dirty="0">
                <a:latin typeface="Symbol"/>
                <a:cs typeface="Symbol"/>
              </a:rPr>
              <a:t></a:t>
            </a:r>
            <a:endParaRPr sz="3100">
              <a:latin typeface="Symbol"/>
              <a:cs typeface="Symbol"/>
            </a:endParaRPr>
          </a:p>
          <a:p>
            <a:pPr marR="5080" algn="r">
              <a:lnSpc>
                <a:spcPts val="3590"/>
              </a:lnSpc>
            </a:pPr>
            <a:r>
              <a:rPr sz="3100" spc="490" dirty="0">
                <a:latin typeface="Symbol"/>
                <a:cs typeface="Symbol"/>
              </a:rPr>
              <a:t>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4763" y="4128686"/>
            <a:ext cx="98933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100" spc="705" dirty="0">
                <a:latin typeface="Symbol"/>
                <a:cs typeface="Symbol"/>
              </a:rPr>
              <a:t></a:t>
            </a:r>
            <a:r>
              <a:rPr sz="3100" spc="215" dirty="0">
                <a:latin typeface="Times New Roman"/>
                <a:cs typeface="Times New Roman"/>
              </a:rPr>
              <a:t> </a:t>
            </a:r>
            <a:r>
              <a:rPr sz="3100" i="1" spc="655" dirty="0">
                <a:latin typeface="Times New Roman"/>
                <a:cs typeface="Times New Roman"/>
              </a:rPr>
              <a:t>R</a:t>
            </a:r>
            <a:r>
              <a:rPr sz="2700" i="1" spc="982" baseline="-24691" dirty="0">
                <a:latin typeface="Times New Roman"/>
                <a:cs typeface="Times New Roman"/>
              </a:rPr>
              <a:t>f</a:t>
            </a:r>
            <a:endParaRPr sz="2700" baseline="-2469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0025" y="3829322"/>
            <a:ext cx="275590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650" spc="735" baseline="-2688" dirty="0">
                <a:latin typeface="Symbol"/>
                <a:cs typeface="Symbol"/>
              </a:rPr>
              <a:t></a:t>
            </a:r>
            <a:r>
              <a:rPr sz="4650" spc="217" baseline="-2688" dirty="0">
                <a:latin typeface="Times New Roman"/>
                <a:cs typeface="Times New Roman"/>
              </a:rPr>
              <a:t> </a:t>
            </a:r>
            <a:r>
              <a:rPr sz="3100" i="1" spc="700" dirty="0">
                <a:latin typeface="Times New Roman"/>
                <a:cs typeface="Times New Roman"/>
              </a:rPr>
              <a:t>E</a:t>
            </a:r>
            <a:r>
              <a:rPr sz="3100" spc="700" dirty="0">
                <a:latin typeface="Times New Roman"/>
                <a:cs typeface="Times New Roman"/>
              </a:rPr>
              <a:t>(</a:t>
            </a:r>
            <a:r>
              <a:rPr sz="3100" i="1" spc="700" dirty="0">
                <a:latin typeface="Times New Roman"/>
                <a:cs typeface="Times New Roman"/>
              </a:rPr>
              <a:t>R</a:t>
            </a:r>
            <a:r>
              <a:rPr sz="2700" i="1" spc="1050" baseline="-24691" dirty="0">
                <a:latin typeface="Times New Roman"/>
                <a:cs typeface="Times New Roman"/>
              </a:rPr>
              <a:t>m</a:t>
            </a:r>
            <a:r>
              <a:rPr sz="2700" i="1" spc="15" baseline="-24691" dirty="0">
                <a:latin typeface="Times New Roman"/>
                <a:cs typeface="Times New Roman"/>
              </a:rPr>
              <a:t> </a:t>
            </a:r>
            <a:r>
              <a:rPr sz="3100" spc="425" dirty="0">
                <a:latin typeface="Times New Roman"/>
                <a:cs typeface="Times New Roman"/>
              </a:rPr>
              <a:t>)</a:t>
            </a:r>
            <a:r>
              <a:rPr sz="3100" spc="-114" dirty="0">
                <a:latin typeface="Times New Roman"/>
                <a:cs typeface="Times New Roman"/>
              </a:rPr>
              <a:t> </a:t>
            </a:r>
            <a:r>
              <a:rPr sz="3100" spc="705" dirty="0">
                <a:latin typeface="Symbol"/>
                <a:cs typeface="Symbol"/>
              </a:rPr>
              <a:t>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i="1" spc="655" dirty="0">
                <a:latin typeface="Times New Roman"/>
                <a:cs typeface="Times New Roman"/>
              </a:rPr>
              <a:t>R</a:t>
            </a:r>
            <a:r>
              <a:rPr sz="2700" i="1" spc="982" baseline="-24691" dirty="0">
                <a:latin typeface="Times New Roman"/>
                <a:cs typeface="Times New Roman"/>
              </a:rPr>
              <a:t>f</a:t>
            </a:r>
            <a:endParaRPr sz="2700" baseline="-2469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4200" y="4038600"/>
            <a:ext cx="1536700" cy="83820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840"/>
              </a:spcBef>
            </a:pPr>
            <a:r>
              <a:rPr sz="3100" i="1" spc="735" dirty="0">
                <a:latin typeface="Times New Roman"/>
                <a:cs typeface="Times New Roman"/>
              </a:rPr>
              <a:t>E</a:t>
            </a:r>
            <a:r>
              <a:rPr sz="3100" spc="735" dirty="0">
                <a:latin typeface="Times New Roman"/>
                <a:cs typeface="Times New Roman"/>
              </a:rPr>
              <a:t>(</a:t>
            </a:r>
            <a:r>
              <a:rPr sz="3100" i="1" spc="735" dirty="0">
                <a:latin typeface="Times New Roman"/>
                <a:cs typeface="Times New Roman"/>
              </a:rPr>
              <a:t>R</a:t>
            </a:r>
            <a:r>
              <a:rPr sz="2700" i="1" spc="1102" baseline="-24691" dirty="0">
                <a:latin typeface="Times New Roman"/>
                <a:cs typeface="Times New Roman"/>
              </a:rPr>
              <a:t>p</a:t>
            </a:r>
            <a:r>
              <a:rPr sz="2700" i="1" spc="-15" baseline="-24691" dirty="0">
                <a:latin typeface="Times New Roman"/>
                <a:cs typeface="Times New Roman"/>
              </a:rPr>
              <a:t> </a:t>
            </a:r>
            <a:r>
              <a:rPr sz="3100" spc="425" dirty="0">
                <a:latin typeface="Times New Roman"/>
                <a:cs typeface="Times New Roman"/>
              </a:rPr>
              <a:t>)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6600" y="5181600"/>
            <a:ext cx="1143000" cy="101600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128270" marR="91440" indent="-29845" algn="just">
              <a:lnSpc>
                <a:spcPct val="100000"/>
              </a:lnSpc>
              <a:spcBef>
                <a:spcPts val="259"/>
              </a:spcBef>
            </a:pPr>
            <a:r>
              <a:rPr sz="2000" dirty="0">
                <a:latin typeface="Times New Roman"/>
                <a:cs typeface="Times New Roman"/>
              </a:rPr>
              <a:t>Exp</a:t>
            </a:r>
            <a:r>
              <a:rPr sz="2000" spc="-5" dirty="0">
                <a:latin typeface="Times New Roman"/>
                <a:cs typeface="Times New Roman"/>
              </a:rPr>
              <a:t>ec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 </a:t>
            </a:r>
            <a:r>
              <a:rPr sz="2000" spc="-5" dirty="0">
                <a:latin typeface="Times New Roman"/>
                <a:cs typeface="Times New Roman"/>
              </a:rPr>
              <a:t>portfolio  return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00476" y="4648200"/>
            <a:ext cx="171450" cy="533400"/>
          </a:xfrm>
          <a:custGeom>
            <a:avLst/>
            <a:gdLst/>
            <a:ahLst/>
            <a:cxnLst/>
            <a:rect l="l" t="t" r="r" b="b"/>
            <a:pathLst>
              <a:path w="171450" h="533400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48" y="533400"/>
                </a:lnTo>
                <a:lnTo>
                  <a:pt x="114298" y="533400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85725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38800" y="5181600"/>
            <a:ext cx="1447800" cy="1016000"/>
          </a:xfrm>
          <a:custGeom>
            <a:avLst/>
            <a:gdLst/>
            <a:ahLst/>
            <a:cxnLst/>
            <a:rect l="l" t="t" r="r" b="b"/>
            <a:pathLst>
              <a:path w="1447800" h="1016000">
                <a:moveTo>
                  <a:pt x="0" y="0"/>
                </a:moveTo>
                <a:lnTo>
                  <a:pt x="1447800" y="0"/>
                </a:lnTo>
                <a:lnTo>
                  <a:pt x="14478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7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38800" y="5181600"/>
            <a:ext cx="1447800" cy="38100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259"/>
              </a:spcBef>
            </a:pPr>
            <a:r>
              <a:rPr sz="2000" spc="-5" dirty="0">
                <a:latin typeface="Times New Roman"/>
                <a:cs typeface="Times New Roman"/>
              </a:rPr>
              <a:t>Expected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28113" y="4343400"/>
            <a:ext cx="3232150" cy="1860550"/>
            <a:chOff x="6528113" y="4343400"/>
            <a:chExt cx="3232150" cy="1860550"/>
          </a:xfrm>
        </p:grpSpPr>
        <p:sp>
          <p:nvSpPr>
            <p:cNvPr id="18" name="object 18"/>
            <p:cNvSpPr/>
            <p:nvPr/>
          </p:nvSpPr>
          <p:spPr>
            <a:xfrm>
              <a:off x="6528113" y="4343400"/>
              <a:ext cx="482600" cy="852169"/>
            </a:xfrm>
            <a:custGeom>
              <a:avLst/>
              <a:gdLst/>
              <a:ahLst/>
              <a:cxnLst/>
              <a:rect l="l" t="t" r="r" b="b"/>
              <a:pathLst>
                <a:path w="482600" h="852170">
                  <a:moveTo>
                    <a:pt x="482286" y="0"/>
                  </a:moveTo>
                  <a:lnTo>
                    <a:pt x="324929" y="109465"/>
                  </a:lnTo>
                  <a:lnTo>
                    <a:pt x="375100" y="136832"/>
                  </a:lnTo>
                  <a:lnTo>
                    <a:pt x="0" y="824517"/>
                  </a:lnTo>
                  <a:lnTo>
                    <a:pt x="50172" y="851882"/>
                  </a:lnTo>
                  <a:lnTo>
                    <a:pt x="425273" y="164198"/>
                  </a:lnTo>
                  <a:lnTo>
                    <a:pt x="475444" y="191564"/>
                  </a:lnTo>
                  <a:lnTo>
                    <a:pt x="482286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05800" y="5181600"/>
              <a:ext cx="1447800" cy="1016000"/>
            </a:xfrm>
            <a:custGeom>
              <a:avLst/>
              <a:gdLst/>
              <a:ahLst/>
              <a:cxnLst/>
              <a:rect l="l" t="t" r="r" b="b"/>
              <a:pathLst>
                <a:path w="1447800" h="1016000">
                  <a:moveTo>
                    <a:pt x="0" y="0"/>
                  </a:moveTo>
                  <a:lnTo>
                    <a:pt x="1447800" y="0"/>
                  </a:lnTo>
                  <a:lnTo>
                    <a:pt x="1447800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66181" y="5201920"/>
            <a:ext cx="927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-5" dirty="0">
                <a:latin typeface="Times New Roman"/>
                <a:cs typeface="Times New Roman"/>
              </a:rPr>
              <a:t>ar</a:t>
            </a:r>
            <a:r>
              <a:rPr sz="200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11837" y="5811520"/>
            <a:ext cx="3769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906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market	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market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48600" y="2508250"/>
            <a:ext cx="2520950" cy="3147695"/>
            <a:chOff x="7848600" y="2508250"/>
            <a:chExt cx="2520950" cy="3147695"/>
          </a:xfrm>
        </p:grpSpPr>
        <p:sp>
          <p:nvSpPr>
            <p:cNvPr id="23" name="object 23"/>
            <p:cNvSpPr/>
            <p:nvPr/>
          </p:nvSpPr>
          <p:spPr>
            <a:xfrm>
              <a:off x="7848600" y="5029200"/>
              <a:ext cx="480059" cy="626745"/>
            </a:xfrm>
            <a:custGeom>
              <a:avLst/>
              <a:gdLst/>
              <a:ahLst/>
              <a:cxnLst/>
              <a:rect l="l" t="t" r="r" b="b"/>
              <a:pathLst>
                <a:path w="480059" h="626745">
                  <a:moveTo>
                    <a:pt x="0" y="0"/>
                  </a:moveTo>
                  <a:lnTo>
                    <a:pt x="34290" y="188594"/>
                  </a:lnTo>
                  <a:lnTo>
                    <a:pt x="80009" y="154305"/>
                  </a:lnTo>
                  <a:lnTo>
                    <a:pt x="434340" y="626744"/>
                  </a:lnTo>
                  <a:lnTo>
                    <a:pt x="480059" y="592455"/>
                  </a:lnTo>
                  <a:lnTo>
                    <a:pt x="125729" y="120014"/>
                  </a:lnTo>
                  <a:lnTo>
                    <a:pt x="171450" y="85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67800" y="2514600"/>
              <a:ext cx="1295400" cy="1320800"/>
            </a:xfrm>
            <a:custGeom>
              <a:avLst/>
              <a:gdLst/>
              <a:ahLst/>
              <a:cxnLst/>
              <a:rect l="l" t="t" r="r" b="b"/>
              <a:pathLst>
                <a:path w="1295400" h="1320800">
                  <a:moveTo>
                    <a:pt x="0" y="0"/>
                  </a:moveTo>
                  <a:lnTo>
                    <a:pt x="1295400" y="0"/>
                  </a:lnTo>
                  <a:lnTo>
                    <a:pt x="1295400" y="1320800"/>
                  </a:lnTo>
                  <a:lnTo>
                    <a:pt x="0" y="1320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231310" y="2534920"/>
            <a:ext cx="9683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Standard 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  of </a:t>
            </a:r>
            <a:r>
              <a:rPr sz="2000" spc="-5" dirty="0">
                <a:latin typeface="Times New Roman"/>
                <a:cs typeface="Times New Roman"/>
              </a:rPr>
              <a:t>the  portfolio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91675" y="3810000"/>
            <a:ext cx="171450" cy="457200"/>
          </a:xfrm>
          <a:custGeom>
            <a:avLst/>
            <a:gdLst/>
            <a:ahLst/>
            <a:cxnLst/>
            <a:rect l="l" t="t" r="r" b="b"/>
            <a:pathLst>
              <a:path w="171450" h="457200">
                <a:moveTo>
                  <a:pt x="114300" y="0"/>
                </a:moveTo>
                <a:lnTo>
                  <a:pt x="57150" y="0"/>
                </a:lnTo>
                <a:lnTo>
                  <a:pt x="57150" y="285750"/>
                </a:lnTo>
                <a:lnTo>
                  <a:pt x="0" y="285750"/>
                </a:lnTo>
                <a:lnTo>
                  <a:pt x="85726" y="457200"/>
                </a:lnTo>
                <a:lnTo>
                  <a:pt x="171450" y="285750"/>
                </a:lnTo>
                <a:lnTo>
                  <a:pt x="114300" y="285750"/>
                </a:lnTo>
                <a:lnTo>
                  <a:pt x="11430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629400" y="2590800"/>
            <a:ext cx="1143000" cy="101600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09855" marR="102235" algn="ctr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Times New Roman"/>
                <a:cs typeface="Times New Roman"/>
              </a:rPr>
              <a:t>Risk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free  rate </a:t>
            </a:r>
            <a:r>
              <a:rPr sz="2000" dirty="0">
                <a:latin typeface="Times New Roman"/>
                <a:cs typeface="Times New Roman"/>
              </a:rPr>
              <a:t>of  </a:t>
            </a:r>
            <a:r>
              <a:rPr sz="2000" spc="-5" dirty="0">
                <a:latin typeface="Times New Roman"/>
                <a:cs typeface="Times New Roman"/>
              </a:rPr>
              <a:t>return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565650" y="3102960"/>
            <a:ext cx="4584700" cy="3666490"/>
            <a:chOff x="4565650" y="3102960"/>
            <a:chExt cx="4584700" cy="3666490"/>
          </a:xfrm>
        </p:grpSpPr>
        <p:sp>
          <p:nvSpPr>
            <p:cNvPr id="29" name="object 29"/>
            <p:cNvSpPr/>
            <p:nvPr/>
          </p:nvSpPr>
          <p:spPr>
            <a:xfrm>
              <a:off x="5562600" y="3102965"/>
              <a:ext cx="2971800" cy="1164590"/>
            </a:xfrm>
            <a:custGeom>
              <a:avLst/>
              <a:gdLst/>
              <a:ahLst/>
              <a:cxnLst/>
              <a:rect l="l" t="t" r="r" b="b"/>
              <a:pathLst>
                <a:path w="2971800" h="1164589">
                  <a:moveTo>
                    <a:pt x="1087678" y="40741"/>
                  </a:moveTo>
                  <a:lnTo>
                    <a:pt x="1045908" y="1739"/>
                  </a:lnTo>
                  <a:lnTo>
                    <a:pt x="96088" y="1019403"/>
                  </a:lnTo>
                  <a:lnTo>
                    <a:pt x="54305" y="980414"/>
                  </a:lnTo>
                  <a:lnTo>
                    <a:pt x="0" y="1164234"/>
                  </a:lnTo>
                  <a:lnTo>
                    <a:pt x="179641" y="1097394"/>
                  </a:lnTo>
                  <a:lnTo>
                    <a:pt x="137871" y="1058392"/>
                  </a:lnTo>
                  <a:lnTo>
                    <a:pt x="1087678" y="40741"/>
                  </a:lnTo>
                  <a:close/>
                </a:path>
                <a:path w="2971800" h="1164589">
                  <a:moveTo>
                    <a:pt x="2971800" y="707034"/>
                  </a:moveTo>
                  <a:lnTo>
                    <a:pt x="2901708" y="528624"/>
                  </a:lnTo>
                  <a:lnTo>
                    <a:pt x="2863469" y="571106"/>
                  </a:lnTo>
                  <a:lnTo>
                    <a:pt x="2228913" y="0"/>
                  </a:lnTo>
                  <a:lnTo>
                    <a:pt x="2190673" y="42481"/>
                  </a:lnTo>
                  <a:lnTo>
                    <a:pt x="2825242" y="613587"/>
                  </a:lnTo>
                  <a:lnTo>
                    <a:pt x="2787015" y="656069"/>
                  </a:lnTo>
                  <a:lnTo>
                    <a:pt x="2971800" y="707034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3200" y="3733800"/>
              <a:ext cx="2590800" cy="838200"/>
            </a:xfrm>
            <a:custGeom>
              <a:avLst/>
              <a:gdLst/>
              <a:ahLst/>
              <a:cxnLst/>
              <a:rect l="l" t="t" r="r" b="b"/>
              <a:pathLst>
                <a:path w="2590800" h="838200">
                  <a:moveTo>
                    <a:pt x="0" y="0"/>
                  </a:moveTo>
                  <a:lnTo>
                    <a:pt x="2590800" y="0"/>
                  </a:lnTo>
                  <a:lnTo>
                    <a:pt x="25908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2000" y="5562600"/>
              <a:ext cx="4267200" cy="1200150"/>
            </a:xfrm>
            <a:custGeom>
              <a:avLst/>
              <a:gdLst/>
              <a:ahLst/>
              <a:cxnLst/>
              <a:rect l="l" t="t" r="r" b="b"/>
              <a:pathLst>
                <a:path w="4267200" h="1200150">
                  <a:moveTo>
                    <a:pt x="0" y="0"/>
                  </a:moveTo>
                  <a:lnTo>
                    <a:pt x="4267200" y="0"/>
                  </a:lnTo>
                  <a:lnTo>
                    <a:pt x="4267200" y="1200150"/>
                  </a:lnTo>
                  <a:lnTo>
                    <a:pt x="0" y="12001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124200" y="2895600"/>
            <a:ext cx="1981200" cy="83058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7635" marR="106680" indent="-12700">
              <a:lnSpc>
                <a:spcPct val="100699"/>
              </a:lnSpc>
              <a:spcBef>
                <a:spcPts val="240"/>
              </a:spcBef>
            </a:pPr>
            <a:r>
              <a:rPr sz="2400" spc="-5" dirty="0">
                <a:latin typeface="Times New Roman"/>
                <a:cs typeface="Times New Roman"/>
              </a:rPr>
              <a:t>Risk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Premium 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taking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25340" y="5582920"/>
            <a:ext cx="5052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Expected </a:t>
            </a:r>
            <a:r>
              <a:rPr sz="2400" spc="-415" dirty="0">
                <a:latin typeface="Times New Roman"/>
                <a:cs typeface="Times New Roman"/>
              </a:rPr>
              <a:t>R</a:t>
            </a:r>
            <a:r>
              <a:rPr sz="3000" spc="-622" baseline="27777" dirty="0">
                <a:latin typeface="Times New Roman"/>
                <a:cs typeface="Times New Roman"/>
              </a:rPr>
              <a:t>re</a:t>
            </a:r>
            <a:r>
              <a:rPr sz="2400" spc="-415" dirty="0">
                <a:latin typeface="Times New Roman"/>
                <a:cs typeface="Times New Roman"/>
              </a:rPr>
              <a:t>e</a:t>
            </a:r>
            <a:r>
              <a:rPr sz="3000" spc="-622" baseline="27777" dirty="0">
                <a:latin typeface="Times New Roman"/>
                <a:cs typeface="Times New Roman"/>
              </a:rPr>
              <a:t>tu</a:t>
            </a:r>
            <a:r>
              <a:rPr sz="2400" spc="-415" dirty="0">
                <a:latin typeface="Times New Roman"/>
                <a:cs typeface="Times New Roman"/>
              </a:rPr>
              <a:t>tu</a:t>
            </a:r>
            <a:r>
              <a:rPr sz="3000" spc="-622" baseline="27777" dirty="0">
                <a:latin typeface="Times New Roman"/>
                <a:cs typeface="Times New Roman"/>
              </a:rPr>
              <a:t>rn</a:t>
            </a:r>
            <a:r>
              <a:rPr sz="2400" spc="-415" dirty="0">
                <a:latin typeface="Times New Roman"/>
                <a:cs typeface="Times New Roman"/>
              </a:rPr>
              <a:t>rn</a:t>
            </a:r>
            <a:r>
              <a:rPr sz="3000" spc="-622" baseline="27777" dirty="0">
                <a:latin typeface="Times New Roman"/>
                <a:cs typeface="Times New Roman"/>
              </a:rPr>
              <a:t>on</a:t>
            </a:r>
            <a:r>
              <a:rPr sz="2400" spc="-415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the risk </a:t>
            </a:r>
            <a:r>
              <a:rPr sz="2400" spc="-40" dirty="0">
                <a:latin typeface="Times New Roman"/>
                <a:cs typeface="Times New Roman"/>
              </a:rPr>
              <a:t>free</a:t>
            </a:r>
            <a:r>
              <a:rPr sz="3000" spc="-60" baseline="27777" dirty="0">
                <a:latin typeface="Times New Roman"/>
                <a:cs typeface="Times New Roman"/>
              </a:rPr>
              <a:t>deviation</a:t>
            </a:r>
            <a:r>
              <a:rPr sz="3000" spc="44" baseline="27777" dirty="0">
                <a:latin typeface="Times New Roman"/>
                <a:cs typeface="Times New Roman"/>
              </a:rPr>
              <a:t> </a:t>
            </a:r>
            <a:r>
              <a:rPr sz="3000" baseline="27777" dirty="0">
                <a:latin typeface="Times New Roman"/>
                <a:cs typeface="Times New Roman"/>
              </a:rPr>
              <a:t>of</a:t>
            </a:r>
            <a:endParaRPr sz="3000" baseline="27777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50740" y="5951220"/>
            <a:ext cx="37198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rate plus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premium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taking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50740" y="6319519"/>
            <a:ext cx="1403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market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53000" y="4038600"/>
            <a:ext cx="914400" cy="838200"/>
          </a:xfrm>
          <a:custGeom>
            <a:avLst/>
            <a:gdLst/>
            <a:ahLst/>
            <a:cxnLst/>
            <a:rect l="l" t="t" r="r" b="b"/>
            <a:pathLst>
              <a:path w="914400" h="838200">
                <a:moveTo>
                  <a:pt x="0" y="0"/>
                </a:moveTo>
                <a:lnTo>
                  <a:pt x="914400" y="0"/>
                </a:lnTo>
                <a:lnTo>
                  <a:pt x="9144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7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2778"/>
            <a:ext cx="9247505" cy="437388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3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Logic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CAPM:</a:t>
            </a:r>
            <a:endParaRPr sz="3200">
              <a:latin typeface="Calibri"/>
              <a:cs typeface="Calibri"/>
            </a:endParaRPr>
          </a:p>
          <a:p>
            <a:pPr marL="698500" marR="160655" lvl="1" indent="-228600">
              <a:lnSpc>
                <a:spcPct val="130600"/>
              </a:lnSpc>
              <a:spcBef>
                <a:spcPts val="60"/>
              </a:spcBef>
              <a:buFont typeface="Symbol"/>
              <a:buChar char=""/>
              <a:tabLst>
                <a:tab pos="698500" algn="l"/>
              </a:tabLst>
            </a:pPr>
            <a:r>
              <a:rPr sz="3000" spc="-5" dirty="0">
                <a:latin typeface="Calibri"/>
                <a:cs typeface="Calibri"/>
              </a:rPr>
              <a:t>All </a:t>
            </a:r>
            <a:r>
              <a:rPr sz="3000" spc="-25" dirty="0">
                <a:latin typeface="Calibri"/>
                <a:cs typeface="Calibri"/>
              </a:rPr>
              <a:t>investors </a:t>
            </a:r>
            <a:r>
              <a:rPr sz="3000" spc="-5" dirty="0">
                <a:latin typeface="Calibri"/>
                <a:cs typeface="Calibri"/>
              </a:rPr>
              <a:t>hold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5" dirty="0">
                <a:latin typeface="Calibri"/>
                <a:cs typeface="Calibri"/>
              </a:rPr>
              <a:t>weighted </a:t>
            </a:r>
            <a:r>
              <a:rPr sz="3000" spc="-10" dirty="0">
                <a:latin typeface="Calibri"/>
                <a:cs typeface="Calibri"/>
              </a:rPr>
              <a:t>proportion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25" dirty="0">
                <a:latin typeface="Calibri"/>
                <a:cs typeface="Calibri"/>
              </a:rPr>
              <a:t>market  </a:t>
            </a:r>
            <a:r>
              <a:rPr sz="3000" spc="-10" dirty="0">
                <a:latin typeface="Calibri"/>
                <a:cs typeface="Calibri"/>
              </a:rPr>
              <a:t>portfolio </a:t>
            </a:r>
            <a:r>
              <a:rPr sz="3000" spc="-5" dirty="0">
                <a:latin typeface="Calibri"/>
                <a:cs typeface="Calibri"/>
              </a:rPr>
              <a:t>and the risk </a:t>
            </a:r>
            <a:r>
              <a:rPr sz="3000" spc="-15" dirty="0">
                <a:latin typeface="Calibri"/>
                <a:cs typeface="Calibri"/>
              </a:rPr>
              <a:t>free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asset</a:t>
            </a:r>
            <a:endParaRPr sz="3000">
              <a:latin typeface="Calibri"/>
              <a:cs typeface="Calibri"/>
            </a:endParaRPr>
          </a:p>
          <a:p>
            <a:pPr marL="698500" marR="327660" lvl="1" indent="-228600">
              <a:lnSpc>
                <a:spcPct val="130600"/>
              </a:lnSpc>
              <a:spcBef>
                <a:spcPts val="400"/>
              </a:spcBef>
              <a:buFont typeface="Symbol"/>
              <a:buChar char=""/>
              <a:tabLst>
                <a:tab pos="698500" algn="l"/>
              </a:tabLst>
            </a:pPr>
            <a:r>
              <a:rPr sz="3000" spc="-20" dirty="0">
                <a:latin typeface="Calibri"/>
                <a:cs typeface="Calibri"/>
              </a:rPr>
              <a:t>Any </a:t>
            </a:r>
            <a:r>
              <a:rPr sz="3000" spc="-5" dirty="0">
                <a:latin typeface="Calibri"/>
                <a:cs typeface="Calibri"/>
              </a:rPr>
              <a:t>security in the </a:t>
            </a:r>
            <a:r>
              <a:rPr sz="3000" spc="-25" dirty="0">
                <a:latin typeface="Calibri"/>
                <a:cs typeface="Calibri"/>
              </a:rPr>
              <a:t>market </a:t>
            </a:r>
            <a:r>
              <a:rPr sz="3000" spc="-10" dirty="0">
                <a:latin typeface="Calibri"/>
                <a:cs typeface="Calibri"/>
              </a:rPr>
              <a:t>portfolio </a:t>
            </a:r>
            <a:r>
              <a:rPr sz="3000" spc="-5" dirty="0">
                <a:latin typeface="Calibri"/>
                <a:cs typeface="Calibri"/>
              </a:rPr>
              <a:t>will </a:t>
            </a:r>
            <a:r>
              <a:rPr sz="3000" spc="-15" dirty="0">
                <a:latin typeface="Calibri"/>
                <a:cs typeface="Calibri"/>
              </a:rPr>
              <a:t>contribute </a:t>
            </a:r>
            <a:r>
              <a:rPr sz="3000" spc="-20" dirty="0">
                <a:latin typeface="Calibri"/>
                <a:cs typeface="Calibri"/>
              </a:rPr>
              <a:t>to 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variance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5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market</a:t>
            </a:r>
            <a:endParaRPr sz="3000">
              <a:latin typeface="Calibri"/>
              <a:cs typeface="Calibri"/>
            </a:endParaRPr>
          </a:p>
          <a:p>
            <a:pPr marL="698500" marR="5080" lvl="1" indent="-228600">
              <a:lnSpc>
                <a:spcPct val="130600"/>
              </a:lnSpc>
              <a:spcBef>
                <a:spcPts val="495"/>
              </a:spcBef>
              <a:buFont typeface="Symbol"/>
              <a:buChar char=""/>
              <a:tabLst>
                <a:tab pos="698500" algn="l"/>
              </a:tabLst>
            </a:pPr>
            <a:r>
              <a:rPr sz="3000" spc="-15" dirty="0">
                <a:latin typeface="Calibri"/>
                <a:cs typeface="Calibri"/>
              </a:rPr>
              <a:t>Diversified </a:t>
            </a:r>
            <a:r>
              <a:rPr sz="3000" spc="-10" dirty="0">
                <a:latin typeface="Calibri"/>
                <a:cs typeface="Calibri"/>
              </a:rPr>
              <a:t>portfolio </a:t>
            </a:r>
            <a:r>
              <a:rPr sz="3000" dirty="0">
                <a:latin typeface="Calibri"/>
                <a:cs typeface="Calibri"/>
              </a:rPr>
              <a:t>- </a:t>
            </a:r>
            <a:r>
              <a:rPr sz="3000" spc="-5" dirty="0">
                <a:latin typeface="Calibri"/>
                <a:cs typeface="Calibri"/>
              </a:rPr>
              <a:t>specific </a:t>
            </a:r>
            <a:r>
              <a:rPr sz="3000" spc="-20" dirty="0">
                <a:latin typeface="Calibri"/>
                <a:cs typeface="Calibri"/>
              </a:rPr>
              <a:t>(unsystematic) </a:t>
            </a:r>
            <a:r>
              <a:rPr sz="3000" spc="-15" dirty="0">
                <a:latin typeface="Calibri"/>
                <a:cs typeface="Calibri"/>
              </a:rPr>
              <a:t>diversified  </a:t>
            </a:r>
            <a:r>
              <a:rPr sz="3000" spc="-30" dirty="0">
                <a:latin typeface="Calibri"/>
                <a:cs typeface="Calibri"/>
              </a:rPr>
              <a:t>away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330" y="219741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35330" y="1204593"/>
            <a:ext cx="10378440" cy="45542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5080" indent="-228600" algn="just">
              <a:lnSpc>
                <a:spcPts val="3800"/>
              </a:lnSpc>
              <a:spcBef>
                <a:spcPts val="26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Since each </a:t>
            </a:r>
            <a:r>
              <a:rPr sz="3200" spc="-10" dirty="0">
                <a:latin typeface="Calibri"/>
                <a:cs typeface="Calibri"/>
              </a:rPr>
              <a:t>asset </a:t>
            </a:r>
            <a:r>
              <a:rPr sz="3200" spc="-25" dirty="0">
                <a:latin typeface="Calibri"/>
                <a:cs typeface="Calibri"/>
              </a:rPr>
              <a:t>makes </a:t>
            </a:r>
            <a:r>
              <a:rPr sz="3200" dirty="0">
                <a:latin typeface="Calibri"/>
                <a:cs typeface="Calibri"/>
              </a:rPr>
              <a:t>only a </a:t>
            </a:r>
            <a:r>
              <a:rPr sz="3200" spc="-5" dirty="0">
                <a:latin typeface="Calibri"/>
                <a:cs typeface="Calibri"/>
              </a:rPr>
              <a:t>very </a:t>
            </a:r>
            <a:r>
              <a:rPr sz="3200" dirty="0">
                <a:latin typeface="Calibri"/>
                <a:cs typeface="Calibri"/>
              </a:rPr>
              <a:t>small </a:t>
            </a:r>
            <a:r>
              <a:rPr sz="3200" spc="-10" dirty="0">
                <a:latin typeface="Calibri"/>
                <a:cs typeface="Calibri"/>
              </a:rPr>
              <a:t>contribution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variance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market</a:t>
            </a:r>
            <a:endParaRPr sz="320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698500" algn="l"/>
              </a:tabLst>
            </a:pPr>
            <a:r>
              <a:rPr sz="2800" b="1" spc="-5" dirty="0">
                <a:latin typeface="Calibri"/>
                <a:cs typeface="Calibri"/>
              </a:rPr>
              <a:t>can assume </a:t>
            </a:r>
            <a:r>
              <a:rPr sz="2800" b="1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portfolio that consists </a:t>
            </a:r>
            <a:r>
              <a:rPr sz="2800" b="1" spc="-5" dirty="0">
                <a:latin typeface="Calibri"/>
                <a:cs typeface="Calibri"/>
              </a:rPr>
              <a:t>of the asset </a:t>
            </a:r>
            <a:r>
              <a:rPr sz="2800" b="1" dirty="0">
                <a:latin typeface="Calibri"/>
                <a:cs typeface="Calibri"/>
              </a:rPr>
              <a:t>and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market.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25" dirty="0">
                <a:latin typeface="Calibri"/>
                <a:cs typeface="Calibri"/>
              </a:rPr>
              <a:t>Therefore</a:t>
            </a:r>
            <a:endParaRPr sz="320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ct val="9970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covariance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asset </a:t>
            </a:r>
            <a:r>
              <a:rPr sz="2800" i="1" spc="-5" dirty="0">
                <a:latin typeface="Calibri"/>
                <a:cs typeface="Calibri"/>
              </a:rPr>
              <a:t>with the </a:t>
            </a:r>
            <a:r>
              <a:rPr sz="2800" i="1" spc="-20" dirty="0">
                <a:latin typeface="Calibri"/>
                <a:cs typeface="Calibri"/>
              </a:rPr>
              <a:t>market </a:t>
            </a:r>
            <a:r>
              <a:rPr sz="2800" spc="-10" dirty="0">
                <a:latin typeface="Calibri"/>
                <a:cs typeface="Calibri"/>
              </a:rPr>
              <a:t>measures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b="1" i="1" spc="-15" dirty="0">
                <a:latin typeface="Calibri"/>
                <a:cs typeface="Calibri"/>
              </a:rPr>
              <a:t>systematic </a:t>
            </a:r>
            <a:r>
              <a:rPr sz="2800" b="1" i="1" spc="-5" dirty="0">
                <a:latin typeface="Calibri"/>
                <a:cs typeface="Calibri"/>
              </a:rPr>
              <a:t>risk </a:t>
            </a:r>
            <a:r>
              <a:rPr sz="2800" spc="-15" dirty="0">
                <a:latin typeface="Calibri"/>
                <a:cs typeface="Calibri"/>
              </a:rPr>
              <a:t>exposure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specific asset (the </a:t>
            </a:r>
            <a:r>
              <a:rPr sz="2800" spc="-20" dirty="0">
                <a:latin typeface="Calibri"/>
                <a:cs typeface="Calibri"/>
              </a:rPr>
              <a:t>extent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which  </a:t>
            </a:r>
            <a:r>
              <a:rPr sz="2800" spc="-10" dirty="0">
                <a:latin typeface="Calibri"/>
                <a:cs typeface="Calibri"/>
              </a:rPr>
              <a:t>changes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5" dirty="0">
                <a:latin typeface="Calibri"/>
                <a:cs typeface="Calibri"/>
              </a:rPr>
              <a:t>market </a:t>
            </a:r>
            <a:r>
              <a:rPr sz="2800" spc="-10" dirty="0">
                <a:latin typeface="Calibri"/>
                <a:cs typeface="Calibri"/>
              </a:rPr>
              <a:t>returns </a:t>
            </a:r>
            <a:r>
              <a:rPr sz="2800" spc="-25" dirty="0">
                <a:latin typeface="Calibri"/>
                <a:cs typeface="Calibri"/>
              </a:rPr>
              <a:t>affect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returns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asset)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4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standardise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covariance </a:t>
            </a:r>
            <a:r>
              <a:rPr sz="3200" dirty="0">
                <a:latin typeface="Calibri"/>
                <a:cs typeface="Calibri"/>
              </a:rPr>
              <a:t>with the</a:t>
            </a:r>
            <a:r>
              <a:rPr sz="3200" spc="1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market</a:t>
            </a:r>
            <a:endParaRPr sz="320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5" dirty="0">
                <a:latin typeface="Calibri"/>
                <a:cs typeface="Calibri"/>
              </a:rPr>
              <a:t>divide by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variance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market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950720"/>
            <a:ext cx="6435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  <a:tab pos="5775325" algn="l"/>
              </a:tabLst>
            </a:pP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su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k,	b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0778" y="427727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>
                <a:moveTo>
                  <a:pt x="0" y="0"/>
                </a:moveTo>
                <a:lnTo>
                  <a:pt x="1096779" y="0"/>
                </a:lnTo>
              </a:path>
            </a:pathLst>
          </a:custGeom>
          <a:ln w="19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5373" y="4279782"/>
            <a:ext cx="925194" cy="583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650" i="1" spc="-80" dirty="0">
                <a:latin typeface="Times New Roman"/>
                <a:cs typeface="Times New Roman"/>
              </a:rPr>
              <a:t>Var</a:t>
            </a:r>
            <a:r>
              <a:rPr sz="3150" i="1" spc="-120" baseline="-23809" dirty="0">
                <a:latin typeface="Times New Roman"/>
                <a:cs typeface="Times New Roman"/>
              </a:rPr>
              <a:t>m</a:t>
            </a:r>
            <a:endParaRPr sz="3150" baseline="-2380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9736" y="3915764"/>
            <a:ext cx="2440305" cy="583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650" i="1" spc="-20" dirty="0">
                <a:latin typeface="Times New Roman"/>
                <a:cs typeface="Times New Roman"/>
              </a:rPr>
              <a:t>Beta </a:t>
            </a:r>
            <a:r>
              <a:rPr sz="3650" spc="5" dirty="0">
                <a:latin typeface="Symbol"/>
                <a:cs typeface="Symbol"/>
              </a:rPr>
              <a:t></a:t>
            </a:r>
            <a:r>
              <a:rPr sz="3650" spc="50" dirty="0">
                <a:latin typeface="Times New Roman"/>
                <a:cs typeface="Times New Roman"/>
              </a:rPr>
              <a:t> </a:t>
            </a:r>
            <a:r>
              <a:rPr sz="5475" i="1" spc="15" baseline="35007" dirty="0">
                <a:latin typeface="Times New Roman"/>
                <a:cs typeface="Times New Roman"/>
              </a:rPr>
              <a:t>Cov</a:t>
            </a:r>
            <a:r>
              <a:rPr sz="3150" i="1" spc="15" baseline="37037" dirty="0">
                <a:latin typeface="Times New Roman"/>
                <a:cs typeface="Times New Roman"/>
              </a:rPr>
              <a:t>im</a:t>
            </a:r>
            <a:endParaRPr sz="3150" baseline="3703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0" y="4572000"/>
            <a:ext cx="3352800" cy="40640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000" spc="-20" dirty="0">
                <a:latin typeface="Arial"/>
                <a:cs typeface="Arial"/>
              </a:rPr>
              <a:t>Variance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200" y="4544891"/>
            <a:ext cx="695325" cy="283210"/>
          </a:xfrm>
          <a:custGeom>
            <a:avLst/>
            <a:gdLst/>
            <a:ahLst/>
            <a:cxnLst/>
            <a:rect l="l" t="t" r="r" b="b"/>
            <a:pathLst>
              <a:path w="695325" h="283210">
                <a:moveTo>
                  <a:pt x="189760" y="0"/>
                </a:moveTo>
                <a:lnTo>
                  <a:pt x="0" y="27108"/>
                </a:lnTo>
                <a:lnTo>
                  <a:pt x="135543" y="162651"/>
                </a:lnTo>
                <a:lnTo>
                  <a:pt x="153615" y="108433"/>
                </a:lnTo>
                <a:lnTo>
                  <a:pt x="676763" y="282816"/>
                </a:lnTo>
                <a:lnTo>
                  <a:pt x="694836" y="228600"/>
                </a:lnTo>
                <a:lnTo>
                  <a:pt x="171687" y="54216"/>
                </a:lnTo>
                <a:lnTo>
                  <a:pt x="18976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19800" y="3124200"/>
            <a:ext cx="3962400" cy="71120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Covariance </a:t>
            </a:r>
            <a:r>
              <a:rPr sz="2000" spc="-5" dirty="0">
                <a:latin typeface="Arial"/>
                <a:cs typeface="Arial"/>
              </a:rPr>
              <a:t>between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investment</a:t>
            </a:r>
            <a:endParaRPr sz="2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(i)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0200" y="3479641"/>
            <a:ext cx="622935" cy="330835"/>
          </a:xfrm>
          <a:custGeom>
            <a:avLst/>
            <a:gdLst/>
            <a:ahLst/>
            <a:cxnLst/>
            <a:rect l="l" t="t" r="r" b="b"/>
            <a:pathLst>
              <a:path w="622935" h="330835">
                <a:moveTo>
                  <a:pt x="596821" y="0"/>
                </a:moveTo>
                <a:lnTo>
                  <a:pt x="140569" y="228126"/>
                </a:lnTo>
                <a:lnTo>
                  <a:pt x="115012" y="177008"/>
                </a:lnTo>
                <a:lnTo>
                  <a:pt x="0" y="330358"/>
                </a:lnTo>
                <a:lnTo>
                  <a:pt x="191687" y="330358"/>
                </a:lnTo>
                <a:lnTo>
                  <a:pt x="166128" y="279242"/>
                </a:lnTo>
                <a:lnTo>
                  <a:pt x="622378" y="51117"/>
                </a:lnTo>
                <a:lnTo>
                  <a:pt x="596821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06" y="116271"/>
            <a:ext cx="3414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Firm’s</a:t>
            </a:r>
            <a:r>
              <a:rPr spc="-70" dirty="0"/>
              <a:t> </a:t>
            </a:r>
            <a:r>
              <a:rPr spc="-30" dirty="0"/>
              <a:t>Valuation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1423" y="1117596"/>
            <a:ext cx="8206459" cy="543564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8374"/>
            <a:ext cx="779653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When </a:t>
            </a:r>
            <a:r>
              <a:rPr sz="3700" i="1" spc="-55" dirty="0">
                <a:latin typeface="Symbol"/>
                <a:cs typeface="Symbol"/>
              </a:rPr>
              <a:t></a:t>
            </a:r>
            <a:r>
              <a:rPr sz="3700" i="1" spc="-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= 1 </a:t>
            </a:r>
            <a:r>
              <a:rPr sz="3600" spc="-5" dirty="0">
                <a:latin typeface="Calibri"/>
                <a:cs typeface="Calibri"/>
              </a:rPr>
              <a:t>this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spc="-30" dirty="0">
                <a:latin typeface="Calibri"/>
                <a:cs typeface="Calibri"/>
              </a:rPr>
              <a:t>market </a:t>
            </a:r>
            <a:r>
              <a:rPr sz="3600" spc="-20" dirty="0">
                <a:latin typeface="Calibri"/>
                <a:cs typeface="Calibri"/>
              </a:rPr>
              <a:t>beta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since: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8335" y="2910213"/>
            <a:ext cx="946785" cy="0"/>
          </a:xfrm>
          <a:custGeom>
            <a:avLst/>
            <a:gdLst/>
            <a:ahLst/>
            <a:cxnLst/>
            <a:rect l="l" t="t" r="r" b="b"/>
            <a:pathLst>
              <a:path w="946785">
                <a:moveTo>
                  <a:pt x="0" y="0"/>
                </a:moveTo>
                <a:lnTo>
                  <a:pt x="946739" y="0"/>
                </a:lnTo>
              </a:path>
            </a:pathLst>
          </a:custGeom>
          <a:ln w="16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7141" y="2910213"/>
            <a:ext cx="1056005" cy="0"/>
          </a:xfrm>
          <a:custGeom>
            <a:avLst/>
            <a:gdLst/>
            <a:ahLst/>
            <a:cxnLst/>
            <a:rect l="l" t="t" r="r" b="b"/>
            <a:pathLst>
              <a:path w="1056004">
                <a:moveTo>
                  <a:pt x="0" y="0"/>
                </a:moveTo>
                <a:lnTo>
                  <a:pt x="1055960" y="0"/>
                </a:lnTo>
              </a:path>
            </a:pathLst>
          </a:custGeom>
          <a:ln w="16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6127" y="2910213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271" y="0"/>
                </a:lnTo>
              </a:path>
            </a:pathLst>
          </a:custGeom>
          <a:ln w="164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11884" y="2595295"/>
            <a:ext cx="494030" cy="5086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spc="5" dirty="0">
                <a:latin typeface="Symbol"/>
                <a:cs typeface="Symbol"/>
              </a:rPr>
              <a:t></a:t>
            </a:r>
            <a:r>
              <a:rPr sz="3150" spc="-500" dirty="0">
                <a:latin typeface="Times New Roman"/>
                <a:cs typeface="Times New Roman"/>
              </a:rPr>
              <a:t> </a:t>
            </a:r>
            <a:r>
              <a:rPr sz="3150" spc="5" dirty="0">
                <a:latin typeface="Times New Roman"/>
                <a:cs typeface="Times New Roman"/>
              </a:rPr>
              <a:t>1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0098" y="2319219"/>
            <a:ext cx="4362450" cy="534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1780539" algn="l"/>
                <a:tab pos="3258820" algn="l"/>
              </a:tabLst>
            </a:pPr>
            <a:r>
              <a:rPr sz="5025" i="1" spc="-157" baseline="-33167" dirty="0">
                <a:latin typeface="Symbol"/>
                <a:cs typeface="Symbol"/>
              </a:rPr>
              <a:t></a:t>
            </a:r>
            <a:r>
              <a:rPr sz="5025" i="1" spc="397" baseline="-33167" dirty="0">
                <a:latin typeface="Times New Roman"/>
                <a:cs typeface="Times New Roman"/>
              </a:rPr>
              <a:t> </a:t>
            </a:r>
            <a:r>
              <a:rPr sz="4725" spc="7" baseline="-35273" dirty="0">
                <a:latin typeface="Symbol"/>
                <a:cs typeface="Symbol"/>
              </a:rPr>
              <a:t></a:t>
            </a:r>
            <a:r>
              <a:rPr sz="4725" spc="120" baseline="-35273" dirty="0">
                <a:latin typeface="Times New Roman"/>
                <a:cs typeface="Times New Roman"/>
              </a:rPr>
              <a:t> </a:t>
            </a:r>
            <a:r>
              <a:rPr sz="3150" i="1" spc="-5" dirty="0">
                <a:latin typeface="Times New Roman"/>
                <a:cs typeface="Times New Roman"/>
              </a:rPr>
              <a:t>Cov</a:t>
            </a:r>
            <a:r>
              <a:rPr sz="2775" i="1" spc="-7" baseline="-24024" dirty="0">
                <a:latin typeface="Times New Roman"/>
                <a:cs typeface="Times New Roman"/>
              </a:rPr>
              <a:t>im	</a:t>
            </a:r>
            <a:r>
              <a:rPr sz="4725" spc="7" baseline="-35273" dirty="0">
                <a:latin typeface="Symbol"/>
                <a:cs typeface="Symbol"/>
              </a:rPr>
              <a:t></a:t>
            </a:r>
            <a:r>
              <a:rPr sz="4725" spc="135" baseline="-35273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Cov</a:t>
            </a:r>
            <a:r>
              <a:rPr sz="2775" i="1" spc="-15" baseline="-24024" dirty="0">
                <a:latin typeface="Times New Roman"/>
                <a:cs typeface="Times New Roman"/>
              </a:rPr>
              <a:t>mm	</a:t>
            </a:r>
            <a:r>
              <a:rPr sz="4725" spc="7" baseline="-35273" dirty="0">
                <a:latin typeface="Symbol"/>
                <a:cs typeface="Symbol"/>
              </a:rPr>
              <a:t></a:t>
            </a:r>
            <a:r>
              <a:rPr sz="4725" spc="-254" baseline="-35273" dirty="0">
                <a:latin typeface="Times New Roman"/>
                <a:cs typeface="Times New Roman"/>
              </a:rPr>
              <a:t> </a:t>
            </a:r>
            <a:r>
              <a:rPr sz="3150" i="1" spc="-75" dirty="0">
                <a:latin typeface="Times New Roman"/>
                <a:cs typeface="Times New Roman"/>
              </a:rPr>
              <a:t>Var</a:t>
            </a:r>
            <a:r>
              <a:rPr sz="2775" i="1" spc="-112" baseline="-24024" dirty="0">
                <a:latin typeface="Times New Roman"/>
                <a:cs typeface="Times New Roman"/>
              </a:rPr>
              <a:t>m</a:t>
            </a:r>
            <a:endParaRPr sz="2775" baseline="-2402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1727" y="2910688"/>
            <a:ext cx="6317615" cy="169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67965">
              <a:lnSpc>
                <a:spcPct val="100000"/>
              </a:lnSpc>
              <a:spcBef>
                <a:spcPts val="120"/>
              </a:spcBef>
              <a:tabLst>
                <a:tab pos="4191635" algn="l"/>
                <a:tab pos="5533390" algn="l"/>
              </a:tabLst>
            </a:pPr>
            <a:r>
              <a:rPr sz="3150" i="1" spc="-75" dirty="0">
                <a:latin typeface="Times New Roman"/>
                <a:cs typeface="Times New Roman"/>
              </a:rPr>
              <a:t>Var</a:t>
            </a:r>
            <a:r>
              <a:rPr sz="2775" i="1" spc="-112" baseline="-24024" dirty="0">
                <a:latin typeface="Times New Roman"/>
                <a:cs typeface="Times New Roman"/>
              </a:rPr>
              <a:t>m	</a:t>
            </a:r>
            <a:r>
              <a:rPr sz="3150" i="1" spc="-75" dirty="0">
                <a:latin typeface="Times New Roman"/>
                <a:cs typeface="Times New Roman"/>
              </a:rPr>
              <a:t>Var</a:t>
            </a:r>
            <a:r>
              <a:rPr sz="2775" i="1" spc="-112" baseline="-24024" dirty="0">
                <a:latin typeface="Times New Roman"/>
                <a:cs typeface="Times New Roman"/>
              </a:rPr>
              <a:t>m	</a:t>
            </a:r>
            <a:r>
              <a:rPr sz="3150" i="1" spc="-75" dirty="0">
                <a:latin typeface="Times New Roman"/>
                <a:cs typeface="Times New Roman"/>
              </a:rPr>
              <a:t>Var</a:t>
            </a:r>
            <a:r>
              <a:rPr sz="2775" i="1" spc="-112" baseline="-24024" dirty="0">
                <a:latin typeface="Times New Roman"/>
                <a:cs typeface="Times New Roman"/>
              </a:rPr>
              <a:t>m</a:t>
            </a:r>
            <a:endParaRPr sz="2775" baseline="-2402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General CAPM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equation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3451" y="4939382"/>
            <a:ext cx="600075" cy="65087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3700" spc="-35" dirty="0">
                <a:latin typeface="Symbol"/>
                <a:cs typeface="Symbol"/>
              </a:rPr>
              <a:t></a:t>
            </a:r>
            <a:r>
              <a:rPr sz="3700" spc="-35" dirty="0">
                <a:latin typeface="Times New Roman"/>
                <a:cs typeface="Times New Roman"/>
              </a:rPr>
              <a:t> </a:t>
            </a:r>
            <a:r>
              <a:rPr sz="3700" i="1" spc="-790" dirty="0">
                <a:latin typeface="Times New Roman"/>
                <a:cs typeface="Times New Roman"/>
              </a:rPr>
              <a:t>e</a:t>
            </a:r>
            <a:r>
              <a:rPr sz="3225" i="1" spc="-1185" baseline="-23255" dirty="0">
                <a:latin typeface="Times New Roman"/>
                <a:cs typeface="Times New Roman"/>
              </a:rPr>
              <a:t>i</a:t>
            </a:r>
            <a:endParaRPr sz="3225" baseline="-2325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3119" y="4662477"/>
            <a:ext cx="5309870" cy="935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5765"/>
              </a:lnSpc>
              <a:spcBef>
                <a:spcPts val="110"/>
              </a:spcBef>
              <a:tabLst>
                <a:tab pos="2125980" algn="l"/>
                <a:tab pos="4036695" algn="l"/>
                <a:tab pos="5143500" algn="l"/>
              </a:tabLst>
            </a:pPr>
            <a:r>
              <a:rPr sz="3700" i="1" spc="180" dirty="0">
                <a:latin typeface="Times New Roman"/>
                <a:cs typeface="Times New Roman"/>
              </a:rPr>
              <a:t>E</a:t>
            </a:r>
            <a:r>
              <a:rPr sz="3700" spc="180" dirty="0">
                <a:latin typeface="Times New Roman"/>
                <a:cs typeface="Times New Roman"/>
              </a:rPr>
              <a:t>(</a:t>
            </a:r>
            <a:r>
              <a:rPr sz="3700" i="1" spc="-20" dirty="0">
                <a:latin typeface="Times New Roman"/>
                <a:cs typeface="Times New Roman"/>
              </a:rPr>
              <a:t>R</a:t>
            </a:r>
            <a:r>
              <a:rPr sz="3700" i="1" spc="-5" dirty="0">
                <a:latin typeface="Times New Roman"/>
                <a:cs typeface="Times New Roman"/>
              </a:rPr>
              <a:t> </a:t>
            </a:r>
            <a:r>
              <a:rPr sz="3700" spc="-15" dirty="0">
                <a:latin typeface="Times New Roman"/>
                <a:cs typeface="Times New Roman"/>
              </a:rPr>
              <a:t>)</a:t>
            </a:r>
            <a:r>
              <a:rPr sz="3700" spc="-105" dirty="0">
                <a:latin typeface="Times New Roman"/>
                <a:cs typeface="Times New Roman"/>
              </a:rPr>
              <a:t> </a:t>
            </a:r>
            <a:r>
              <a:rPr sz="3700" spc="-20" dirty="0">
                <a:latin typeface="Symbol"/>
                <a:cs typeface="Symbol"/>
              </a:rPr>
              <a:t></a:t>
            </a:r>
            <a:r>
              <a:rPr sz="3700" spc="5" dirty="0">
                <a:latin typeface="Times New Roman"/>
                <a:cs typeface="Times New Roman"/>
              </a:rPr>
              <a:t> </a:t>
            </a:r>
            <a:r>
              <a:rPr sz="3700" i="1" spc="-20" dirty="0">
                <a:latin typeface="Times New Roman"/>
                <a:cs typeface="Times New Roman"/>
              </a:rPr>
              <a:t>R</a:t>
            </a:r>
            <a:r>
              <a:rPr sz="3700" i="1" dirty="0">
                <a:latin typeface="Times New Roman"/>
                <a:cs typeface="Times New Roman"/>
              </a:rPr>
              <a:t>	</a:t>
            </a:r>
            <a:r>
              <a:rPr sz="3700" spc="-20" dirty="0">
                <a:latin typeface="Symbol"/>
                <a:cs typeface="Symbol"/>
              </a:rPr>
              <a:t></a:t>
            </a:r>
            <a:r>
              <a:rPr sz="3700" spc="-210" dirty="0">
                <a:latin typeface="Times New Roman"/>
                <a:cs typeface="Times New Roman"/>
              </a:rPr>
              <a:t> </a:t>
            </a:r>
            <a:r>
              <a:rPr sz="3900" i="1" spc="-130" dirty="0">
                <a:latin typeface="Symbol"/>
                <a:cs typeface="Symbol"/>
              </a:rPr>
              <a:t></a:t>
            </a:r>
            <a:r>
              <a:rPr sz="3900" spc="240" dirty="0">
                <a:latin typeface="Times New Roman"/>
                <a:cs typeface="Times New Roman"/>
              </a:rPr>
              <a:t> </a:t>
            </a:r>
            <a:r>
              <a:rPr sz="5800" spc="-840" dirty="0">
                <a:latin typeface="Symbol"/>
                <a:cs typeface="Symbol"/>
              </a:rPr>
              <a:t></a:t>
            </a:r>
            <a:r>
              <a:rPr sz="3700" i="1" spc="180" dirty="0">
                <a:latin typeface="Times New Roman"/>
                <a:cs typeface="Times New Roman"/>
              </a:rPr>
              <a:t>E</a:t>
            </a:r>
            <a:r>
              <a:rPr sz="3700" spc="180" dirty="0">
                <a:latin typeface="Times New Roman"/>
                <a:cs typeface="Times New Roman"/>
              </a:rPr>
              <a:t>(</a:t>
            </a:r>
            <a:r>
              <a:rPr sz="3700" i="1" spc="-20" dirty="0">
                <a:latin typeface="Times New Roman"/>
                <a:cs typeface="Times New Roman"/>
              </a:rPr>
              <a:t>R</a:t>
            </a:r>
            <a:r>
              <a:rPr sz="3700" i="1" dirty="0">
                <a:latin typeface="Times New Roman"/>
                <a:cs typeface="Times New Roman"/>
              </a:rPr>
              <a:t>	</a:t>
            </a:r>
            <a:r>
              <a:rPr sz="3700" spc="-15" dirty="0">
                <a:latin typeface="Times New Roman"/>
                <a:cs typeface="Times New Roman"/>
              </a:rPr>
              <a:t>)</a:t>
            </a:r>
            <a:r>
              <a:rPr sz="3700" spc="-330" dirty="0">
                <a:latin typeface="Times New Roman"/>
                <a:cs typeface="Times New Roman"/>
              </a:rPr>
              <a:t> </a:t>
            </a:r>
            <a:r>
              <a:rPr sz="3700" spc="-20" dirty="0">
                <a:latin typeface="Symbol"/>
                <a:cs typeface="Symbol"/>
              </a:rPr>
              <a:t></a:t>
            </a:r>
            <a:r>
              <a:rPr sz="3700" spc="-210" dirty="0">
                <a:latin typeface="Times New Roman"/>
                <a:cs typeface="Times New Roman"/>
              </a:rPr>
              <a:t> </a:t>
            </a:r>
            <a:r>
              <a:rPr sz="3700" i="1" spc="-20" dirty="0">
                <a:latin typeface="Times New Roman"/>
                <a:cs typeface="Times New Roman"/>
              </a:rPr>
              <a:t>R</a:t>
            </a:r>
            <a:r>
              <a:rPr sz="3700" i="1" dirty="0">
                <a:latin typeface="Times New Roman"/>
                <a:cs typeface="Times New Roman"/>
              </a:rPr>
              <a:t>	</a:t>
            </a:r>
            <a:r>
              <a:rPr sz="5800" spc="-730" dirty="0">
                <a:latin typeface="Symbol"/>
                <a:cs typeface="Symbol"/>
              </a:rPr>
              <a:t></a:t>
            </a:r>
            <a:endParaRPr sz="5800">
              <a:latin typeface="Symbol"/>
              <a:cs typeface="Symbol"/>
            </a:endParaRPr>
          </a:p>
          <a:p>
            <a:pPr marL="471805" algn="ctr">
              <a:lnSpc>
                <a:spcPts val="1385"/>
              </a:lnSpc>
              <a:tabLst>
                <a:tab pos="1565910" algn="l"/>
                <a:tab pos="2449830" algn="l"/>
                <a:tab pos="3489960" algn="l"/>
                <a:tab pos="4640580" algn="l"/>
              </a:tabLst>
            </a:pPr>
            <a:r>
              <a:rPr sz="2150" i="1" spc="-5" dirty="0">
                <a:latin typeface="Times New Roman"/>
                <a:cs typeface="Times New Roman"/>
              </a:rPr>
              <a:t>i	f	i	</a:t>
            </a:r>
            <a:r>
              <a:rPr sz="2150" i="1" spc="-15" dirty="0">
                <a:latin typeface="Times New Roman"/>
                <a:cs typeface="Times New Roman"/>
              </a:rPr>
              <a:t>m	</a:t>
            </a:r>
            <a:r>
              <a:rPr sz="2150" i="1" spc="-5" dirty="0">
                <a:latin typeface="Times New Roman"/>
                <a:cs typeface="Times New Roman"/>
              </a:rPr>
              <a:t>f</a:t>
            </a:r>
            <a:endParaRPr sz="21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451850" y="4648200"/>
            <a:ext cx="1225550" cy="1219200"/>
            <a:chOff x="8451850" y="4648200"/>
            <a:chExt cx="1225550" cy="1219200"/>
          </a:xfrm>
        </p:grpSpPr>
        <p:sp>
          <p:nvSpPr>
            <p:cNvPr id="13" name="object 13"/>
            <p:cNvSpPr/>
            <p:nvPr/>
          </p:nvSpPr>
          <p:spPr>
            <a:xfrm>
              <a:off x="8458200" y="4876802"/>
              <a:ext cx="838200" cy="914400"/>
            </a:xfrm>
            <a:custGeom>
              <a:avLst/>
              <a:gdLst/>
              <a:ahLst/>
              <a:cxnLst/>
              <a:rect l="l" t="t" r="r" b="b"/>
              <a:pathLst>
                <a:path w="838200" h="914400">
                  <a:moveTo>
                    <a:pt x="0" y="0"/>
                  </a:moveTo>
                  <a:lnTo>
                    <a:pt x="838200" y="0"/>
                  </a:lnTo>
                  <a:lnTo>
                    <a:pt x="8382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58200" y="464820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12192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1219200" y="1219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48000" y="5867403"/>
            <a:ext cx="5867400" cy="466725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400" spc="-5" dirty="0">
                <a:latin typeface="Times New Roman"/>
                <a:cs typeface="Times New Roman"/>
              </a:rPr>
              <a:t>Unsystematic risk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diversified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away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1002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relationship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20" dirty="0">
                <a:latin typeface="Calibri"/>
                <a:cs typeface="Calibri"/>
              </a:rPr>
              <a:t>referred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Securities 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Market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Line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expressed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7464" y="3265095"/>
            <a:ext cx="860425" cy="0"/>
          </a:xfrm>
          <a:custGeom>
            <a:avLst/>
            <a:gdLst/>
            <a:ahLst/>
            <a:cxnLst/>
            <a:rect l="l" t="t" r="r" b="b"/>
            <a:pathLst>
              <a:path w="860425">
                <a:moveTo>
                  <a:pt x="0" y="0"/>
                </a:moveTo>
                <a:lnTo>
                  <a:pt x="860275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1786" y="3468680"/>
            <a:ext cx="17907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195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7405" y="3031033"/>
            <a:ext cx="249554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175" dirty="0">
                <a:latin typeface="Times New Roman"/>
                <a:cs typeface="Times New Roman"/>
              </a:rPr>
              <a:t>im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6424" y="3227097"/>
            <a:ext cx="8445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75" dirty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0384" y="3227097"/>
            <a:ext cx="84455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75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9646" y="3262514"/>
            <a:ext cx="55753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i="1" spc="235" dirty="0">
                <a:latin typeface="Times New Roman"/>
                <a:cs typeface="Times New Roman"/>
              </a:rPr>
              <a:t>V</a:t>
            </a:r>
            <a:r>
              <a:rPr sz="2400" i="1" spc="160" dirty="0">
                <a:latin typeface="Times New Roman"/>
                <a:cs typeface="Times New Roman"/>
              </a:rPr>
              <a:t>a</a:t>
            </a:r>
            <a:r>
              <a:rPr sz="2400" i="1" spc="18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7380" y="2824879"/>
            <a:ext cx="59880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i="1" spc="270" dirty="0">
                <a:latin typeface="Times New Roman"/>
                <a:cs typeface="Times New Roman"/>
              </a:rPr>
              <a:t>C</a:t>
            </a:r>
            <a:r>
              <a:rPr sz="2400" i="1" spc="160" dirty="0">
                <a:latin typeface="Times New Roman"/>
                <a:cs typeface="Times New Roman"/>
              </a:rPr>
              <a:t>o</a:t>
            </a:r>
            <a:r>
              <a:rPr sz="2400" i="1" spc="204" dirty="0"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2211" y="2844471"/>
            <a:ext cx="2172335" cy="624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785"/>
              </a:lnSpc>
              <a:spcBef>
                <a:spcPts val="120"/>
              </a:spcBef>
              <a:tabLst>
                <a:tab pos="1176020" algn="l"/>
                <a:tab pos="2042160" algn="l"/>
              </a:tabLst>
            </a:pPr>
            <a:r>
              <a:rPr sz="2400" spc="254" dirty="0">
                <a:latin typeface="Symbol"/>
                <a:cs typeface="Symbol"/>
              </a:rPr>
              <a:t>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3800" spc="-415" dirty="0">
                <a:latin typeface="Symbol"/>
                <a:cs typeface="Symbol"/>
              </a:rPr>
              <a:t></a:t>
            </a:r>
            <a:r>
              <a:rPr sz="2400" i="1" spc="445" dirty="0">
                <a:latin typeface="Times New Roman"/>
                <a:cs typeface="Times New Roman"/>
              </a:rPr>
              <a:t>E</a:t>
            </a:r>
            <a:r>
              <a:rPr sz="2400" spc="305" dirty="0">
                <a:latin typeface="Times New Roman"/>
                <a:cs typeface="Times New Roman"/>
              </a:rPr>
              <a:t>(</a:t>
            </a:r>
            <a:r>
              <a:rPr sz="2400" i="1" spc="2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spc="155" dirty="0">
                <a:latin typeface="Times New Roman"/>
                <a:cs typeface="Times New Roman"/>
              </a:rPr>
              <a:t>)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Symbol"/>
                <a:cs typeface="Symbol"/>
              </a:rPr>
              <a:t>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i="1" spc="28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3800" spc="-350" dirty="0">
                <a:latin typeface="Symbol"/>
                <a:cs typeface="Symbol"/>
              </a:rPr>
              <a:t></a:t>
            </a:r>
            <a:endParaRPr sz="3800">
              <a:latin typeface="Symbol"/>
              <a:cs typeface="Symbol"/>
            </a:endParaRPr>
          </a:p>
          <a:p>
            <a:pPr marL="981075">
              <a:lnSpc>
                <a:spcPts val="905"/>
              </a:lnSpc>
              <a:tabLst>
                <a:tab pos="1880870" algn="l"/>
              </a:tabLst>
            </a:pPr>
            <a:r>
              <a:rPr sz="1400" i="1" spc="195" dirty="0">
                <a:latin typeface="Times New Roman"/>
                <a:cs typeface="Times New Roman"/>
              </a:rPr>
              <a:t>m	</a:t>
            </a:r>
            <a:r>
              <a:rPr sz="1400" i="1" spc="75" dirty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8332" y="3020282"/>
            <a:ext cx="144399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i="1" spc="345" dirty="0">
                <a:latin typeface="Times New Roman"/>
                <a:cs typeface="Times New Roman"/>
              </a:rPr>
              <a:t>E</a:t>
            </a:r>
            <a:r>
              <a:rPr sz="2400" spc="345" dirty="0">
                <a:latin typeface="Times New Roman"/>
                <a:cs typeface="Times New Roman"/>
              </a:rPr>
              <a:t>(</a:t>
            </a:r>
            <a:r>
              <a:rPr sz="2400" i="1" spc="345" dirty="0">
                <a:latin typeface="Times New Roman"/>
                <a:cs typeface="Times New Roman"/>
              </a:rPr>
              <a:t>R </a:t>
            </a:r>
            <a:r>
              <a:rPr sz="2400" spc="155" dirty="0">
                <a:latin typeface="Times New Roman"/>
                <a:cs typeface="Times New Roman"/>
              </a:rPr>
              <a:t>) </a:t>
            </a:r>
            <a:r>
              <a:rPr sz="2400" spc="254" dirty="0">
                <a:latin typeface="Symbol"/>
                <a:cs typeface="Symbol"/>
              </a:rPr>
              <a:t>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i="1" spc="285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05225" y="3629025"/>
            <a:ext cx="5238750" cy="2343150"/>
            <a:chOff x="3705225" y="3629025"/>
            <a:chExt cx="5238750" cy="2343150"/>
          </a:xfrm>
        </p:grpSpPr>
        <p:sp>
          <p:nvSpPr>
            <p:cNvPr id="14" name="object 14"/>
            <p:cNvSpPr/>
            <p:nvPr/>
          </p:nvSpPr>
          <p:spPr>
            <a:xfrm>
              <a:off x="3733800" y="3657600"/>
              <a:ext cx="0" cy="2286000"/>
            </a:xfrm>
            <a:custGeom>
              <a:avLst/>
              <a:gdLst/>
              <a:ahLst/>
              <a:cxnLst/>
              <a:rect l="l" t="t" r="r" b="b"/>
              <a:pathLst>
                <a:path h="2286000">
                  <a:moveTo>
                    <a:pt x="0" y="0"/>
                  </a:moveTo>
                  <a:lnTo>
                    <a:pt x="1" y="228600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33800" y="5943600"/>
              <a:ext cx="5181600" cy="0"/>
            </a:xfrm>
            <a:custGeom>
              <a:avLst/>
              <a:gdLst/>
              <a:ahLst/>
              <a:cxnLst/>
              <a:rect l="l" t="t" r="r" b="b"/>
              <a:pathLst>
                <a:path w="5181600">
                  <a:moveTo>
                    <a:pt x="0" y="0"/>
                  </a:moveTo>
                  <a:lnTo>
                    <a:pt x="5181600" y="1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74339" y="3449320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89340" y="5963920"/>
            <a:ext cx="582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77539" y="5125720"/>
            <a:ext cx="34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43C0C"/>
                </a:solidFill>
                <a:latin typeface="Times New Roman"/>
                <a:cs typeface="Times New Roman"/>
              </a:rPr>
              <a:t>R</a:t>
            </a:r>
            <a:r>
              <a:rPr sz="2400" spc="-7" baseline="-17361" dirty="0">
                <a:solidFill>
                  <a:srgbClr val="843C0C"/>
                </a:solidFill>
                <a:latin typeface="Times New Roman"/>
                <a:cs typeface="Times New Roman"/>
              </a:rPr>
              <a:t>f</a:t>
            </a:r>
            <a:endParaRPr sz="2400" baseline="-17361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5225" y="4086225"/>
            <a:ext cx="6591300" cy="1352550"/>
            <a:chOff x="3705225" y="4086225"/>
            <a:chExt cx="6591300" cy="1352550"/>
          </a:xfrm>
        </p:grpSpPr>
        <p:sp>
          <p:nvSpPr>
            <p:cNvPr id="20" name="object 20"/>
            <p:cNvSpPr/>
            <p:nvPr/>
          </p:nvSpPr>
          <p:spPr>
            <a:xfrm>
              <a:off x="3733800" y="4114800"/>
              <a:ext cx="4191000" cy="1295400"/>
            </a:xfrm>
            <a:custGeom>
              <a:avLst/>
              <a:gdLst/>
              <a:ahLst/>
              <a:cxnLst/>
              <a:rect l="l" t="t" r="r" b="b"/>
              <a:pathLst>
                <a:path w="4191000" h="1295400">
                  <a:moveTo>
                    <a:pt x="0" y="1295400"/>
                  </a:moveTo>
                  <a:lnTo>
                    <a:pt x="4191000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29400" y="4724400"/>
              <a:ext cx="3657600" cy="396875"/>
            </a:xfrm>
            <a:custGeom>
              <a:avLst/>
              <a:gdLst/>
              <a:ahLst/>
              <a:cxnLst/>
              <a:rect l="l" t="t" r="r" b="b"/>
              <a:pathLst>
                <a:path w="3657600" h="396875">
                  <a:moveTo>
                    <a:pt x="3657600" y="0"/>
                  </a:moveTo>
                  <a:lnTo>
                    <a:pt x="0" y="0"/>
                  </a:lnTo>
                  <a:lnTo>
                    <a:pt x="0" y="396875"/>
                  </a:lnTo>
                  <a:lnTo>
                    <a:pt x="3657600" y="396875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9400" y="4724400"/>
              <a:ext cx="3657600" cy="396875"/>
            </a:xfrm>
            <a:custGeom>
              <a:avLst/>
              <a:gdLst/>
              <a:ahLst/>
              <a:cxnLst/>
              <a:rect l="l" t="t" r="r" b="b"/>
              <a:pathLst>
                <a:path w="3657600" h="396875">
                  <a:moveTo>
                    <a:pt x="0" y="0"/>
                  </a:moveTo>
                  <a:lnTo>
                    <a:pt x="3657600" y="0"/>
                  </a:lnTo>
                  <a:lnTo>
                    <a:pt x="3657600" y="396875"/>
                  </a:lnTo>
                  <a:lnTo>
                    <a:pt x="0" y="3968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01339" y="4363720"/>
            <a:ext cx="437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F4E79"/>
                </a:solidFill>
                <a:latin typeface="Times New Roman"/>
                <a:cs typeface="Times New Roman"/>
              </a:rPr>
              <a:t>R</a:t>
            </a:r>
            <a:r>
              <a:rPr sz="2400" spc="-7" baseline="-17361" dirty="0">
                <a:solidFill>
                  <a:srgbClr val="1F4E79"/>
                </a:solidFill>
                <a:latin typeface="Times New Roman"/>
                <a:cs typeface="Times New Roman"/>
              </a:rPr>
              <a:t>m</a:t>
            </a:r>
            <a:endParaRPr sz="2400" baseline="-17361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98340" y="6116320"/>
            <a:ext cx="2039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065" algn="l"/>
              </a:tabLst>
            </a:pPr>
            <a:r>
              <a:rPr sz="2400" spc="-5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&lt;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	</a:t>
            </a:r>
            <a:r>
              <a:rPr sz="2400" spc="-5" dirty="0">
                <a:solidFill>
                  <a:srgbClr val="1F4E79"/>
                </a:solidFill>
                <a:latin typeface="Symbol"/>
                <a:cs typeface="Symbol"/>
              </a:rPr>
              <a:t></a:t>
            </a:r>
            <a:r>
              <a:rPr sz="2400" spc="-5" dirty="0">
                <a:solidFill>
                  <a:srgbClr val="1F4E79"/>
                </a:solidFill>
                <a:latin typeface="Times New Roman"/>
                <a:cs typeface="Times New Roman"/>
              </a:rPr>
              <a:t>=1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8140" y="4744720"/>
            <a:ext cx="3102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Securities Market Line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(SML)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14750" y="2736850"/>
            <a:ext cx="5130800" cy="3213100"/>
            <a:chOff x="3714750" y="2736850"/>
            <a:chExt cx="5130800" cy="3213100"/>
          </a:xfrm>
        </p:grpSpPr>
        <p:sp>
          <p:nvSpPr>
            <p:cNvPr id="27" name="object 27"/>
            <p:cNvSpPr/>
            <p:nvPr/>
          </p:nvSpPr>
          <p:spPr>
            <a:xfrm>
              <a:off x="3714750" y="4629149"/>
              <a:ext cx="2552700" cy="1258570"/>
            </a:xfrm>
            <a:custGeom>
              <a:avLst/>
              <a:gdLst/>
              <a:ahLst/>
              <a:cxnLst/>
              <a:rect l="l" t="t" r="r" b="b"/>
              <a:pathLst>
                <a:path w="2552700" h="1258570">
                  <a:moveTo>
                    <a:pt x="38138" y="19050"/>
                  </a:moveTo>
                  <a:lnTo>
                    <a:pt x="36639" y="11645"/>
                  </a:lnTo>
                  <a:lnTo>
                    <a:pt x="32550" y="5588"/>
                  </a:lnTo>
                  <a:lnTo>
                    <a:pt x="26492" y="1498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88"/>
                  </a:lnTo>
                  <a:lnTo>
                    <a:pt x="1485" y="11645"/>
                  </a:lnTo>
                  <a:lnTo>
                    <a:pt x="0" y="19050"/>
                  </a:lnTo>
                  <a:lnTo>
                    <a:pt x="1485" y="26466"/>
                  </a:lnTo>
                  <a:lnTo>
                    <a:pt x="5575" y="32524"/>
                  </a:lnTo>
                  <a:lnTo>
                    <a:pt x="11633" y="36614"/>
                  </a:lnTo>
                  <a:lnTo>
                    <a:pt x="19088" y="38100"/>
                  </a:lnTo>
                  <a:lnTo>
                    <a:pt x="26492" y="36614"/>
                  </a:lnTo>
                  <a:lnTo>
                    <a:pt x="32550" y="32524"/>
                  </a:lnTo>
                  <a:lnTo>
                    <a:pt x="36639" y="26466"/>
                  </a:lnTo>
                  <a:lnTo>
                    <a:pt x="38138" y="19050"/>
                  </a:lnTo>
                  <a:close/>
                </a:path>
                <a:path w="2552700" h="1258570">
                  <a:moveTo>
                    <a:pt x="114376" y="19050"/>
                  </a:moveTo>
                  <a:lnTo>
                    <a:pt x="112877" y="11645"/>
                  </a:lnTo>
                  <a:lnTo>
                    <a:pt x="108788" y="5588"/>
                  </a:lnTo>
                  <a:lnTo>
                    <a:pt x="102730" y="1498"/>
                  </a:lnTo>
                  <a:lnTo>
                    <a:pt x="95288" y="0"/>
                  </a:lnTo>
                  <a:lnTo>
                    <a:pt x="87871" y="1498"/>
                  </a:lnTo>
                  <a:lnTo>
                    <a:pt x="81813" y="5588"/>
                  </a:lnTo>
                  <a:lnTo>
                    <a:pt x="77724" y="11645"/>
                  </a:lnTo>
                  <a:lnTo>
                    <a:pt x="76238" y="19050"/>
                  </a:lnTo>
                  <a:lnTo>
                    <a:pt x="77724" y="26466"/>
                  </a:lnTo>
                  <a:lnTo>
                    <a:pt x="81813" y="32524"/>
                  </a:lnTo>
                  <a:lnTo>
                    <a:pt x="87871" y="36614"/>
                  </a:lnTo>
                  <a:lnTo>
                    <a:pt x="95326" y="38100"/>
                  </a:lnTo>
                  <a:lnTo>
                    <a:pt x="102730" y="36614"/>
                  </a:lnTo>
                  <a:lnTo>
                    <a:pt x="108788" y="32524"/>
                  </a:lnTo>
                  <a:lnTo>
                    <a:pt x="112877" y="26466"/>
                  </a:lnTo>
                  <a:lnTo>
                    <a:pt x="114376" y="19050"/>
                  </a:lnTo>
                  <a:close/>
                </a:path>
                <a:path w="2552700" h="1258570">
                  <a:moveTo>
                    <a:pt x="190614" y="19050"/>
                  </a:moveTo>
                  <a:lnTo>
                    <a:pt x="189115" y="11645"/>
                  </a:lnTo>
                  <a:lnTo>
                    <a:pt x="185026" y="5588"/>
                  </a:lnTo>
                  <a:lnTo>
                    <a:pt x="178968" y="1498"/>
                  </a:lnTo>
                  <a:lnTo>
                    <a:pt x="171526" y="0"/>
                  </a:lnTo>
                  <a:lnTo>
                    <a:pt x="164109" y="1498"/>
                  </a:lnTo>
                  <a:lnTo>
                    <a:pt x="158051" y="5588"/>
                  </a:lnTo>
                  <a:lnTo>
                    <a:pt x="153962" y="11645"/>
                  </a:lnTo>
                  <a:lnTo>
                    <a:pt x="152476" y="19050"/>
                  </a:lnTo>
                  <a:lnTo>
                    <a:pt x="153962" y="26466"/>
                  </a:lnTo>
                  <a:lnTo>
                    <a:pt x="158051" y="32524"/>
                  </a:lnTo>
                  <a:lnTo>
                    <a:pt x="164109" y="36614"/>
                  </a:lnTo>
                  <a:lnTo>
                    <a:pt x="171564" y="38100"/>
                  </a:lnTo>
                  <a:lnTo>
                    <a:pt x="178968" y="36614"/>
                  </a:lnTo>
                  <a:lnTo>
                    <a:pt x="185026" y="32524"/>
                  </a:lnTo>
                  <a:lnTo>
                    <a:pt x="189115" y="26466"/>
                  </a:lnTo>
                  <a:lnTo>
                    <a:pt x="190614" y="19050"/>
                  </a:lnTo>
                  <a:close/>
                </a:path>
                <a:path w="2552700" h="1258570">
                  <a:moveTo>
                    <a:pt x="266852" y="19050"/>
                  </a:moveTo>
                  <a:lnTo>
                    <a:pt x="265353" y="11645"/>
                  </a:lnTo>
                  <a:lnTo>
                    <a:pt x="261264" y="5588"/>
                  </a:lnTo>
                  <a:lnTo>
                    <a:pt x="255206" y="1498"/>
                  </a:lnTo>
                  <a:lnTo>
                    <a:pt x="247764" y="0"/>
                  </a:lnTo>
                  <a:lnTo>
                    <a:pt x="240347" y="1498"/>
                  </a:lnTo>
                  <a:lnTo>
                    <a:pt x="234289" y="5588"/>
                  </a:lnTo>
                  <a:lnTo>
                    <a:pt x="230200" y="11645"/>
                  </a:lnTo>
                  <a:lnTo>
                    <a:pt x="228714" y="19050"/>
                  </a:lnTo>
                  <a:lnTo>
                    <a:pt x="230200" y="26466"/>
                  </a:lnTo>
                  <a:lnTo>
                    <a:pt x="234289" y="32524"/>
                  </a:lnTo>
                  <a:lnTo>
                    <a:pt x="240347" y="36614"/>
                  </a:lnTo>
                  <a:lnTo>
                    <a:pt x="247802" y="38100"/>
                  </a:lnTo>
                  <a:lnTo>
                    <a:pt x="255206" y="36614"/>
                  </a:lnTo>
                  <a:lnTo>
                    <a:pt x="261264" y="32524"/>
                  </a:lnTo>
                  <a:lnTo>
                    <a:pt x="265353" y="26466"/>
                  </a:lnTo>
                  <a:lnTo>
                    <a:pt x="266852" y="19050"/>
                  </a:lnTo>
                  <a:close/>
                </a:path>
                <a:path w="2552700" h="1258570">
                  <a:moveTo>
                    <a:pt x="343090" y="19050"/>
                  </a:moveTo>
                  <a:lnTo>
                    <a:pt x="341591" y="11645"/>
                  </a:lnTo>
                  <a:lnTo>
                    <a:pt x="337502" y="5588"/>
                  </a:lnTo>
                  <a:lnTo>
                    <a:pt x="331444" y="1498"/>
                  </a:lnTo>
                  <a:lnTo>
                    <a:pt x="324002" y="0"/>
                  </a:lnTo>
                  <a:lnTo>
                    <a:pt x="316585" y="1498"/>
                  </a:lnTo>
                  <a:lnTo>
                    <a:pt x="310527" y="5588"/>
                  </a:lnTo>
                  <a:lnTo>
                    <a:pt x="306438" y="11645"/>
                  </a:lnTo>
                  <a:lnTo>
                    <a:pt x="304952" y="19050"/>
                  </a:lnTo>
                  <a:lnTo>
                    <a:pt x="306438" y="26466"/>
                  </a:lnTo>
                  <a:lnTo>
                    <a:pt x="310527" y="32524"/>
                  </a:lnTo>
                  <a:lnTo>
                    <a:pt x="316585" y="36614"/>
                  </a:lnTo>
                  <a:lnTo>
                    <a:pt x="324040" y="38100"/>
                  </a:lnTo>
                  <a:lnTo>
                    <a:pt x="331444" y="36614"/>
                  </a:lnTo>
                  <a:lnTo>
                    <a:pt x="337502" y="32524"/>
                  </a:lnTo>
                  <a:lnTo>
                    <a:pt x="341591" y="26466"/>
                  </a:lnTo>
                  <a:lnTo>
                    <a:pt x="343090" y="19050"/>
                  </a:lnTo>
                  <a:close/>
                </a:path>
                <a:path w="2552700" h="1258570">
                  <a:moveTo>
                    <a:pt x="419328" y="19050"/>
                  </a:moveTo>
                  <a:lnTo>
                    <a:pt x="417830" y="11645"/>
                  </a:lnTo>
                  <a:lnTo>
                    <a:pt x="413740" y="5588"/>
                  </a:lnTo>
                  <a:lnTo>
                    <a:pt x="407682" y="1498"/>
                  </a:lnTo>
                  <a:lnTo>
                    <a:pt x="400240" y="0"/>
                  </a:lnTo>
                  <a:lnTo>
                    <a:pt x="392823" y="1498"/>
                  </a:lnTo>
                  <a:lnTo>
                    <a:pt x="386765" y="5588"/>
                  </a:lnTo>
                  <a:lnTo>
                    <a:pt x="382676" y="11645"/>
                  </a:lnTo>
                  <a:lnTo>
                    <a:pt x="381190" y="19050"/>
                  </a:lnTo>
                  <a:lnTo>
                    <a:pt x="382676" y="26466"/>
                  </a:lnTo>
                  <a:lnTo>
                    <a:pt x="386765" y="32524"/>
                  </a:lnTo>
                  <a:lnTo>
                    <a:pt x="392823" y="36614"/>
                  </a:lnTo>
                  <a:lnTo>
                    <a:pt x="400278" y="38100"/>
                  </a:lnTo>
                  <a:lnTo>
                    <a:pt x="407682" y="36614"/>
                  </a:lnTo>
                  <a:lnTo>
                    <a:pt x="413740" y="32524"/>
                  </a:lnTo>
                  <a:lnTo>
                    <a:pt x="417830" y="26466"/>
                  </a:lnTo>
                  <a:lnTo>
                    <a:pt x="419328" y="19050"/>
                  </a:lnTo>
                  <a:close/>
                </a:path>
                <a:path w="2552700" h="1258570">
                  <a:moveTo>
                    <a:pt x="495566" y="19050"/>
                  </a:moveTo>
                  <a:lnTo>
                    <a:pt x="494068" y="11645"/>
                  </a:lnTo>
                  <a:lnTo>
                    <a:pt x="489978" y="5588"/>
                  </a:lnTo>
                  <a:lnTo>
                    <a:pt x="483920" y="1498"/>
                  </a:lnTo>
                  <a:lnTo>
                    <a:pt x="476478" y="0"/>
                  </a:lnTo>
                  <a:lnTo>
                    <a:pt x="469061" y="1498"/>
                  </a:lnTo>
                  <a:lnTo>
                    <a:pt x="463003" y="5588"/>
                  </a:lnTo>
                  <a:lnTo>
                    <a:pt x="458914" y="11645"/>
                  </a:lnTo>
                  <a:lnTo>
                    <a:pt x="457428" y="19050"/>
                  </a:lnTo>
                  <a:lnTo>
                    <a:pt x="458914" y="26466"/>
                  </a:lnTo>
                  <a:lnTo>
                    <a:pt x="463003" y="32524"/>
                  </a:lnTo>
                  <a:lnTo>
                    <a:pt x="469061" y="36614"/>
                  </a:lnTo>
                  <a:lnTo>
                    <a:pt x="476516" y="38100"/>
                  </a:lnTo>
                  <a:lnTo>
                    <a:pt x="483920" y="36614"/>
                  </a:lnTo>
                  <a:lnTo>
                    <a:pt x="489978" y="32524"/>
                  </a:lnTo>
                  <a:lnTo>
                    <a:pt x="494068" y="26466"/>
                  </a:lnTo>
                  <a:lnTo>
                    <a:pt x="495566" y="19050"/>
                  </a:lnTo>
                  <a:close/>
                </a:path>
                <a:path w="2552700" h="1258570">
                  <a:moveTo>
                    <a:pt x="571804" y="19050"/>
                  </a:moveTo>
                  <a:lnTo>
                    <a:pt x="570306" y="11645"/>
                  </a:lnTo>
                  <a:lnTo>
                    <a:pt x="566216" y="5588"/>
                  </a:lnTo>
                  <a:lnTo>
                    <a:pt x="560158" y="1498"/>
                  </a:lnTo>
                  <a:lnTo>
                    <a:pt x="552716" y="0"/>
                  </a:lnTo>
                  <a:lnTo>
                    <a:pt x="545299" y="1498"/>
                  </a:lnTo>
                  <a:lnTo>
                    <a:pt x="539242" y="5588"/>
                  </a:lnTo>
                  <a:lnTo>
                    <a:pt x="535152" y="11645"/>
                  </a:lnTo>
                  <a:lnTo>
                    <a:pt x="533666" y="19050"/>
                  </a:lnTo>
                  <a:lnTo>
                    <a:pt x="535152" y="26466"/>
                  </a:lnTo>
                  <a:lnTo>
                    <a:pt x="539242" y="32524"/>
                  </a:lnTo>
                  <a:lnTo>
                    <a:pt x="545299" y="36614"/>
                  </a:lnTo>
                  <a:lnTo>
                    <a:pt x="552754" y="38100"/>
                  </a:lnTo>
                  <a:lnTo>
                    <a:pt x="560158" y="36614"/>
                  </a:lnTo>
                  <a:lnTo>
                    <a:pt x="566216" y="32524"/>
                  </a:lnTo>
                  <a:lnTo>
                    <a:pt x="570306" y="26466"/>
                  </a:lnTo>
                  <a:lnTo>
                    <a:pt x="571804" y="19050"/>
                  </a:lnTo>
                  <a:close/>
                </a:path>
                <a:path w="2552700" h="1258570">
                  <a:moveTo>
                    <a:pt x="648042" y="19050"/>
                  </a:moveTo>
                  <a:lnTo>
                    <a:pt x="646544" y="11645"/>
                  </a:lnTo>
                  <a:lnTo>
                    <a:pt x="642454" y="5588"/>
                  </a:lnTo>
                  <a:lnTo>
                    <a:pt x="636397" y="1498"/>
                  </a:lnTo>
                  <a:lnTo>
                    <a:pt x="628954" y="0"/>
                  </a:lnTo>
                  <a:lnTo>
                    <a:pt x="621538" y="1498"/>
                  </a:lnTo>
                  <a:lnTo>
                    <a:pt x="615480" y="5588"/>
                  </a:lnTo>
                  <a:lnTo>
                    <a:pt x="611390" y="11645"/>
                  </a:lnTo>
                  <a:lnTo>
                    <a:pt x="609904" y="19050"/>
                  </a:lnTo>
                  <a:lnTo>
                    <a:pt x="611390" y="26466"/>
                  </a:lnTo>
                  <a:lnTo>
                    <a:pt x="615480" y="32524"/>
                  </a:lnTo>
                  <a:lnTo>
                    <a:pt x="621538" y="36614"/>
                  </a:lnTo>
                  <a:lnTo>
                    <a:pt x="628992" y="38100"/>
                  </a:lnTo>
                  <a:lnTo>
                    <a:pt x="636397" y="36614"/>
                  </a:lnTo>
                  <a:lnTo>
                    <a:pt x="642454" y="32524"/>
                  </a:lnTo>
                  <a:lnTo>
                    <a:pt x="646544" y="26466"/>
                  </a:lnTo>
                  <a:lnTo>
                    <a:pt x="648042" y="19050"/>
                  </a:lnTo>
                  <a:close/>
                </a:path>
                <a:path w="2552700" h="1258570">
                  <a:moveTo>
                    <a:pt x="724281" y="19050"/>
                  </a:moveTo>
                  <a:lnTo>
                    <a:pt x="722782" y="11645"/>
                  </a:lnTo>
                  <a:lnTo>
                    <a:pt x="718693" y="5588"/>
                  </a:lnTo>
                  <a:lnTo>
                    <a:pt x="712635" y="1498"/>
                  </a:lnTo>
                  <a:lnTo>
                    <a:pt x="705192" y="0"/>
                  </a:lnTo>
                  <a:lnTo>
                    <a:pt x="697776" y="1498"/>
                  </a:lnTo>
                  <a:lnTo>
                    <a:pt x="691718" y="5588"/>
                  </a:lnTo>
                  <a:lnTo>
                    <a:pt x="687628" y="11645"/>
                  </a:lnTo>
                  <a:lnTo>
                    <a:pt x="686142" y="19050"/>
                  </a:lnTo>
                  <a:lnTo>
                    <a:pt x="687628" y="26466"/>
                  </a:lnTo>
                  <a:lnTo>
                    <a:pt x="691718" y="32524"/>
                  </a:lnTo>
                  <a:lnTo>
                    <a:pt x="697776" y="36614"/>
                  </a:lnTo>
                  <a:lnTo>
                    <a:pt x="705231" y="38100"/>
                  </a:lnTo>
                  <a:lnTo>
                    <a:pt x="712635" y="36614"/>
                  </a:lnTo>
                  <a:lnTo>
                    <a:pt x="718693" y="32524"/>
                  </a:lnTo>
                  <a:lnTo>
                    <a:pt x="722782" y="26466"/>
                  </a:lnTo>
                  <a:lnTo>
                    <a:pt x="724281" y="19050"/>
                  </a:lnTo>
                  <a:close/>
                </a:path>
                <a:path w="2552700" h="1258570">
                  <a:moveTo>
                    <a:pt x="800519" y="19050"/>
                  </a:moveTo>
                  <a:lnTo>
                    <a:pt x="799020" y="11645"/>
                  </a:lnTo>
                  <a:lnTo>
                    <a:pt x="794931" y="5588"/>
                  </a:lnTo>
                  <a:lnTo>
                    <a:pt x="788873" y="1498"/>
                  </a:lnTo>
                  <a:lnTo>
                    <a:pt x="781431" y="0"/>
                  </a:lnTo>
                  <a:lnTo>
                    <a:pt x="774014" y="1498"/>
                  </a:lnTo>
                  <a:lnTo>
                    <a:pt x="767956" y="5588"/>
                  </a:lnTo>
                  <a:lnTo>
                    <a:pt x="763866" y="11645"/>
                  </a:lnTo>
                  <a:lnTo>
                    <a:pt x="762381" y="19050"/>
                  </a:lnTo>
                  <a:lnTo>
                    <a:pt x="763866" y="26466"/>
                  </a:lnTo>
                  <a:lnTo>
                    <a:pt x="767956" y="32524"/>
                  </a:lnTo>
                  <a:lnTo>
                    <a:pt x="774014" y="36614"/>
                  </a:lnTo>
                  <a:lnTo>
                    <a:pt x="781469" y="38100"/>
                  </a:lnTo>
                  <a:lnTo>
                    <a:pt x="788873" y="36614"/>
                  </a:lnTo>
                  <a:lnTo>
                    <a:pt x="794931" y="32524"/>
                  </a:lnTo>
                  <a:lnTo>
                    <a:pt x="799020" y="26466"/>
                  </a:lnTo>
                  <a:lnTo>
                    <a:pt x="800519" y="19050"/>
                  </a:lnTo>
                  <a:close/>
                </a:path>
                <a:path w="2552700" h="1258570">
                  <a:moveTo>
                    <a:pt x="876757" y="19050"/>
                  </a:moveTo>
                  <a:lnTo>
                    <a:pt x="875258" y="11645"/>
                  </a:lnTo>
                  <a:lnTo>
                    <a:pt x="871169" y="5588"/>
                  </a:lnTo>
                  <a:lnTo>
                    <a:pt x="865111" y="1498"/>
                  </a:lnTo>
                  <a:lnTo>
                    <a:pt x="857669" y="0"/>
                  </a:lnTo>
                  <a:lnTo>
                    <a:pt x="850252" y="1498"/>
                  </a:lnTo>
                  <a:lnTo>
                    <a:pt x="844194" y="5588"/>
                  </a:lnTo>
                  <a:lnTo>
                    <a:pt x="840105" y="11645"/>
                  </a:lnTo>
                  <a:lnTo>
                    <a:pt x="838619" y="19050"/>
                  </a:lnTo>
                  <a:lnTo>
                    <a:pt x="840105" y="26466"/>
                  </a:lnTo>
                  <a:lnTo>
                    <a:pt x="844194" y="32524"/>
                  </a:lnTo>
                  <a:lnTo>
                    <a:pt x="850252" y="36614"/>
                  </a:lnTo>
                  <a:lnTo>
                    <a:pt x="857707" y="38100"/>
                  </a:lnTo>
                  <a:lnTo>
                    <a:pt x="865111" y="36614"/>
                  </a:lnTo>
                  <a:lnTo>
                    <a:pt x="871169" y="32524"/>
                  </a:lnTo>
                  <a:lnTo>
                    <a:pt x="875258" y="26466"/>
                  </a:lnTo>
                  <a:lnTo>
                    <a:pt x="876757" y="19050"/>
                  </a:lnTo>
                  <a:close/>
                </a:path>
                <a:path w="2552700" h="1258570">
                  <a:moveTo>
                    <a:pt x="952995" y="19050"/>
                  </a:moveTo>
                  <a:lnTo>
                    <a:pt x="951496" y="11645"/>
                  </a:lnTo>
                  <a:lnTo>
                    <a:pt x="947407" y="5588"/>
                  </a:lnTo>
                  <a:lnTo>
                    <a:pt x="941349" y="1498"/>
                  </a:lnTo>
                  <a:lnTo>
                    <a:pt x="933907" y="0"/>
                  </a:lnTo>
                  <a:lnTo>
                    <a:pt x="926490" y="1498"/>
                  </a:lnTo>
                  <a:lnTo>
                    <a:pt x="920432" y="5588"/>
                  </a:lnTo>
                  <a:lnTo>
                    <a:pt x="916343" y="11645"/>
                  </a:lnTo>
                  <a:lnTo>
                    <a:pt x="914857" y="19050"/>
                  </a:lnTo>
                  <a:lnTo>
                    <a:pt x="916343" y="26466"/>
                  </a:lnTo>
                  <a:lnTo>
                    <a:pt x="920432" y="32524"/>
                  </a:lnTo>
                  <a:lnTo>
                    <a:pt x="926490" y="36614"/>
                  </a:lnTo>
                  <a:lnTo>
                    <a:pt x="933945" y="38100"/>
                  </a:lnTo>
                  <a:lnTo>
                    <a:pt x="941349" y="36614"/>
                  </a:lnTo>
                  <a:lnTo>
                    <a:pt x="947407" y="32524"/>
                  </a:lnTo>
                  <a:lnTo>
                    <a:pt x="951496" y="26466"/>
                  </a:lnTo>
                  <a:lnTo>
                    <a:pt x="952995" y="19050"/>
                  </a:lnTo>
                  <a:close/>
                </a:path>
                <a:path w="2552700" h="1258570">
                  <a:moveTo>
                    <a:pt x="1029233" y="19050"/>
                  </a:moveTo>
                  <a:lnTo>
                    <a:pt x="1027734" y="11645"/>
                  </a:lnTo>
                  <a:lnTo>
                    <a:pt x="1023645" y="5588"/>
                  </a:lnTo>
                  <a:lnTo>
                    <a:pt x="1017587" y="1498"/>
                  </a:lnTo>
                  <a:lnTo>
                    <a:pt x="1010145" y="0"/>
                  </a:lnTo>
                  <a:lnTo>
                    <a:pt x="1002728" y="1498"/>
                  </a:lnTo>
                  <a:lnTo>
                    <a:pt x="996670" y="5588"/>
                  </a:lnTo>
                  <a:lnTo>
                    <a:pt x="992581" y="11645"/>
                  </a:lnTo>
                  <a:lnTo>
                    <a:pt x="991095" y="19050"/>
                  </a:lnTo>
                  <a:lnTo>
                    <a:pt x="992581" y="26466"/>
                  </a:lnTo>
                  <a:lnTo>
                    <a:pt x="996670" y="32524"/>
                  </a:lnTo>
                  <a:lnTo>
                    <a:pt x="1002728" y="36614"/>
                  </a:lnTo>
                  <a:lnTo>
                    <a:pt x="1010183" y="38100"/>
                  </a:lnTo>
                  <a:lnTo>
                    <a:pt x="1017587" y="36614"/>
                  </a:lnTo>
                  <a:lnTo>
                    <a:pt x="1023645" y="32524"/>
                  </a:lnTo>
                  <a:lnTo>
                    <a:pt x="1027734" y="26466"/>
                  </a:lnTo>
                  <a:lnTo>
                    <a:pt x="1029233" y="19050"/>
                  </a:lnTo>
                  <a:close/>
                </a:path>
                <a:path w="2552700" h="1258570">
                  <a:moveTo>
                    <a:pt x="1105471" y="19050"/>
                  </a:moveTo>
                  <a:lnTo>
                    <a:pt x="1103972" y="11645"/>
                  </a:lnTo>
                  <a:lnTo>
                    <a:pt x="1099883" y="5588"/>
                  </a:lnTo>
                  <a:lnTo>
                    <a:pt x="1093825" y="1498"/>
                  </a:lnTo>
                  <a:lnTo>
                    <a:pt x="1086383" y="0"/>
                  </a:lnTo>
                  <a:lnTo>
                    <a:pt x="1078966" y="1498"/>
                  </a:lnTo>
                  <a:lnTo>
                    <a:pt x="1072908" y="5588"/>
                  </a:lnTo>
                  <a:lnTo>
                    <a:pt x="1068819" y="11645"/>
                  </a:lnTo>
                  <a:lnTo>
                    <a:pt x="1067333" y="19050"/>
                  </a:lnTo>
                  <a:lnTo>
                    <a:pt x="1068819" y="26466"/>
                  </a:lnTo>
                  <a:lnTo>
                    <a:pt x="1072908" y="32524"/>
                  </a:lnTo>
                  <a:lnTo>
                    <a:pt x="1078966" y="36614"/>
                  </a:lnTo>
                  <a:lnTo>
                    <a:pt x="1086421" y="38100"/>
                  </a:lnTo>
                  <a:lnTo>
                    <a:pt x="1093825" y="36614"/>
                  </a:lnTo>
                  <a:lnTo>
                    <a:pt x="1099883" y="32524"/>
                  </a:lnTo>
                  <a:lnTo>
                    <a:pt x="1103972" y="26466"/>
                  </a:lnTo>
                  <a:lnTo>
                    <a:pt x="1105471" y="19050"/>
                  </a:lnTo>
                  <a:close/>
                </a:path>
                <a:path w="2552700" h="1258570">
                  <a:moveTo>
                    <a:pt x="1181709" y="19050"/>
                  </a:moveTo>
                  <a:lnTo>
                    <a:pt x="1180211" y="11645"/>
                  </a:lnTo>
                  <a:lnTo>
                    <a:pt x="1176121" y="5588"/>
                  </a:lnTo>
                  <a:lnTo>
                    <a:pt x="1170063" y="1498"/>
                  </a:lnTo>
                  <a:lnTo>
                    <a:pt x="1162621" y="0"/>
                  </a:lnTo>
                  <a:lnTo>
                    <a:pt x="1155204" y="1498"/>
                  </a:lnTo>
                  <a:lnTo>
                    <a:pt x="1149146" y="5588"/>
                  </a:lnTo>
                  <a:lnTo>
                    <a:pt x="1145057" y="11645"/>
                  </a:lnTo>
                  <a:lnTo>
                    <a:pt x="1143571" y="19050"/>
                  </a:lnTo>
                  <a:lnTo>
                    <a:pt x="1145057" y="26466"/>
                  </a:lnTo>
                  <a:lnTo>
                    <a:pt x="1149146" y="32524"/>
                  </a:lnTo>
                  <a:lnTo>
                    <a:pt x="1155204" y="36614"/>
                  </a:lnTo>
                  <a:lnTo>
                    <a:pt x="1162659" y="38100"/>
                  </a:lnTo>
                  <a:lnTo>
                    <a:pt x="1170063" y="36614"/>
                  </a:lnTo>
                  <a:lnTo>
                    <a:pt x="1176121" y="32524"/>
                  </a:lnTo>
                  <a:lnTo>
                    <a:pt x="1180211" y="26466"/>
                  </a:lnTo>
                  <a:lnTo>
                    <a:pt x="1181709" y="19050"/>
                  </a:lnTo>
                  <a:close/>
                </a:path>
                <a:path w="2552700" h="1258570">
                  <a:moveTo>
                    <a:pt x="1257947" y="19050"/>
                  </a:moveTo>
                  <a:lnTo>
                    <a:pt x="1256449" y="11645"/>
                  </a:lnTo>
                  <a:lnTo>
                    <a:pt x="1252359" y="5588"/>
                  </a:lnTo>
                  <a:lnTo>
                    <a:pt x="1246301" y="1498"/>
                  </a:lnTo>
                  <a:lnTo>
                    <a:pt x="1238859" y="0"/>
                  </a:lnTo>
                  <a:lnTo>
                    <a:pt x="1231442" y="1498"/>
                  </a:lnTo>
                  <a:lnTo>
                    <a:pt x="1225384" y="5588"/>
                  </a:lnTo>
                  <a:lnTo>
                    <a:pt x="1221295" y="11645"/>
                  </a:lnTo>
                  <a:lnTo>
                    <a:pt x="1219809" y="19050"/>
                  </a:lnTo>
                  <a:lnTo>
                    <a:pt x="1221295" y="26466"/>
                  </a:lnTo>
                  <a:lnTo>
                    <a:pt x="1225384" y="32524"/>
                  </a:lnTo>
                  <a:lnTo>
                    <a:pt x="1231442" y="36614"/>
                  </a:lnTo>
                  <a:lnTo>
                    <a:pt x="1238897" y="38100"/>
                  </a:lnTo>
                  <a:lnTo>
                    <a:pt x="1246301" y="36614"/>
                  </a:lnTo>
                  <a:lnTo>
                    <a:pt x="1252359" y="32524"/>
                  </a:lnTo>
                  <a:lnTo>
                    <a:pt x="1256449" y="26466"/>
                  </a:lnTo>
                  <a:lnTo>
                    <a:pt x="1257947" y="19050"/>
                  </a:lnTo>
                  <a:close/>
                </a:path>
                <a:path w="2552700" h="1258570">
                  <a:moveTo>
                    <a:pt x="1334185" y="19050"/>
                  </a:moveTo>
                  <a:lnTo>
                    <a:pt x="1332687" y="11645"/>
                  </a:lnTo>
                  <a:lnTo>
                    <a:pt x="1328597" y="5588"/>
                  </a:lnTo>
                  <a:lnTo>
                    <a:pt x="1322539" y="1498"/>
                  </a:lnTo>
                  <a:lnTo>
                    <a:pt x="1315097" y="0"/>
                  </a:lnTo>
                  <a:lnTo>
                    <a:pt x="1307680" y="1498"/>
                  </a:lnTo>
                  <a:lnTo>
                    <a:pt x="1301623" y="5588"/>
                  </a:lnTo>
                  <a:lnTo>
                    <a:pt x="1297533" y="11645"/>
                  </a:lnTo>
                  <a:lnTo>
                    <a:pt x="1296047" y="19050"/>
                  </a:lnTo>
                  <a:lnTo>
                    <a:pt x="1297533" y="26466"/>
                  </a:lnTo>
                  <a:lnTo>
                    <a:pt x="1301623" y="32524"/>
                  </a:lnTo>
                  <a:lnTo>
                    <a:pt x="1307680" y="36614"/>
                  </a:lnTo>
                  <a:lnTo>
                    <a:pt x="1315135" y="38100"/>
                  </a:lnTo>
                  <a:lnTo>
                    <a:pt x="1322539" y="36614"/>
                  </a:lnTo>
                  <a:lnTo>
                    <a:pt x="1328597" y="32524"/>
                  </a:lnTo>
                  <a:lnTo>
                    <a:pt x="1332687" y="26466"/>
                  </a:lnTo>
                  <a:lnTo>
                    <a:pt x="1334185" y="19050"/>
                  </a:lnTo>
                  <a:close/>
                </a:path>
                <a:path w="2552700" h="1258570">
                  <a:moveTo>
                    <a:pt x="1410423" y="19050"/>
                  </a:moveTo>
                  <a:lnTo>
                    <a:pt x="1408925" y="11645"/>
                  </a:lnTo>
                  <a:lnTo>
                    <a:pt x="1404835" y="5588"/>
                  </a:lnTo>
                  <a:lnTo>
                    <a:pt x="1398778" y="1498"/>
                  </a:lnTo>
                  <a:lnTo>
                    <a:pt x="1391335" y="0"/>
                  </a:lnTo>
                  <a:lnTo>
                    <a:pt x="1383919" y="1498"/>
                  </a:lnTo>
                  <a:lnTo>
                    <a:pt x="1377861" y="5588"/>
                  </a:lnTo>
                  <a:lnTo>
                    <a:pt x="1373771" y="11645"/>
                  </a:lnTo>
                  <a:lnTo>
                    <a:pt x="1372285" y="19050"/>
                  </a:lnTo>
                  <a:lnTo>
                    <a:pt x="1373771" y="26466"/>
                  </a:lnTo>
                  <a:lnTo>
                    <a:pt x="1377861" y="32524"/>
                  </a:lnTo>
                  <a:lnTo>
                    <a:pt x="1383919" y="36614"/>
                  </a:lnTo>
                  <a:lnTo>
                    <a:pt x="1391373" y="38100"/>
                  </a:lnTo>
                  <a:lnTo>
                    <a:pt x="1398778" y="36614"/>
                  </a:lnTo>
                  <a:lnTo>
                    <a:pt x="1404835" y="32524"/>
                  </a:lnTo>
                  <a:lnTo>
                    <a:pt x="1408925" y="26466"/>
                  </a:lnTo>
                  <a:lnTo>
                    <a:pt x="1410423" y="19050"/>
                  </a:lnTo>
                  <a:close/>
                </a:path>
                <a:path w="2552700" h="1258570">
                  <a:moveTo>
                    <a:pt x="1486662" y="19050"/>
                  </a:moveTo>
                  <a:lnTo>
                    <a:pt x="1485163" y="11645"/>
                  </a:lnTo>
                  <a:lnTo>
                    <a:pt x="1481074" y="5588"/>
                  </a:lnTo>
                  <a:lnTo>
                    <a:pt x="1475016" y="1498"/>
                  </a:lnTo>
                  <a:lnTo>
                    <a:pt x="1467573" y="0"/>
                  </a:lnTo>
                  <a:lnTo>
                    <a:pt x="1460157" y="1498"/>
                  </a:lnTo>
                  <a:lnTo>
                    <a:pt x="1454099" y="5588"/>
                  </a:lnTo>
                  <a:lnTo>
                    <a:pt x="1450009" y="11645"/>
                  </a:lnTo>
                  <a:lnTo>
                    <a:pt x="1448523" y="19050"/>
                  </a:lnTo>
                  <a:lnTo>
                    <a:pt x="1450009" y="26466"/>
                  </a:lnTo>
                  <a:lnTo>
                    <a:pt x="1454099" y="32524"/>
                  </a:lnTo>
                  <a:lnTo>
                    <a:pt x="1460157" y="36614"/>
                  </a:lnTo>
                  <a:lnTo>
                    <a:pt x="1467612" y="38100"/>
                  </a:lnTo>
                  <a:lnTo>
                    <a:pt x="1475016" y="36614"/>
                  </a:lnTo>
                  <a:lnTo>
                    <a:pt x="1481074" y="32524"/>
                  </a:lnTo>
                  <a:lnTo>
                    <a:pt x="1485163" y="26466"/>
                  </a:lnTo>
                  <a:lnTo>
                    <a:pt x="1486662" y="19050"/>
                  </a:lnTo>
                  <a:close/>
                </a:path>
                <a:path w="2552700" h="1258570">
                  <a:moveTo>
                    <a:pt x="1562900" y="19050"/>
                  </a:moveTo>
                  <a:lnTo>
                    <a:pt x="1561401" y="11645"/>
                  </a:lnTo>
                  <a:lnTo>
                    <a:pt x="1557312" y="5588"/>
                  </a:lnTo>
                  <a:lnTo>
                    <a:pt x="1551254" y="1498"/>
                  </a:lnTo>
                  <a:lnTo>
                    <a:pt x="1543812" y="0"/>
                  </a:lnTo>
                  <a:lnTo>
                    <a:pt x="1536395" y="1498"/>
                  </a:lnTo>
                  <a:lnTo>
                    <a:pt x="1530337" y="5588"/>
                  </a:lnTo>
                  <a:lnTo>
                    <a:pt x="1526247" y="11645"/>
                  </a:lnTo>
                  <a:lnTo>
                    <a:pt x="1524762" y="19050"/>
                  </a:lnTo>
                  <a:lnTo>
                    <a:pt x="1526247" y="26466"/>
                  </a:lnTo>
                  <a:lnTo>
                    <a:pt x="1530337" y="32524"/>
                  </a:lnTo>
                  <a:lnTo>
                    <a:pt x="1536395" y="36614"/>
                  </a:lnTo>
                  <a:lnTo>
                    <a:pt x="1543850" y="38100"/>
                  </a:lnTo>
                  <a:lnTo>
                    <a:pt x="1551254" y="36614"/>
                  </a:lnTo>
                  <a:lnTo>
                    <a:pt x="1557312" y="32524"/>
                  </a:lnTo>
                  <a:lnTo>
                    <a:pt x="1561401" y="26466"/>
                  </a:lnTo>
                  <a:lnTo>
                    <a:pt x="1562900" y="19050"/>
                  </a:lnTo>
                  <a:close/>
                </a:path>
                <a:path w="2552700" h="1258570">
                  <a:moveTo>
                    <a:pt x="1639125" y="19050"/>
                  </a:moveTo>
                  <a:lnTo>
                    <a:pt x="1637639" y="11645"/>
                  </a:lnTo>
                  <a:lnTo>
                    <a:pt x="1633550" y="5588"/>
                  </a:lnTo>
                  <a:lnTo>
                    <a:pt x="1627492" y="1498"/>
                  </a:lnTo>
                  <a:lnTo>
                    <a:pt x="1620050" y="12"/>
                  </a:lnTo>
                  <a:lnTo>
                    <a:pt x="1612633" y="1498"/>
                  </a:lnTo>
                  <a:lnTo>
                    <a:pt x="1606575" y="5588"/>
                  </a:lnTo>
                  <a:lnTo>
                    <a:pt x="1602486" y="11645"/>
                  </a:lnTo>
                  <a:lnTo>
                    <a:pt x="1601000" y="19062"/>
                  </a:lnTo>
                  <a:lnTo>
                    <a:pt x="1602486" y="26466"/>
                  </a:lnTo>
                  <a:lnTo>
                    <a:pt x="1606575" y="32524"/>
                  </a:lnTo>
                  <a:lnTo>
                    <a:pt x="1612633" y="36614"/>
                  </a:lnTo>
                  <a:lnTo>
                    <a:pt x="1620088" y="38112"/>
                  </a:lnTo>
                  <a:lnTo>
                    <a:pt x="1627492" y="36614"/>
                  </a:lnTo>
                  <a:lnTo>
                    <a:pt x="1633550" y="32524"/>
                  </a:lnTo>
                  <a:lnTo>
                    <a:pt x="1637639" y="26466"/>
                  </a:lnTo>
                  <a:lnTo>
                    <a:pt x="1639125" y="19050"/>
                  </a:lnTo>
                  <a:close/>
                </a:path>
                <a:path w="2552700" h="1258570">
                  <a:moveTo>
                    <a:pt x="1715376" y="19062"/>
                  </a:moveTo>
                  <a:lnTo>
                    <a:pt x="1713877" y="11645"/>
                  </a:lnTo>
                  <a:lnTo>
                    <a:pt x="1709788" y="5588"/>
                  </a:lnTo>
                  <a:lnTo>
                    <a:pt x="1703730" y="1498"/>
                  </a:lnTo>
                  <a:lnTo>
                    <a:pt x="1696288" y="12"/>
                  </a:lnTo>
                  <a:lnTo>
                    <a:pt x="1688871" y="1498"/>
                  </a:lnTo>
                  <a:lnTo>
                    <a:pt x="1682813" y="5588"/>
                  </a:lnTo>
                  <a:lnTo>
                    <a:pt x="1678724" y="11645"/>
                  </a:lnTo>
                  <a:lnTo>
                    <a:pt x="1677238" y="19062"/>
                  </a:lnTo>
                  <a:lnTo>
                    <a:pt x="1678724" y="26466"/>
                  </a:lnTo>
                  <a:lnTo>
                    <a:pt x="1682813" y="32524"/>
                  </a:lnTo>
                  <a:lnTo>
                    <a:pt x="1688871" y="36614"/>
                  </a:lnTo>
                  <a:lnTo>
                    <a:pt x="1696326" y="38112"/>
                  </a:lnTo>
                  <a:lnTo>
                    <a:pt x="1703730" y="36614"/>
                  </a:lnTo>
                  <a:lnTo>
                    <a:pt x="1709788" y="32524"/>
                  </a:lnTo>
                  <a:lnTo>
                    <a:pt x="1713877" y="26466"/>
                  </a:lnTo>
                  <a:lnTo>
                    <a:pt x="1715376" y="19062"/>
                  </a:lnTo>
                  <a:close/>
                </a:path>
                <a:path w="2552700" h="1258570">
                  <a:moveTo>
                    <a:pt x="1791614" y="19062"/>
                  </a:moveTo>
                  <a:lnTo>
                    <a:pt x="1790115" y="11645"/>
                  </a:lnTo>
                  <a:lnTo>
                    <a:pt x="1786026" y="5588"/>
                  </a:lnTo>
                  <a:lnTo>
                    <a:pt x="1779968" y="1498"/>
                  </a:lnTo>
                  <a:lnTo>
                    <a:pt x="1772526" y="12"/>
                  </a:lnTo>
                  <a:lnTo>
                    <a:pt x="1765109" y="1498"/>
                  </a:lnTo>
                  <a:lnTo>
                    <a:pt x="1759051" y="5588"/>
                  </a:lnTo>
                  <a:lnTo>
                    <a:pt x="1754962" y="11645"/>
                  </a:lnTo>
                  <a:lnTo>
                    <a:pt x="1753476" y="19062"/>
                  </a:lnTo>
                  <a:lnTo>
                    <a:pt x="1754962" y="26466"/>
                  </a:lnTo>
                  <a:lnTo>
                    <a:pt x="1759051" y="32524"/>
                  </a:lnTo>
                  <a:lnTo>
                    <a:pt x="1765109" y="36614"/>
                  </a:lnTo>
                  <a:lnTo>
                    <a:pt x="1772564" y="38112"/>
                  </a:lnTo>
                  <a:lnTo>
                    <a:pt x="1779968" y="36614"/>
                  </a:lnTo>
                  <a:lnTo>
                    <a:pt x="1786026" y="32524"/>
                  </a:lnTo>
                  <a:lnTo>
                    <a:pt x="1790115" y="26466"/>
                  </a:lnTo>
                  <a:lnTo>
                    <a:pt x="1791614" y="19062"/>
                  </a:lnTo>
                  <a:close/>
                </a:path>
                <a:path w="2552700" h="1258570">
                  <a:moveTo>
                    <a:pt x="1867852" y="19062"/>
                  </a:moveTo>
                  <a:lnTo>
                    <a:pt x="1866353" y="11645"/>
                  </a:lnTo>
                  <a:lnTo>
                    <a:pt x="1862264" y="5588"/>
                  </a:lnTo>
                  <a:lnTo>
                    <a:pt x="1856206" y="1498"/>
                  </a:lnTo>
                  <a:lnTo>
                    <a:pt x="1848764" y="12"/>
                  </a:lnTo>
                  <a:lnTo>
                    <a:pt x="1841347" y="1498"/>
                  </a:lnTo>
                  <a:lnTo>
                    <a:pt x="1835289" y="5588"/>
                  </a:lnTo>
                  <a:lnTo>
                    <a:pt x="1831200" y="11645"/>
                  </a:lnTo>
                  <a:lnTo>
                    <a:pt x="1829714" y="19062"/>
                  </a:lnTo>
                  <a:lnTo>
                    <a:pt x="1831200" y="26466"/>
                  </a:lnTo>
                  <a:lnTo>
                    <a:pt x="1835289" y="32524"/>
                  </a:lnTo>
                  <a:lnTo>
                    <a:pt x="1841347" y="36614"/>
                  </a:lnTo>
                  <a:lnTo>
                    <a:pt x="1848802" y="38112"/>
                  </a:lnTo>
                  <a:lnTo>
                    <a:pt x="1856206" y="36614"/>
                  </a:lnTo>
                  <a:lnTo>
                    <a:pt x="1862264" y="32524"/>
                  </a:lnTo>
                  <a:lnTo>
                    <a:pt x="1866353" y="26466"/>
                  </a:lnTo>
                  <a:lnTo>
                    <a:pt x="1867852" y="19062"/>
                  </a:lnTo>
                  <a:close/>
                </a:path>
                <a:path w="2552700" h="1258570">
                  <a:moveTo>
                    <a:pt x="1944090" y="19062"/>
                  </a:moveTo>
                  <a:lnTo>
                    <a:pt x="1942592" y="11645"/>
                  </a:lnTo>
                  <a:lnTo>
                    <a:pt x="1938502" y="5588"/>
                  </a:lnTo>
                  <a:lnTo>
                    <a:pt x="1932444" y="1498"/>
                  </a:lnTo>
                  <a:lnTo>
                    <a:pt x="1925002" y="12"/>
                  </a:lnTo>
                  <a:lnTo>
                    <a:pt x="1917585" y="1498"/>
                  </a:lnTo>
                  <a:lnTo>
                    <a:pt x="1911527" y="5588"/>
                  </a:lnTo>
                  <a:lnTo>
                    <a:pt x="1907438" y="11645"/>
                  </a:lnTo>
                  <a:lnTo>
                    <a:pt x="1905952" y="19062"/>
                  </a:lnTo>
                  <a:lnTo>
                    <a:pt x="1907438" y="26466"/>
                  </a:lnTo>
                  <a:lnTo>
                    <a:pt x="1911527" y="32524"/>
                  </a:lnTo>
                  <a:lnTo>
                    <a:pt x="1917585" y="36614"/>
                  </a:lnTo>
                  <a:lnTo>
                    <a:pt x="1925040" y="38112"/>
                  </a:lnTo>
                  <a:lnTo>
                    <a:pt x="1932444" y="36614"/>
                  </a:lnTo>
                  <a:lnTo>
                    <a:pt x="1938502" y="32524"/>
                  </a:lnTo>
                  <a:lnTo>
                    <a:pt x="1942592" y="26466"/>
                  </a:lnTo>
                  <a:lnTo>
                    <a:pt x="1944090" y="19062"/>
                  </a:lnTo>
                  <a:close/>
                </a:path>
                <a:path w="2552700" h="1258570">
                  <a:moveTo>
                    <a:pt x="2020328" y="19062"/>
                  </a:moveTo>
                  <a:lnTo>
                    <a:pt x="2018830" y="11645"/>
                  </a:lnTo>
                  <a:lnTo>
                    <a:pt x="2014740" y="5588"/>
                  </a:lnTo>
                  <a:lnTo>
                    <a:pt x="2008682" y="1498"/>
                  </a:lnTo>
                  <a:lnTo>
                    <a:pt x="2001240" y="12"/>
                  </a:lnTo>
                  <a:lnTo>
                    <a:pt x="1993823" y="1498"/>
                  </a:lnTo>
                  <a:lnTo>
                    <a:pt x="1987765" y="5588"/>
                  </a:lnTo>
                  <a:lnTo>
                    <a:pt x="1983676" y="11645"/>
                  </a:lnTo>
                  <a:lnTo>
                    <a:pt x="1982190" y="19062"/>
                  </a:lnTo>
                  <a:lnTo>
                    <a:pt x="1983676" y="26466"/>
                  </a:lnTo>
                  <a:lnTo>
                    <a:pt x="1987765" y="32524"/>
                  </a:lnTo>
                  <a:lnTo>
                    <a:pt x="1993823" y="36614"/>
                  </a:lnTo>
                  <a:lnTo>
                    <a:pt x="2001278" y="38112"/>
                  </a:lnTo>
                  <a:lnTo>
                    <a:pt x="2008682" y="36614"/>
                  </a:lnTo>
                  <a:lnTo>
                    <a:pt x="2014740" y="32524"/>
                  </a:lnTo>
                  <a:lnTo>
                    <a:pt x="2018830" y="26466"/>
                  </a:lnTo>
                  <a:lnTo>
                    <a:pt x="2020328" y="19062"/>
                  </a:lnTo>
                  <a:close/>
                </a:path>
                <a:path w="2552700" h="1258570">
                  <a:moveTo>
                    <a:pt x="2096566" y="19062"/>
                  </a:moveTo>
                  <a:lnTo>
                    <a:pt x="2095068" y="11645"/>
                  </a:lnTo>
                  <a:lnTo>
                    <a:pt x="2090978" y="5588"/>
                  </a:lnTo>
                  <a:lnTo>
                    <a:pt x="2084920" y="1498"/>
                  </a:lnTo>
                  <a:lnTo>
                    <a:pt x="2077478" y="12"/>
                  </a:lnTo>
                  <a:lnTo>
                    <a:pt x="2070061" y="1498"/>
                  </a:lnTo>
                  <a:lnTo>
                    <a:pt x="2064004" y="5588"/>
                  </a:lnTo>
                  <a:lnTo>
                    <a:pt x="2059914" y="11645"/>
                  </a:lnTo>
                  <a:lnTo>
                    <a:pt x="2058428" y="19062"/>
                  </a:lnTo>
                  <a:lnTo>
                    <a:pt x="2059914" y="26466"/>
                  </a:lnTo>
                  <a:lnTo>
                    <a:pt x="2064004" y="32524"/>
                  </a:lnTo>
                  <a:lnTo>
                    <a:pt x="2070061" y="36614"/>
                  </a:lnTo>
                  <a:lnTo>
                    <a:pt x="2077516" y="38112"/>
                  </a:lnTo>
                  <a:lnTo>
                    <a:pt x="2084920" y="36614"/>
                  </a:lnTo>
                  <a:lnTo>
                    <a:pt x="2090978" y="32524"/>
                  </a:lnTo>
                  <a:lnTo>
                    <a:pt x="2095068" y="26466"/>
                  </a:lnTo>
                  <a:lnTo>
                    <a:pt x="2096566" y="19062"/>
                  </a:lnTo>
                  <a:close/>
                </a:path>
                <a:path w="2552700" h="1258570">
                  <a:moveTo>
                    <a:pt x="2172805" y="19062"/>
                  </a:moveTo>
                  <a:lnTo>
                    <a:pt x="2171306" y="11645"/>
                  </a:lnTo>
                  <a:lnTo>
                    <a:pt x="2167217" y="5588"/>
                  </a:lnTo>
                  <a:lnTo>
                    <a:pt x="2161159" y="1498"/>
                  </a:lnTo>
                  <a:lnTo>
                    <a:pt x="2153716" y="12"/>
                  </a:lnTo>
                  <a:lnTo>
                    <a:pt x="2146300" y="1498"/>
                  </a:lnTo>
                  <a:lnTo>
                    <a:pt x="2140242" y="5588"/>
                  </a:lnTo>
                  <a:lnTo>
                    <a:pt x="2136152" y="11645"/>
                  </a:lnTo>
                  <a:lnTo>
                    <a:pt x="2134666" y="19062"/>
                  </a:lnTo>
                  <a:lnTo>
                    <a:pt x="2136152" y="26466"/>
                  </a:lnTo>
                  <a:lnTo>
                    <a:pt x="2140242" y="32524"/>
                  </a:lnTo>
                  <a:lnTo>
                    <a:pt x="2146300" y="36614"/>
                  </a:lnTo>
                  <a:lnTo>
                    <a:pt x="2153755" y="38112"/>
                  </a:lnTo>
                  <a:lnTo>
                    <a:pt x="2161159" y="36614"/>
                  </a:lnTo>
                  <a:lnTo>
                    <a:pt x="2167217" y="32524"/>
                  </a:lnTo>
                  <a:lnTo>
                    <a:pt x="2171306" y="26466"/>
                  </a:lnTo>
                  <a:lnTo>
                    <a:pt x="2172805" y="19062"/>
                  </a:lnTo>
                  <a:close/>
                </a:path>
                <a:path w="2552700" h="1258570">
                  <a:moveTo>
                    <a:pt x="2249043" y="19062"/>
                  </a:moveTo>
                  <a:lnTo>
                    <a:pt x="2247544" y="11645"/>
                  </a:lnTo>
                  <a:lnTo>
                    <a:pt x="2243455" y="5588"/>
                  </a:lnTo>
                  <a:lnTo>
                    <a:pt x="2237397" y="1498"/>
                  </a:lnTo>
                  <a:lnTo>
                    <a:pt x="2229955" y="12"/>
                  </a:lnTo>
                  <a:lnTo>
                    <a:pt x="2222538" y="1498"/>
                  </a:lnTo>
                  <a:lnTo>
                    <a:pt x="2216480" y="5588"/>
                  </a:lnTo>
                  <a:lnTo>
                    <a:pt x="2212390" y="11645"/>
                  </a:lnTo>
                  <a:lnTo>
                    <a:pt x="2210905" y="19062"/>
                  </a:lnTo>
                  <a:lnTo>
                    <a:pt x="2212390" y="26466"/>
                  </a:lnTo>
                  <a:lnTo>
                    <a:pt x="2216480" y="32524"/>
                  </a:lnTo>
                  <a:lnTo>
                    <a:pt x="2222538" y="36614"/>
                  </a:lnTo>
                  <a:lnTo>
                    <a:pt x="2229993" y="38112"/>
                  </a:lnTo>
                  <a:lnTo>
                    <a:pt x="2237397" y="36614"/>
                  </a:lnTo>
                  <a:lnTo>
                    <a:pt x="2243455" y="32524"/>
                  </a:lnTo>
                  <a:lnTo>
                    <a:pt x="2247544" y="26466"/>
                  </a:lnTo>
                  <a:lnTo>
                    <a:pt x="2249043" y="19062"/>
                  </a:lnTo>
                  <a:close/>
                </a:path>
                <a:path w="2552700" h="1258570">
                  <a:moveTo>
                    <a:pt x="2325281" y="19062"/>
                  </a:moveTo>
                  <a:lnTo>
                    <a:pt x="2323782" y="11645"/>
                  </a:lnTo>
                  <a:lnTo>
                    <a:pt x="2319693" y="5588"/>
                  </a:lnTo>
                  <a:lnTo>
                    <a:pt x="2313635" y="1498"/>
                  </a:lnTo>
                  <a:lnTo>
                    <a:pt x="2306193" y="12"/>
                  </a:lnTo>
                  <a:lnTo>
                    <a:pt x="2298776" y="1498"/>
                  </a:lnTo>
                  <a:lnTo>
                    <a:pt x="2292718" y="5588"/>
                  </a:lnTo>
                  <a:lnTo>
                    <a:pt x="2288629" y="11645"/>
                  </a:lnTo>
                  <a:lnTo>
                    <a:pt x="2287143" y="19062"/>
                  </a:lnTo>
                  <a:lnTo>
                    <a:pt x="2288629" y="26466"/>
                  </a:lnTo>
                  <a:lnTo>
                    <a:pt x="2292718" y="32524"/>
                  </a:lnTo>
                  <a:lnTo>
                    <a:pt x="2298776" y="36614"/>
                  </a:lnTo>
                  <a:lnTo>
                    <a:pt x="2306231" y="38112"/>
                  </a:lnTo>
                  <a:lnTo>
                    <a:pt x="2313635" y="36614"/>
                  </a:lnTo>
                  <a:lnTo>
                    <a:pt x="2319693" y="32524"/>
                  </a:lnTo>
                  <a:lnTo>
                    <a:pt x="2323782" y="26466"/>
                  </a:lnTo>
                  <a:lnTo>
                    <a:pt x="2325281" y="19062"/>
                  </a:lnTo>
                  <a:close/>
                </a:path>
                <a:path w="2552700" h="1258570">
                  <a:moveTo>
                    <a:pt x="2401519" y="19062"/>
                  </a:moveTo>
                  <a:lnTo>
                    <a:pt x="2400020" y="11645"/>
                  </a:lnTo>
                  <a:lnTo>
                    <a:pt x="2395931" y="5588"/>
                  </a:lnTo>
                  <a:lnTo>
                    <a:pt x="2389873" y="1498"/>
                  </a:lnTo>
                  <a:lnTo>
                    <a:pt x="2382431" y="12"/>
                  </a:lnTo>
                  <a:lnTo>
                    <a:pt x="2375014" y="1498"/>
                  </a:lnTo>
                  <a:lnTo>
                    <a:pt x="2368956" y="5588"/>
                  </a:lnTo>
                  <a:lnTo>
                    <a:pt x="2364867" y="11645"/>
                  </a:lnTo>
                  <a:lnTo>
                    <a:pt x="2363381" y="19062"/>
                  </a:lnTo>
                  <a:lnTo>
                    <a:pt x="2364867" y="26466"/>
                  </a:lnTo>
                  <a:lnTo>
                    <a:pt x="2368956" y="32524"/>
                  </a:lnTo>
                  <a:lnTo>
                    <a:pt x="2375014" y="36614"/>
                  </a:lnTo>
                  <a:lnTo>
                    <a:pt x="2382469" y="38112"/>
                  </a:lnTo>
                  <a:lnTo>
                    <a:pt x="2389873" y="36614"/>
                  </a:lnTo>
                  <a:lnTo>
                    <a:pt x="2395931" y="32524"/>
                  </a:lnTo>
                  <a:lnTo>
                    <a:pt x="2400020" y="26466"/>
                  </a:lnTo>
                  <a:lnTo>
                    <a:pt x="2401519" y="19062"/>
                  </a:lnTo>
                  <a:close/>
                </a:path>
                <a:path w="2552700" h="1258570">
                  <a:moveTo>
                    <a:pt x="2477757" y="19062"/>
                  </a:moveTo>
                  <a:lnTo>
                    <a:pt x="2476258" y="11645"/>
                  </a:lnTo>
                  <a:lnTo>
                    <a:pt x="2472169" y="5588"/>
                  </a:lnTo>
                  <a:lnTo>
                    <a:pt x="2466111" y="1498"/>
                  </a:lnTo>
                  <a:lnTo>
                    <a:pt x="2458669" y="12"/>
                  </a:lnTo>
                  <a:lnTo>
                    <a:pt x="2451252" y="1498"/>
                  </a:lnTo>
                  <a:lnTo>
                    <a:pt x="2445194" y="5588"/>
                  </a:lnTo>
                  <a:lnTo>
                    <a:pt x="2441105" y="11645"/>
                  </a:lnTo>
                  <a:lnTo>
                    <a:pt x="2439619" y="19062"/>
                  </a:lnTo>
                  <a:lnTo>
                    <a:pt x="2441105" y="26466"/>
                  </a:lnTo>
                  <a:lnTo>
                    <a:pt x="2445194" y="32524"/>
                  </a:lnTo>
                  <a:lnTo>
                    <a:pt x="2451252" y="36614"/>
                  </a:lnTo>
                  <a:lnTo>
                    <a:pt x="2458707" y="38112"/>
                  </a:lnTo>
                  <a:lnTo>
                    <a:pt x="2466111" y="36614"/>
                  </a:lnTo>
                  <a:lnTo>
                    <a:pt x="2472169" y="32524"/>
                  </a:lnTo>
                  <a:lnTo>
                    <a:pt x="2476258" y="26466"/>
                  </a:lnTo>
                  <a:lnTo>
                    <a:pt x="2477757" y="19062"/>
                  </a:lnTo>
                  <a:close/>
                </a:path>
                <a:path w="2552700" h="1258570">
                  <a:moveTo>
                    <a:pt x="2552700" y="1238872"/>
                  </a:moveTo>
                  <a:lnTo>
                    <a:pt x="2551201" y="1231455"/>
                  </a:lnTo>
                  <a:lnTo>
                    <a:pt x="2547112" y="1225397"/>
                  </a:lnTo>
                  <a:lnTo>
                    <a:pt x="2541054" y="1221308"/>
                  </a:lnTo>
                  <a:lnTo>
                    <a:pt x="2533650" y="1219822"/>
                  </a:lnTo>
                  <a:lnTo>
                    <a:pt x="2526233" y="1221308"/>
                  </a:lnTo>
                  <a:lnTo>
                    <a:pt x="2520175" y="1225397"/>
                  </a:lnTo>
                  <a:lnTo>
                    <a:pt x="2516086" y="1231455"/>
                  </a:lnTo>
                  <a:lnTo>
                    <a:pt x="2514600" y="1238910"/>
                  </a:lnTo>
                  <a:lnTo>
                    <a:pt x="2516086" y="1246314"/>
                  </a:lnTo>
                  <a:lnTo>
                    <a:pt x="2520175" y="1252372"/>
                  </a:lnTo>
                  <a:lnTo>
                    <a:pt x="2526233" y="1256461"/>
                  </a:lnTo>
                  <a:lnTo>
                    <a:pt x="2533650" y="1257960"/>
                  </a:lnTo>
                  <a:lnTo>
                    <a:pt x="2541054" y="1256461"/>
                  </a:lnTo>
                  <a:lnTo>
                    <a:pt x="2547112" y="1252372"/>
                  </a:lnTo>
                  <a:lnTo>
                    <a:pt x="2551201" y="1246314"/>
                  </a:lnTo>
                  <a:lnTo>
                    <a:pt x="2552700" y="1238872"/>
                  </a:lnTo>
                  <a:close/>
                </a:path>
                <a:path w="2552700" h="1258570">
                  <a:moveTo>
                    <a:pt x="2552700" y="1162634"/>
                  </a:moveTo>
                  <a:lnTo>
                    <a:pt x="2551201" y="1155217"/>
                  </a:lnTo>
                  <a:lnTo>
                    <a:pt x="2547112" y="1149159"/>
                  </a:lnTo>
                  <a:lnTo>
                    <a:pt x="2541054" y="1145070"/>
                  </a:lnTo>
                  <a:lnTo>
                    <a:pt x="2533650" y="1143584"/>
                  </a:lnTo>
                  <a:lnTo>
                    <a:pt x="2526233" y="1145070"/>
                  </a:lnTo>
                  <a:lnTo>
                    <a:pt x="2520175" y="1149159"/>
                  </a:lnTo>
                  <a:lnTo>
                    <a:pt x="2516086" y="1155217"/>
                  </a:lnTo>
                  <a:lnTo>
                    <a:pt x="2514600" y="1162672"/>
                  </a:lnTo>
                  <a:lnTo>
                    <a:pt x="2516086" y="1170076"/>
                  </a:lnTo>
                  <a:lnTo>
                    <a:pt x="2520175" y="1176134"/>
                  </a:lnTo>
                  <a:lnTo>
                    <a:pt x="2526233" y="1180223"/>
                  </a:lnTo>
                  <a:lnTo>
                    <a:pt x="2533650" y="1181722"/>
                  </a:lnTo>
                  <a:lnTo>
                    <a:pt x="2541054" y="1180223"/>
                  </a:lnTo>
                  <a:lnTo>
                    <a:pt x="2547112" y="1176134"/>
                  </a:lnTo>
                  <a:lnTo>
                    <a:pt x="2551201" y="1170076"/>
                  </a:lnTo>
                  <a:lnTo>
                    <a:pt x="2552700" y="1162634"/>
                  </a:lnTo>
                  <a:close/>
                </a:path>
                <a:path w="2552700" h="1258570">
                  <a:moveTo>
                    <a:pt x="2552700" y="1086396"/>
                  </a:moveTo>
                  <a:lnTo>
                    <a:pt x="2551201" y="1078979"/>
                  </a:lnTo>
                  <a:lnTo>
                    <a:pt x="2547112" y="1072921"/>
                  </a:lnTo>
                  <a:lnTo>
                    <a:pt x="2541054" y="1068832"/>
                  </a:lnTo>
                  <a:lnTo>
                    <a:pt x="2533650" y="1067346"/>
                  </a:lnTo>
                  <a:lnTo>
                    <a:pt x="2526233" y="1068832"/>
                  </a:lnTo>
                  <a:lnTo>
                    <a:pt x="2520175" y="1072921"/>
                  </a:lnTo>
                  <a:lnTo>
                    <a:pt x="2516086" y="1078979"/>
                  </a:lnTo>
                  <a:lnTo>
                    <a:pt x="2514600" y="1086434"/>
                  </a:lnTo>
                  <a:lnTo>
                    <a:pt x="2516086" y="1093838"/>
                  </a:lnTo>
                  <a:lnTo>
                    <a:pt x="2520175" y="1099896"/>
                  </a:lnTo>
                  <a:lnTo>
                    <a:pt x="2526233" y="1103985"/>
                  </a:lnTo>
                  <a:lnTo>
                    <a:pt x="2533650" y="1105484"/>
                  </a:lnTo>
                  <a:lnTo>
                    <a:pt x="2541054" y="1103985"/>
                  </a:lnTo>
                  <a:lnTo>
                    <a:pt x="2547112" y="1099896"/>
                  </a:lnTo>
                  <a:lnTo>
                    <a:pt x="2551201" y="1093838"/>
                  </a:lnTo>
                  <a:lnTo>
                    <a:pt x="2552700" y="1086396"/>
                  </a:lnTo>
                  <a:close/>
                </a:path>
                <a:path w="2552700" h="1258570">
                  <a:moveTo>
                    <a:pt x="2552700" y="1010158"/>
                  </a:moveTo>
                  <a:lnTo>
                    <a:pt x="2551201" y="1002741"/>
                  </a:lnTo>
                  <a:lnTo>
                    <a:pt x="2547112" y="996683"/>
                  </a:lnTo>
                  <a:lnTo>
                    <a:pt x="2541054" y="992593"/>
                  </a:lnTo>
                  <a:lnTo>
                    <a:pt x="2533650" y="991108"/>
                  </a:lnTo>
                  <a:lnTo>
                    <a:pt x="2526233" y="992593"/>
                  </a:lnTo>
                  <a:lnTo>
                    <a:pt x="2520175" y="996683"/>
                  </a:lnTo>
                  <a:lnTo>
                    <a:pt x="2516086" y="1002741"/>
                  </a:lnTo>
                  <a:lnTo>
                    <a:pt x="2514600" y="1010196"/>
                  </a:lnTo>
                  <a:lnTo>
                    <a:pt x="2516086" y="1017600"/>
                  </a:lnTo>
                  <a:lnTo>
                    <a:pt x="2520175" y="1023658"/>
                  </a:lnTo>
                  <a:lnTo>
                    <a:pt x="2526233" y="1027747"/>
                  </a:lnTo>
                  <a:lnTo>
                    <a:pt x="2533650" y="1029246"/>
                  </a:lnTo>
                  <a:lnTo>
                    <a:pt x="2541054" y="1027747"/>
                  </a:lnTo>
                  <a:lnTo>
                    <a:pt x="2547112" y="1023658"/>
                  </a:lnTo>
                  <a:lnTo>
                    <a:pt x="2551201" y="1017600"/>
                  </a:lnTo>
                  <a:lnTo>
                    <a:pt x="2552700" y="1010158"/>
                  </a:lnTo>
                  <a:close/>
                </a:path>
                <a:path w="2552700" h="1258570">
                  <a:moveTo>
                    <a:pt x="2552700" y="933907"/>
                  </a:moveTo>
                  <a:lnTo>
                    <a:pt x="2551201" y="926503"/>
                  </a:lnTo>
                  <a:lnTo>
                    <a:pt x="2547112" y="920445"/>
                  </a:lnTo>
                  <a:lnTo>
                    <a:pt x="2541054" y="916355"/>
                  </a:lnTo>
                  <a:lnTo>
                    <a:pt x="2533650" y="914857"/>
                  </a:lnTo>
                  <a:lnTo>
                    <a:pt x="2526233" y="916355"/>
                  </a:lnTo>
                  <a:lnTo>
                    <a:pt x="2520175" y="920445"/>
                  </a:lnTo>
                  <a:lnTo>
                    <a:pt x="2516086" y="926503"/>
                  </a:lnTo>
                  <a:lnTo>
                    <a:pt x="2514600" y="933945"/>
                  </a:lnTo>
                  <a:lnTo>
                    <a:pt x="2516086" y="941362"/>
                  </a:lnTo>
                  <a:lnTo>
                    <a:pt x="2520175" y="947420"/>
                  </a:lnTo>
                  <a:lnTo>
                    <a:pt x="2526233" y="951509"/>
                  </a:lnTo>
                  <a:lnTo>
                    <a:pt x="2533650" y="952995"/>
                  </a:lnTo>
                  <a:lnTo>
                    <a:pt x="2541054" y="951509"/>
                  </a:lnTo>
                  <a:lnTo>
                    <a:pt x="2547112" y="947420"/>
                  </a:lnTo>
                  <a:lnTo>
                    <a:pt x="2551201" y="941362"/>
                  </a:lnTo>
                  <a:lnTo>
                    <a:pt x="2552700" y="933907"/>
                  </a:lnTo>
                  <a:close/>
                </a:path>
                <a:path w="2552700" h="1258570">
                  <a:moveTo>
                    <a:pt x="2552700" y="857669"/>
                  </a:moveTo>
                  <a:lnTo>
                    <a:pt x="2551201" y="850265"/>
                  </a:lnTo>
                  <a:lnTo>
                    <a:pt x="2547112" y="844207"/>
                  </a:lnTo>
                  <a:lnTo>
                    <a:pt x="2541054" y="840117"/>
                  </a:lnTo>
                  <a:lnTo>
                    <a:pt x="2533650" y="838619"/>
                  </a:lnTo>
                  <a:lnTo>
                    <a:pt x="2526233" y="840117"/>
                  </a:lnTo>
                  <a:lnTo>
                    <a:pt x="2520175" y="844207"/>
                  </a:lnTo>
                  <a:lnTo>
                    <a:pt x="2516086" y="850265"/>
                  </a:lnTo>
                  <a:lnTo>
                    <a:pt x="2514600" y="857707"/>
                  </a:lnTo>
                  <a:lnTo>
                    <a:pt x="2516086" y="865124"/>
                  </a:lnTo>
                  <a:lnTo>
                    <a:pt x="2520175" y="871181"/>
                  </a:lnTo>
                  <a:lnTo>
                    <a:pt x="2526233" y="875271"/>
                  </a:lnTo>
                  <a:lnTo>
                    <a:pt x="2533650" y="876757"/>
                  </a:lnTo>
                  <a:lnTo>
                    <a:pt x="2541054" y="875271"/>
                  </a:lnTo>
                  <a:lnTo>
                    <a:pt x="2547112" y="871181"/>
                  </a:lnTo>
                  <a:lnTo>
                    <a:pt x="2551201" y="865124"/>
                  </a:lnTo>
                  <a:lnTo>
                    <a:pt x="2552700" y="857669"/>
                  </a:lnTo>
                  <a:close/>
                </a:path>
                <a:path w="2552700" h="1258570">
                  <a:moveTo>
                    <a:pt x="2552700" y="781431"/>
                  </a:moveTo>
                  <a:lnTo>
                    <a:pt x="2551201" y="774026"/>
                  </a:lnTo>
                  <a:lnTo>
                    <a:pt x="2547112" y="767969"/>
                  </a:lnTo>
                  <a:lnTo>
                    <a:pt x="2541054" y="763879"/>
                  </a:lnTo>
                  <a:lnTo>
                    <a:pt x="2533650" y="762381"/>
                  </a:lnTo>
                  <a:lnTo>
                    <a:pt x="2526233" y="763879"/>
                  </a:lnTo>
                  <a:lnTo>
                    <a:pt x="2520175" y="767969"/>
                  </a:lnTo>
                  <a:lnTo>
                    <a:pt x="2516086" y="774026"/>
                  </a:lnTo>
                  <a:lnTo>
                    <a:pt x="2514600" y="781469"/>
                  </a:lnTo>
                  <a:lnTo>
                    <a:pt x="2516086" y="788885"/>
                  </a:lnTo>
                  <a:lnTo>
                    <a:pt x="2520175" y="794943"/>
                  </a:lnTo>
                  <a:lnTo>
                    <a:pt x="2526233" y="799033"/>
                  </a:lnTo>
                  <a:lnTo>
                    <a:pt x="2533650" y="800519"/>
                  </a:lnTo>
                  <a:lnTo>
                    <a:pt x="2541054" y="799033"/>
                  </a:lnTo>
                  <a:lnTo>
                    <a:pt x="2547112" y="794943"/>
                  </a:lnTo>
                  <a:lnTo>
                    <a:pt x="2551201" y="788885"/>
                  </a:lnTo>
                  <a:lnTo>
                    <a:pt x="2552700" y="781431"/>
                  </a:lnTo>
                  <a:close/>
                </a:path>
                <a:path w="2552700" h="1258570">
                  <a:moveTo>
                    <a:pt x="2552700" y="705192"/>
                  </a:moveTo>
                  <a:lnTo>
                    <a:pt x="2551201" y="697788"/>
                  </a:lnTo>
                  <a:lnTo>
                    <a:pt x="2547112" y="691730"/>
                  </a:lnTo>
                  <a:lnTo>
                    <a:pt x="2541054" y="687641"/>
                  </a:lnTo>
                  <a:lnTo>
                    <a:pt x="2533650" y="686142"/>
                  </a:lnTo>
                  <a:lnTo>
                    <a:pt x="2526233" y="687641"/>
                  </a:lnTo>
                  <a:lnTo>
                    <a:pt x="2520175" y="691730"/>
                  </a:lnTo>
                  <a:lnTo>
                    <a:pt x="2516086" y="697788"/>
                  </a:lnTo>
                  <a:lnTo>
                    <a:pt x="2514600" y="705231"/>
                  </a:lnTo>
                  <a:lnTo>
                    <a:pt x="2516086" y="712647"/>
                  </a:lnTo>
                  <a:lnTo>
                    <a:pt x="2520175" y="718705"/>
                  </a:lnTo>
                  <a:lnTo>
                    <a:pt x="2526233" y="722795"/>
                  </a:lnTo>
                  <a:lnTo>
                    <a:pt x="2533650" y="724281"/>
                  </a:lnTo>
                  <a:lnTo>
                    <a:pt x="2541054" y="722795"/>
                  </a:lnTo>
                  <a:lnTo>
                    <a:pt x="2547112" y="718705"/>
                  </a:lnTo>
                  <a:lnTo>
                    <a:pt x="2551201" y="712647"/>
                  </a:lnTo>
                  <a:lnTo>
                    <a:pt x="2552700" y="705192"/>
                  </a:lnTo>
                  <a:close/>
                </a:path>
                <a:path w="2552700" h="1258570">
                  <a:moveTo>
                    <a:pt x="2552700" y="628954"/>
                  </a:moveTo>
                  <a:lnTo>
                    <a:pt x="2551201" y="621550"/>
                  </a:lnTo>
                  <a:lnTo>
                    <a:pt x="2547112" y="615492"/>
                  </a:lnTo>
                  <a:lnTo>
                    <a:pt x="2541054" y="611403"/>
                  </a:lnTo>
                  <a:lnTo>
                    <a:pt x="2533650" y="609904"/>
                  </a:lnTo>
                  <a:lnTo>
                    <a:pt x="2526233" y="611403"/>
                  </a:lnTo>
                  <a:lnTo>
                    <a:pt x="2520175" y="615492"/>
                  </a:lnTo>
                  <a:lnTo>
                    <a:pt x="2516086" y="621550"/>
                  </a:lnTo>
                  <a:lnTo>
                    <a:pt x="2514600" y="628992"/>
                  </a:lnTo>
                  <a:lnTo>
                    <a:pt x="2516086" y="636409"/>
                  </a:lnTo>
                  <a:lnTo>
                    <a:pt x="2520175" y="642467"/>
                  </a:lnTo>
                  <a:lnTo>
                    <a:pt x="2526233" y="646557"/>
                  </a:lnTo>
                  <a:lnTo>
                    <a:pt x="2533650" y="648042"/>
                  </a:lnTo>
                  <a:lnTo>
                    <a:pt x="2541054" y="646557"/>
                  </a:lnTo>
                  <a:lnTo>
                    <a:pt x="2547112" y="642467"/>
                  </a:lnTo>
                  <a:lnTo>
                    <a:pt x="2551201" y="636409"/>
                  </a:lnTo>
                  <a:lnTo>
                    <a:pt x="2552700" y="628954"/>
                  </a:lnTo>
                  <a:close/>
                </a:path>
                <a:path w="2552700" h="1258570">
                  <a:moveTo>
                    <a:pt x="2552700" y="552716"/>
                  </a:moveTo>
                  <a:lnTo>
                    <a:pt x="2551201" y="545312"/>
                  </a:lnTo>
                  <a:lnTo>
                    <a:pt x="2547112" y="539254"/>
                  </a:lnTo>
                  <a:lnTo>
                    <a:pt x="2541054" y="535165"/>
                  </a:lnTo>
                  <a:lnTo>
                    <a:pt x="2533650" y="533666"/>
                  </a:lnTo>
                  <a:lnTo>
                    <a:pt x="2526233" y="535165"/>
                  </a:lnTo>
                  <a:lnTo>
                    <a:pt x="2520175" y="539254"/>
                  </a:lnTo>
                  <a:lnTo>
                    <a:pt x="2516086" y="545312"/>
                  </a:lnTo>
                  <a:lnTo>
                    <a:pt x="2514600" y="552754"/>
                  </a:lnTo>
                  <a:lnTo>
                    <a:pt x="2516086" y="560171"/>
                  </a:lnTo>
                  <a:lnTo>
                    <a:pt x="2520175" y="566229"/>
                  </a:lnTo>
                  <a:lnTo>
                    <a:pt x="2526233" y="570318"/>
                  </a:lnTo>
                  <a:lnTo>
                    <a:pt x="2533650" y="571804"/>
                  </a:lnTo>
                  <a:lnTo>
                    <a:pt x="2541054" y="570318"/>
                  </a:lnTo>
                  <a:lnTo>
                    <a:pt x="2547112" y="566229"/>
                  </a:lnTo>
                  <a:lnTo>
                    <a:pt x="2551201" y="560171"/>
                  </a:lnTo>
                  <a:lnTo>
                    <a:pt x="2552700" y="552716"/>
                  </a:lnTo>
                  <a:close/>
                </a:path>
                <a:path w="2552700" h="1258570">
                  <a:moveTo>
                    <a:pt x="2552700" y="476478"/>
                  </a:moveTo>
                  <a:lnTo>
                    <a:pt x="2551201" y="469074"/>
                  </a:lnTo>
                  <a:lnTo>
                    <a:pt x="2547112" y="463016"/>
                  </a:lnTo>
                  <a:lnTo>
                    <a:pt x="2541054" y="458927"/>
                  </a:lnTo>
                  <a:lnTo>
                    <a:pt x="2533650" y="457428"/>
                  </a:lnTo>
                  <a:lnTo>
                    <a:pt x="2526233" y="458927"/>
                  </a:lnTo>
                  <a:lnTo>
                    <a:pt x="2520175" y="463016"/>
                  </a:lnTo>
                  <a:lnTo>
                    <a:pt x="2516086" y="469074"/>
                  </a:lnTo>
                  <a:lnTo>
                    <a:pt x="2514600" y="476516"/>
                  </a:lnTo>
                  <a:lnTo>
                    <a:pt x="2516086" y="483933"/>
                  </a:lnTo>
                  <a:lnTo>
                    <a:pt x="2520175" y="489991"/>
                  </a:lnTo>
                  <a:lnTo>
                    <a:pt x="2526233" y="494080"/>
                  </a:lnTo>
                  <a:lnTo>
                    <a:pt x="2533650" y="495566"/>
                  </a:lnTo>
                  <a:lnTo>
                    <a:pt x="2541054" y="494080"/>
                  </a:lnTo>
                  <a:lnTo>
                    <a:pt x="2547112" y="489991"/>
                  </a:lnTo>
                  <a:lnTo>
                    <a:pt x="2551201" y="483933"/>
                  </a:lnTo>
                  <a:lnTo>
                    <a:pt x="2552700" y="476478"/>
                  </a:lnTo>
                  <a:close/>
                </a:path>
                <a:path w="2552700" h="1258570">
                  <a:moveTo>
                    <a:pt x="2552700" y="400240"/>
                  </a:moveTo>
                  <a:lnTo>
                    <a:pt x="2551201" y="392836"/>
                  </a:lnTo>
                  <a:lnTo>
                    <a:pt x="2547112" y="386778"/>
                  </a:lnTo>
                  <a:lnTo>
                    <a:pt x="2541054" y="382689"/>
                  </a:lnTo>
                  <a:lnTo>
                    <a:pt x="2533650" y="381190"/>
                  </a:lnTo>
                  <a:lnTo>
                    <a:pt x="2526233" y="382689"/>
                  </a:lnTo>
                  <a:lnTo>
                    <a:pt x="2520175" y="386778"/>
                  </a:lnTo>
                  <a:lnTo>
                    <a:pt x="2516086" y="392836"/>
                  </a:lnTo>
                  <a:lnTo>
                    <a:pt x="2514600" y="400278"/>
                  </a:lnTo>
                  <a:lnTo>
                    <a:pt x="2516086" y="407695"/>
                  </a:lnTo>
                  <a:lnTo>
                    <a:pt x="2520175" y="413753"/>
                  </a:lnTo>
                  <a:lnTo>
                    <a:pt x="2526233" y="417842"/>
                  </a:lnTo>
                  <a:lnTo>
                    <a:pt x="2533650" y="419328"/>
                  </a:lnTo>
                  <a:lnTo>
                    <a:pt x="2541054" y="417842"/>
                  </a:lnTo>
                  <a:lnTo>
                    <a:pt x="2547112" y="413753"/>
                  </a:lnTo>
                  <a:lnTo>
                    <a:pt x="2551201" y="407695"/>
                  </a:lnTo>
                  <a:lnTo>
                    <a:pt x="2552700" y="400240"/>
                  </a:lnTo>
                  <a:close/>
                </a:path>
                <a:path w="2552700" h="1258570">
                  <a:moveTo>
                    <a:pt x="2552700" y="324002"/>
                  </a:moveTo>
                  <a:lnTo>
                    <a:pt x="2551201" y="316598"/>
                  </a:lnTo>
                  <a:lnTo>
                    <a:pt x="2547112" y="310540"/>
                  </a:lnTo>
                  <a:lnTo>
                    <a:pt x="2541054" y="306451"/>
                  </a:lnTo>
                  <a:lnTo>
                    <a:pt x="2533650" y="304952"/>
                  </a:lnTo>
                  <a:lnTo>
                    <a:pt x="2526233" y="306451"/>
                  </a:lnTo>
                  <a:lnTo>
                    <a:pt x="2520175" y="310540"/>
                  </a:lnTo>
                  <a:lnTo>
                    <a:pt x="2516086" y="316598"/>
                  </a:lnTo>
                  <a:lnTo>
                    <a:pt x="2514600" y="324040"/>
                  </a:lnTo>
                  <a:lnTo>
                    <a:pt x="2516086" y="331457"/>
                  </a:lnTo>
                  <a:lnTo>
                    <a:pt x="2520175" y="337515"/>
                  </a:lnTo>
                  <a:lnTo>
                    <a:pt x="2526233" y="341604"/>
                  </a:lnTo>
                  <a:lnTo>
                    <a:pt x="2533650" y="343090"/>
                  </a:lnTo>
                  <a:lnTo>
                    <a:pt x="2541054" y="341604"/>
                  </a:lnTo>
                  <a:lnTo>
                    <a:pt x="2547112" y="337515"/>
                  </a:lnTo>
                  <a:lnTo>
                    <a:pt x="2551201" y="331457"/>
                  </a:lnTo>
                  <a:lnTo>
                    <a:pt x="2552700" y="324002"/>
                  </a:lnTo>
                  <a:close/>
                </a:path>
                <a:path w="2552700" h="1258570">
                  <a:moveTo>
                    <a:pt x="2552700" y="247764"/>
                  </a:moveTo>
                  <a:lnTo>
                    <a:pt x="2551201" y="240360"/>
                  </a:lnTo>
                  <a:lnTo>
                    <a:pt x="2547112" y="234302"/>
                  </a:lnTo>
                  <a:lnTo>
                    <a:pt x="2541054" y="230212"/>
                  </a:lnTo>
                  <a:lnTo>
                    <a:pt x="2533650" y="228714"/>
                  </a:lnTo>
                  <a:lnTo>
                    <a:pt x="2526233" y="230212"/>
                  </a:lnTo>
                  <a:lnTo>
                    <a:pt x="2520175" y="234302"/>
                  </a:lnTo>
                  <a:lnTo>
                    <a:pt x="2516086" y="240360"/>
                  </a:lnTo>
                  <a:lnTo>
                    <a:pt x="2514600" y="247802"/>
                  </a:lnTo>
                  <a:lnTo>
                    <a:pt x="2516086" y="255219"/>
                  </a:lnTo>
                  <a:lnTo>
                    <a:pt x="2520175" y="261277"/>
                  </a:lnTo>
                  <a:lnTo>
                    <a:pt x="2526233" y="265366"/>
                  </a:lnTo>
                  <a:lnTo>
                    <a:pt x="2533650" y="266852"/>
                  </a:lnTo>
                  <a:lnTo>
                    <a:pt x="2541054" y="265366"/>
                  </a:lnTo>
                  <a:lnTo>
                    <a:pt x="2547112" y="261277"/>
                  </a:lnTo>
                  <a:lnTo>
                    <a:pt x="2551201" y="255219"/>
                  </a:lnTo>
                  <a:lnTo>
                    <a:pt x="2552700" y="247764"/>
                  </a:lnTo>
                  <a:close/>
                </a:path>
                <a:path w="2552700" h="1258570">
                  <a:moveTo>
                    <a:pt x="2552700" y="171526"/>
                  </a:moveTo>
                  <a:lnTo>
                    <a:pt x="2551201" y="164122"/>
                  </a:lnTo>
                  <a:lnTo>
                    <a:pt x="2547112" y="158064"/>
                  </a:lnTo>
                  <a:lnTo>
                    <a:pt x="2541054" y="153974"/>
                  </a:lnTo>
                  <a:lnTo>
                    <a:pt x="2533650" y="152476"/>
                  </a:lnTo>
                  <a:lnTo>
                    <a:pt x="2526233" y="153974"/>
                  </a:lnTo>
                  <a:lnTo>
                    <a:pt x="2520175" y="158064"/>
                  </a:lnTo>
                  <a:lnTo>
                    <a:pt x="2516086" y="164122"/>
                  </a:lnTo>
                  <a:lnTo>
                    <a:pt x="2514600" y="171564"/>
                  </a:lnTo>
                  <a:lnTo>
                    <a:pt x="2516086" y="178981"/>
                  </a:lnTo>
                  <a:lnTo>
                    <a:pt x="2520175" y="185039"/>
                  </a:lnTo>
                  <a:lnTo>
                    <a:pt x="2526233" y="189128"/>
                  </a:lnTo>
                  <a:lnTo>
                    <a:pt x="2533650" y="190614"/>
                  </a:lnTo>
                  <a:lnTo>
                    <a:pt x="2541054" y="189128"/>
                  </a:lnTo>
                  <a:lnTo>
                    <a:pt x="2547112" y="185039"/>
                  </a:lnTo>
                  <a:lnTo>
                    <a:pt x="2551201" y="178981"/>
                  </a:lnTo>
                  <a:lnTo>
                    <a:pt x="2552700" y="171526"/>
                  </a:lnTo>
                  <a:close/>
                </a:path>
                <a:path w="2552700" h="1258570">
                  <a:moveTo>
                    <a:pt x="2552700" y="95288"/>
                  </a:moveTo>
                  <a:lnTo>
                    <a:pt x="2551201" y="87884"/>
                  </a:lnTo>
                  <a:lnTo>
                    <a:pt x="2547112" y="81826"/>
                  </a:lnTo>
                  <a:lnTo>
                    <a:pt x="2541054" y="77736"/>
                  </a:lnTo>
                  <a:lnTo>
                    <a:pt x="2533650" y="76238"/>
                  </a:lnTo>
                  <a:lnTo>
                    <a:pt x="2526233" y="77736"/>
                  </a:lnTo>
                  <a:lnTo>
                    <a:pt x="2520175" y="81826"/>
                  </a:lnTo>
                  <a:lnTo>
                    <a:pt x="2516086" y="87884"/>
                  </a:lnTo>
                  <a:lnTo>
                    <a:pt x="2514600" y="95326"/>
                  </a:lnTo>
                  <a:lnTo>
                    <a:pt x="2516086" y="102743"/>
                  </a:lnTo>
                  <a:lnTo>
                    <a:pt x="2520175" y="108800"/>
                  </a:lnTo>
                  <a:lnTo>
                    <a:pt x="2526233" y="112890"/>
                  </a:lnTo>
                  <a:lnTo>
                    <a:pt x="2533650" y="114376"/>
                  </a:lnTo>
                  <a:lnTo>
                    <a:pt x="2541054" y="112890"/>
                  </a:lnTo>
                  <a:lnTo>
                    <a:pt x="2547112" y="108800"/>
                  </a:lnTo>
                  <a:lnTo>
                    <a:pt x="2551201" y="102743"/>
                  </a:lnTo>
                  <a:lnTo>
                    <a:pt x="2552700" y="95288"/>
                  </a:lnTo>
                  <a:close/>
                </a:path>
                <a:path w="2552700" h="1258570">
                  <a:moveTo>
                    <a:pt x="2552700" y="19050"/>
                  </a:moveTo>
                  <a:lnTo>
                    <a:pt x="2551201" y="11645"/>
                  </a:lnTo>
                  <a:lnTo>
                    <a:pt x="2547112" y="5588"/>
                  </a:lnTo>
                  <a:lnTo>
                    <a:pt x="2541054" y="1498"/>
                  </a:lnTo>
                  <a:lnTo>
                    <a:pt x="2533650" y="0"/>
                  </a:lnTo>
                  <a:lnTo>
                    <a:pt x="2526233" y="1498"/>
                  </a:lnTo>
                  <a:lnTo>
                    <a:pt x="2520175" y="5588"/>
                  </a:lnTo>
                  <a:lnTo>
                    <a:pt x="2516086" y="11645"/>
                  </a:lnTo>
                  <a:lnTo>
                    <a:pt x="2514600" y="19088"/>
                  </a:lnTo>
                  <a:lnTo>
                    <a:pt x="2516086" y="26504"/>
                  </a:lnTo>
                  <a:lnTo>
                    <a:pt x="2520175" y="32562"/>
                  </a:lnTo>
                  <a:lnTo>
                    <a:pt x="2526233" y="36652"/>
                  </a:lnTo>
                  <a:lnTo>
                    <a:pt x="2533650" y="38138"/>
                  </a:lnTo>
                  <a:lnTo>
                    <a:pt x="2541054" y="36652"/>
                  </a:lnTo>
                  <a:lnTo>
                    <a:pt x="2547112" y="32562"/>
                  </a:lnTo>
                  <a:lnTo>
                    <a:pt x="2551201" y="26504"/>
                  </a:lnTo>
                  <a:lnTo>
                    <a:pt x="2552700" y="1905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72400" y="2743200"/>
              <a:ext cx="1066800" cy="990600"/>
            </a:xfrm>
            <a:custGeom>
              <a:avLst/>
              <a:gdLst/>
              <a:ahLst/>
              <a:cxnLst/>
              <a:rect l="l" t="t" r="r" b="b"/>
              <a:pathLst>
                <a:path w="1066800" h="990600">
                  <a:moveTo>
                    <a:pt x="0" y="0"/>
                  </a:moveTo>
                  <a:lnTo>
                    <a:pt x="1066800" y="0"/>
                  </a:lnTo>
                  <a:lnTo>
                    <a:pt x="1066800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8364" y="4946650"/>
              <a:ext cx="1359587" cy="10033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650" y="4361648"/>
              <a:ext cx="12701" cy="158830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751092" y="4337050"/>
              <a:ext cx="3494404" cy="12700"/>
            </a:xfrm>
            <a:custGeom>
              <a:avLst/>
              <a:gdLst/>
              <a:ahLst/>
              <a:cxnLst/>
              <a:rect l="l" t="t" r="r" b="b"/>
              <a:pathLst>
                <a:path w="3494404" h="12700">
                  <a:moveTo>
                    <a:pt x="9870" y="1"/>
                  </a:moveTo>
                  <a:lnTo>
                    <a:pt x="2843" y="1"/>
                  </a:lnTo>
                  <a:lnTo>
                    <a:pt x="0" y="2843"/>
                  </a:lnTo>
                  <a:lnTo>
                    <a:pt x="0" y="9857"/>
                  </a:lnTo>
                  <a:lnTo>
                    <a:pt x="2843" y="12701"/>
                  </a:lnTo>
                  <a:lnTo>
                    <a:pt x="9870" y="12701"/>
                  </a:lnTo>
                  <a:lnTo>
                    <a:pt x="12712" y="9857"/>
                  </a:lnTo>
                  <a:lnTo>
                    <a:pt x="12712" y="2843"/>
                  </a:lnTo>
                  <a:lnTo>
                    <a:pt x="9870" y="1"/>
                  </a:lnTo>
                  <a:close/>
                </a:path>
                <a:path w="3494404" h="12700">
                  <a:moveTo>
                    <a:pt x="35283" y="1"/>
                  </a:moveTo>
                  <a:lnTo>
                    <a:pt x="28256" y="1"/>
                  </a:lnTo>
                  <a:lnTo>
                    <a:pt x="25412" y="2843"/>
                  </a:lnTo>
                  <a:lnTo>
                    <a:pt x="25412" y="9857"/>
                  </a:lnTo>
                  <a:lnTo>
                    <a:pt x="28256" y="12701"/>
                  </a:lnTo>
                  <a:lnTo>
                    <a:pt x="35283" y="12701"/>
                  </a:lnTo>
                  <a:lnTo>
                    <a:pt x="38125" y="9857"/>
                  </a:lnTo>
                  <a:lnTo>
                    <a:pt x="38125" y="2843"/>
                  </a:lnTo>
                  <a:lnTo>
                    <a:pt x="35283" y="1"/>
                  </a:lnTo>
                  <a:close/>
                </a:path>
                <a:path w="3494404" h="12700">
                  <a:moveTo>
                    <a:pt x="60695" y="1"/>
                  </a:moveTo>
                  <a:lnTo>
                    <a:pt x="53668" y="1"/>
                  </a:lnTo>
                  <a:lnTo>
                    <a:pt x="50825" y="2843"/>
                  </a:lnTo>
                  <a:lnTo>
                    <a:pt x="50825" y="9857"/>
                  </a:lnTo>
                  <a:lnTo>
                    <a:pt x="53668" y="12701"/>
                  </a:lnTo>
                  <a:lnTo>
                    <a:pt x="60695" y="12701"/>
                  </a:lnTo>
                  <a:lnTo>
                    <a:pt x="63538" y="9857"/>
                  </a:lnTo>
                  <a:lnTo>
                    <a:pt x="63538" y="2843"/>
                  </a:lnTo>
                  <a:lnTo>
                    <a:pt x="60695" y="1"/>
                  </a:lnTo>
                  <a:close/>
                </a:path>
                <a:path w="3494404" h="12700">
                  <a:moveTo>
                    <a:pt x="86108" y="1"/>
                  </a:moveTo>
                  <a:lnTo>
                    <a:pt x="79081" y="1"/>
                  </a:lnTo>
                  <a:lnTo>
                    <a:pt x="76238" y="2843"/>
                  </a:lnTo>
                  <a:lnTo>
                    <a:pt x="76238" y="9857"/>
                  </a:lnTo>
                  <a:lnTo>
                    <a:pt x="79081" y="12701"/>
                  </a:lnTo>
                  <a:lnTo>
                    <a:pt x="86108" y="12701"/>
                  </a:lnTo>
                  <a:lnTo>
                    <a:pt x="88950" y="9857"/>
                  </a:lnTo>
                  <a:lnTo>
                    <a:pt x="88950" y="2843"/>
                  </a:lnTo>
                  <a:lnTo>
                    <a:pt x="86108" y="1"/>
                  </a:lnTo>
                  <a:close/>
                </a:path>
                <a:path w="3494404" h="12700">
                  <a:moveTo>
                    <a:pt x="111521" y="1"/>
                  </a:moveTo>
                  <a:lnTo>
                    <a:pt x="104494" y="1"/>
                  </a:lnTo>
                  <a:lnTo>
                    <a:pt x="101650" y="2843"/>
                  </a:lnTo>
                  <a:lnTo>
                    <a:pt x="101650" y="9857"/>
                  </a:lnTo>
                  <a:lnTo>
                    <a:pt x="104494" y="12701"/>
                  </a:lnTo>
                  <a:lnTo>
                    <a:pt x="111521" y="12701"/>
                  </a:lnTo>
                  <a:lnTo>
                    <a:pt x="114363" y="9857"/>
                  </a:lnTo>
                  <a:lnTo>
                    <a:pt x="114363" y="2843"/>
                  </a:lnTo>
                  <a:lnTo>
                    <a:pt x="111521" y="1"/>
                  </a:lnTo>
                  <a:close/>
                </a:path>
                <a:path w="3494404" h="12700">
                  <a:moveTo>
                    <a:pt x="136933" y="1"/>
                  </a:moveTo>
                  <a:lnTo>
                    <a:pt x="129907" y="1"/>
                  </a:lnTo>
                  <a:lnTo>
                    <a:pt x="127063" y="2843"/>
                  </a:lnTo>
                  <a:lnTo>
                    <a:pt x="127063" y="9857"/>
                  </a:lnTo>
                  <a:lnTo>
                    <a:pt x="129907" y="12701"/>
                  </a:lnTo>
                  <a:lnTo>
                    <a:pt x="136933" y="12701"/>
                  </a:lnTo>
                  <a:lnTo>
                    <a:pt x="139777" y="9857"/>
                  </a:lnTo>
                  <a:lnTo>
                    <a:pt x="139777" y="2843"/>
                  </a:lnTo>
                  <a:lnTo>
                    <a:pt x="136933" y="1"/>
                  </a:lnTo>
                  <a:close/>
                </a:path>
                <a:path w="3494404" h="12700">
                  <a:moveTo>
                    <a:pt x="162346" y="1"/>
                  </a:moveTo>
                  <a:lnTo>
                    <a:pt x="155319" y="1"/>
                  </a:lnTo>
                  <a:lnTo>
                    <a:pt x="152477" y="2843"/>
                  </a:lnTo>
                  <a:lnTo>
                    <a:pt x="152477" y="9857"/>
                  </a:lnTo>
                  <a:lnTo>
                    <a:pt x="155319" y="12701"/>
                  </a:lnTo>
                  <a:lnTo>
                    <a:pt x="162346" y="12701"/>
                  </a:lnTo>
                  <a:lnTo>
                    <a:pt x="165190" y="9857"/>
                  </a:lnTo>
                  <a:lnTo>
                    <a:pt x="165190" y="2843"/>
                  </a:lnTo>
                  <a:lnTo>
                    <a:pt x="162346" y="1"/>
                  </a:lnTo>
                  <a:close/>
                </a:path>
                <a:path w="3494404" h="12700">
                  <a:moveTo>
                    <a:pt x="187759" y="1"/>
                  </a:moveTo>
                  <a:lnTo>
                    <a:pt x="180732" y="1"/>
                  </a:lnTo>
                  <a:lnTo>
                    <a:pt x="177890" y="2843"/>
                  </a:lnTo>
                  <a:lnTo>
                    <a:pt x="177890" y="9857"/>
                  </a:lnTo>
                  <a:lnTo>
                    <a:pt x="180732" y="12701"/>
                  </a:lnTo>
                  <a:lnTo>
                    <a:pt x="187759" y="12701"/>
                  </a:lnTo>
                  <a:lnTo>
                    <a:pt x="190602" y="9857"/>
                  </a:lnTo>
                  <a:lnTo>
                    <a:pt x="190602" y="2843"/>
                  </a:lnTo>
                  <a:lnTo>
                    <a:pt x="187759" y="1"/>
                  </a:lnTo>
                  <a:close/>
                </a:path>
                <a:path w="3494404" h="12700">
                  <a:moveTo>
                    <a:pt x="213172" y="1"/>
                  </a:moveTo>
                  <a:lnTo>
                    <a:pt x="206145" y="1"/>
                  </a:lnTo>
                  <a:lnTo>
                    <a:pt x="203302" y="2843"/>
                  </a:lnTo>
                  <a:lnTo>
                    <a:pt x="203302" y="9857"/>
                  </a:lnTo>
                  <a:lnTo>
                    <a:pt x="206145" y="12701"/>
                  </a:lnTo>
                  <a:lnTo>
                    <a:pt x="213172" y="12701"/>
                  </a:lnTo>
                  <a:lnTo>
                    <a:pt x="216015" y="9857"/>
                  </a:lnTo>
                  <a:lnTo>
                    <a:pt x="216015" y="2843"/>
                  </a:lnTo>
                  <a:lnTo>
                    <a:pt x="213172" y="1"/>
                  </a:lnTo>
                  <a:close/>
                </a:path>
                <a:path w="3494404" h="12700">
                  <a:moveTo>
                    <a:pt x="238584" y="1"/>
                  </a:moveTo>
                  <a:lnTo>
                    <a:pt x="231557" y="1"/>
                  </a:lnTo>
                  <a:lnTo>
                    <a:pt x="228715" y="2843"/>
                  </a:lnTo>
                  <a:lnTo>
                    <a:pt x="228715" y="9857"/>
                  </a:lnTo>
                  <a:lnTo>
                    <a:pt x="231557" y="12701"/>
                  </a:lnTo>
                  <a:lnTo>
                    <a:pt x="238584" y="12701"/>
                  </a:lnTo>
                  <a:lnTo>
                    <a:pt x="241428" y="9857"/>
                  </a:lnTo>
                  <a:lnTo>
                    <a:pt x="241428" y="2843"/>
                  </a:lnTo>
                  <a:lnTo>
                    <a:pt x="238584" y="1"/>
                  </a:lnTo>
                  <a:close/>
                </a:path>
                <a:path w="3494404" h="12700">
                  <a:moveTo>
                    <a:pt x="263997" y="1"/>
                  </a:moveTo>
                  <a:lnTo>
                    <a:pt x="256970" y="1"/>
                  </a:lnTo>
                  <a:lnTo>
                    <a:pt x="254128" y="2843"/>
                  </a:lnTo>
                  <a:lnTo>
                    <a:pt x="254128" y="9857"/>
                  </a:lnTo>
                  <a:lnTo>
                    <a:pt x="256970" y="12701"/>
                  </a:lnTo>
                  <a:lnTo>
                    <a:pt x="263997" y="12701"/>
                  </a:lnTo>
                  <a:lnTo>
                    <a:pt x="266840" y="9857"/>
                  </a:lnTo>
                  <a:lnTo>
                    <a:pt x="266840" y="2843"/>
                  </a:lnTo>
                  <a:lnTo>
                    <a:pt x="263997" y="1"/>
                  </a:lnTo>
                  <a:close/>
                </a:path>
                <a:path w="3494404" h="12700">
                  <a:moveTo>
                    <a:pt x="289410" y="1"/>
                  </a:moveTo>
                  <a:lnTo>
                    <a:pt x="282383" y="1"/>
                  </a:lnTo>
                  <a:lnTo>
                    <a:pt x="279540" y="2843"/>
                  </a:lnTo>
                  <a:lnTo>
                    <a:pt x="279540" y="9857"/>
                  </a:lnTo>
                  <a:lnTo>
                    <a:pt x="282383" y="12701"/>
                  </a:lnTo>
                  <a:lnTo>
                    <a:pt x="289410" y="12701"/>
                  </a:lnTo>
                  <a:lnTo>
                    <a:pt x="292253" y="9857"/>
                  </a:lnTo>
                  <a:lnTo>
                    <a:pt x="292253" y="2843"/>
                  </a:lnTo>
                  <a:lnTo>
                    <a:pt x="289410" y="1"/>
                  </a:lnTo>
                  <a:close/>
                </a:path>
                <a:path w="3494404" h="12700">
                  <a:moveTo>
                    <a:pt x="314822" y="1"/>
                  </a:moveTo>
                  <a:lnTo>
                    <a:pt x="307795" y="1"/>
                  </a:lnTo>
                  <a:lnTo>
                    <a:pt x="304953" y="2843"/>
                  </a:lnTo>
                  <a:lnTo>
                    <a:pt x="304953" y="9857"/>
                  </a:lnTo>
                  <a:lnTo>
                    <a:pt x="307795" y="12701"/>
                  </a:lnTo>
                  <a:lnTo>
                    <a:pt x="314822" y="12701"/>
                  </a:lnTo>
                  <a:lnTo>
                    <a:pt x="317666" y="9857"/>
                  </a:lnTo>
                  <a:lnTo>
                    <a:pt x="317666" y="2843"/>
                  </a:lnTo>
                  <a:lnTo>
                    <a:pt x="314822" y="1"/>
                  </a:lnTo>
                  <a:close/>
                </a:path>
                <a:path w="3494404" h="12700">
                  <a:moveTo>
                    <a:pt x="340235" y="1"/>
                  </a:moveTo>
                  <a:lnTo>
                    <a:pt x="333208" y="1"/>
                  </a:lnTo>
                  <a:lnTo>
                    <a:pt x="330366" y="2843"/>
                  </a:lnTo>
                  <a:lnTo>
                    <a:pt x="330366" y="9857"/>
                  </a:lnTo>
                  <a:lnTo>
                    <a:pt x="333208" y="12701"/>
                  </a:lnTo>
                  <a:lnTo>
                    <a:pt x="340235" y="12701"/>
                  </a:lnTo>
                  <a:lnTo>
                    <a:pt x="343079" y="9857"/>
                  </a:lnTo>
                  <a:lnTo>
                    <a:pt x="343079" y="2843"/>
                  </a:lnTo>
                  <a:lnTo>
                    <a:pt x="340235" y="1"/>
                  </a:lnTo>
                  <a:close/>
                </a:path>
                <a:path w="3494404" h="12700">
                  <a:moveTo>
                    <a:pt x="365648" y="1"/>
                  </a:moveTo>
                  <a:lnTo>
                    <a:pt x="358621" y="1"/>
                  </a:lnTo>
                  <a:lnTo>
                    <a:pt x="355779" y="2843"/>
                  </a:lnTo>
                  <a:lnTo>
                    <a:pt x="355779" y="9857"/>
                  </a:lnTo>
                  <a:lnTo>
                    <a:pt x="358621" y="12701"/>
                  </a:lnTo>
                  <a:lnTo>
                    <a:pt x="365648" y="12701"/>
                  </a:lnTo>
                  <a:lnTo>
                    <a:pt x="368491" y="9857"/>
                  </a:lnTo>
                  <a:lnTo>
                    <a:pt x="368491" y="2843"/>
                  </a:lnTo>
                  <a:lnTo>
                    <a:pt x="365648" y="1"/>
                  </a:lnTo>
                  <a:close/>
                </a:path>
                <a:path w="3494404" h="12700">
                  <a:moveTo>
                    <a:pt x="391060" y="1"/>
                  </a:moveTo>
                  <a:lnTo>
                    <a:pt x="384034" y="1"/>
                  </a:lnTo>
                  <a:lnTo>
                    <a:pt x="381191" y="2843"/>
                  </a:lnTo>
                  <a:lnTo>
                    <a:pt x="381191" y="9857"/>
                  </a:lnTo>
                  <a:lnTo>
                    <a:pt x="384034" y="12701"/>
                  </a:lnTo>
                  <a:lnTo>
                    <a:pt x="391060" y="12701"/>
                  </a:lnTo>
                  <a:lnTo>
                    <a:pt x="393904" y="9857"/>
                  </a:lnTo>
                  <a:lnTo>
                    <a:pt x="393904" y="2843"/>
                  </a:lnTo>
                  <a:lnTo>
                    <a:pt x="391060" y="1"/>
                  </a:lnTo>
                  <a:close/>
                </a:path>
                <a:path w="3494404" h="12700">
                  <a:moveTo>
                    <a:pt x="416473" y="1"/>
                  </a:moveTo>
                  <a:lnTo>
                    <a:pt x="409448" y="1"/>
                  </a:lnTo>
                  <a:lnTo>
                    <a:pt x="406604" y="2843"/>
                  </a:lnTo>
                  <a:lnTo>
                    <a:pt x="406604" y="9857"/>
                  </a:lnTo>
                  <a:lnTo>
                    <a:pt x="409448" y="12701"/>
                  </a:lnTo>
                  <a:lnTo>
                    <a:pt x="416473" y="12701"/>
                  </a:lnTo>
                  <a:lnTo>
                    <a:pt x="419317" y="9857"/>
                  </a:lnTo>
                  <a:lnTo>
                    <a:pt x="419317" y="2843"/>
                  </a:lnTo>
                  <a:lnTo>
                    <a:pt x="416473" y="1"/>
                  </a:lnTo>
                  <a:close/>
                </a:path>
                <a:path w="3494404" h="12700">
                  <a:moveTo>
                    <a:pt x="441886" y="1"/>
                  </a:moveTo>
                  <a:lnTo>
                    <a:pt x="434860" y="1"/>
                  </a:lnTo>
                  <a:lnTo>
                    <a:pt x="432017" y="2843"/>
                  </a:lnTo>
                  <a:lnTo>
                    <a:pt x="432017" y="9857"/>
                  </a:lnTo>
                  <a:lnTo>
                    <a:pt x="434860" y="12701"/>
                  </a:lnTo>
                  <a:lnTo>
                    <a:pt x="441886" y="12701"/>
                  </a:lnTo>
                  <a:lnTo>
                    <a:pt x="444729" y="9857"/>
                  </a:lnTo>
                  <a:lnTo>
                    <a:pt x="444729" y="2843"/>
                  </a:lnTo>
                  <a:lnTo>
                    <a:pt x="441886" y="1"/>
                  </a:lnTo>
                  <a:close/>
                </a:path>
                <a:path w="3494404" h="12700">
                  <a:moveTo>
                    <a:pt x="467299" y="1"/>
                  </a:moveTo>
                  <a:lnTo>
                    <a:pt x="460273" y="1"/>
                  </a:lnTo>
                  <a:lnTo>
                    <a:pt x="457429" y="2843"/>
                  </a:lnTo>
                  <a:lnTo>
                    <a:pt x="457429" y="9857"/>
                  </a:lnTo>
                  <a:lnTo>
                    <a:pt x="460273" y="12701"/>
                  </a:lnTo>
                  <a:lnTo>
                    <a:pt x="467299" y="12701"/>
                  </a:lnTo>
                  <a:lnTo>
                    <a:pt x="470142" y="9857"/>
                  </a:lnTo>
                  <a:lnTo>
                    <a:pt x="470142" y="2843"/>
                  </a:lnTo>
                  <a:lnTo>
                    <a:pt x="467299" y="1"/>
                  </a:lnTo>
                  <a:close/>
                </a:path>
                <a:path w="3494404" h="12700">
                  <a:moveTo>
                    <a:pt x="492713" y="1"/>
                  </a:moveTo>
                  <a:lnTo>
                    <a:pt x="485686" y="1"/>
                  </a:lnTo>
                  <a:lnTo>
                    <a:pt x="482842" y="2843"/>
                  </a:lnTo>
                  <a:lnTo>
                    <a:pt x="482842" y="9857"/>
                  </a:lnTo>
                  <a:lnTo>
                    <a:pt x="485686" y="12701"/>
                  </a:lnTo>
                  <a:lnTo>
                    <a:pt x="492713" y="12701"/>
                  </a:lnTo>
                  <a:lnTo>
                    <a:pt x="495555" y="9857"/>
                  </a:lnTo>
                  <a:lnTo>
                    <a:pt x="495555" y="2843"/>
                  </a:lnTo>
                  <a:lnTo>
                    <a:pt x="492713" y="1"/>
                  </a:lnTo>
                  <a:close/>
                </a:path>
                <a:path w="3494404" h="12700">
                  <a:moveTo>
                    <a:pt x="518125" y="1"/>
                  </a:moveTo>
                  <a:lnTo>
                    <a:pt x="511098" y="1"/>
                  </a:lnTo>
                  <a:lnTo>
                    <a:pt x="508255" y="2843"/>
                  </a:lnTo>
                  <a:lnTo>
                    <a:pt x="508255" y="9857"/>
                  </a:lnTo>
                  <a:lnTo>
                    <a:pt x="511098" y="12701"/>
                  </a:lnTo>
                  <a:lnTo>
                    <a:pt x="518125" y="12701"/>
                  </a:lnTo>
                  <a:lnTo>
                    <a:pt x="520967" y="9857"/>
                  </a:lnTo>
                  <a:lnTo>
                    <a:pt x="520967" y="2843"/>
                  </a:lnTo>
                  <a:lnTo>
                    <a:pt x="518125" y="1"/>
                  </a:lnTo>
                  <a:close/>
                </a:path>
                <a:path w="3494404" h="12700">
                  <a:moveTo>
                    <a:pt x="543538" y="1"/>
                  </a:moveTo>
                  <a:lnTo>
                    <a:pt x="536511" y="1"/>
                  </a:lnTo>
                  <a:lnTo>
                    <a:pt x="533667" y="2843"/>
                  </a:lnTo>
                  <a:lnTo>
                    <a:pt x="533667" y="9857"/>
                  </a:lnTo>
                  <a:lnTo>
                    <a:pt x="536511" y="12701"/>
                  </a:lnTo>
                  <a:lnTo>
                    <a:pt x="543538" y="12701"/>
                  </a:lnTo>
                  <a:lnTo>
                    <a:pt x="546380" y="9857"/>
                  </a:lnTo>
                  <a:lnTo>
                    <a:pt x="546380" y="2843"/>
                  </a:lnTo>
                  <a:lnTo>
                    <a:pt x="543538" y="1"/>
                  </a:lnTo>
                  <a:close/>
                </a:path>
                <a:path w="3494404" h="12700">
                  <a:moveTo>
                    <a:pt x="568951" y="1"/>
                  </a:moveTo>
                  <a:lnTo>
                    <a:pt x="561924" y="1"/>
                  </a:lnTo>
                  <a:lnTo>
                    <a:pt x="559080" y="2843"/>
                  </a:lnTo>
                  <a:lnTo>
                    <a:pt x="559080" y="9857"/>
                  </a:lnTo>
                  <a:lnTo>
                    <a:pt x="561924" y="12701"/>
                  </a:lnTo>
                  <a:lnTo>
                    <a:pt x="568951" y="12701"/>
                  </a:lnTo>
                  <a:lnTo>
                    <a:pt x="571793" y="9857"/>
                  </a:lnTo>
                  <a:lnTo>
                    <a:pt x="571793" y="2843"/>
                  </a:lnTo>
                  <a:lnTo>
                    <a:pt x="568951" y="1"/>
                  </a:lnTo>
                  <a:close/>
                </a:path>
                <a:path w="3494404" h="12700">
                  <a:moveTo>
                    <a:pt x="594363" y="1"/>
                  </a:moveTo>
                  <a:lnTo>
                    <a:pt x="587336" y="1"/>
                  </a:lnTo>
                  <a:lnTo>
                    <a:pt x="584493" y="2843"/>
                  </a:lnTo>
                  <a:lnTo>
                    <a:pt x="584493" y="9857"/>
                  </a:lnTo>
                  <a:lnTo>
                    <a:pt x="587336" y="12701"/>
                  </a:lnTo>
                  <a:lnTo>
                    <a:pt x="594363" y="12701"/>
                  </a:lnTo>
                  <a:lnTo>
                    <a:pt x="597206" y="9857"/>
                  </a:lnTo>
                  <a:lnTo>
                    <a:pt x="597206" y="2843"/>
                  </a:lnTo>
                  <a:lnTo>
                    <a:pt x="594363" y="1"/>
                  </a:lnTo>
                  <a:close/>
                </a:path>
                <a:path w="3494404" h="12700">
                  <a:moveTo>
                    <a:pt x="619776" y="1"/>
                  </a:moveTo>
                  <a:lnTo>
                    <a:pt x="612749" y="1"/>
                  </a:lnTo>
                  <a:lnTo>
                    <a:pt x="609906" y="2843"/>
                  </a:lnTo>
                  <a:lnTo>
                    <a:pt x="609906" y="9857"/>
                  </a:lnTo>
                  <a:lnTo>
                    <a:pt x="612749" y="12701"/>
                  </a:lnTo>
                  <a:lnTo>
                    <a:pt x="619776" y="12701"/>
                  </a:lnTo>
                  <a:lnTo>
                    <a:pt x="622618" y="9857"/>
                  </a:lnTo>
                  <a:lnTo>
                    <a:pt x="622618" y="2843"/>
                  </a:lnTo>
                  <a:lnTo>
                    <a:pt x="619776" y="1"/>
                  </a:lnTo>
                  <a:close/>
                </a:path>
                <a:path w="3494404" h="12700">
                  <a:moveTo>
                    <a:pt x="645189" y="1"/>
                  </a:moveTo>
                  <a:lnTo>
                    <a:pt x="638162" y="1"/>
                  </a:lnTo>
                  <a:lnTo>
                    <a:pt x="635318" y="2843"/>
                  </a:lnTo>
                  <a:lnTo>
                    <a:pt x="635318" y="9857"/>
                  </a:lnTo>
                  <a:lnTo>
                    <a:pt x="638162" y="12701"/>
                  </a:lnTo>
                  <a:lnTo>
                    <a:pt x="645189" y="12701"/>
                  </a:lnTo>
                  <a:lnTo>
                    <a:pt x="648031" y="9857"/>
                  </a:lnTo>
                  <a:lnTo>
                    <a:pt x="648031" y="2843"/>
                  </a:lnTo>
                  <a:lnTo>
                    <a:pt x="645189" y="1"/>
                  </a:lnTo>
                  <a:close/>
                </a:path>
                <a:path w="3494404" h="12700">
                  <a:moveTo>
                    <a:pt x="670601" y="1"/>
                  </a:moveTo>
                  <a:lnTo>
                    <a:pt x="663575" y="1"/>
                  </a:lnTo>
                  <a:lnTo>
                    <a:pt x="660731" y="2843"/>
                  </a:lnTo>
                  <a:lnTo>
                    <a:pt x="660731" y="9857"/>
                  </a:lnTo>
                  <a:lnTo>
                    <a:pt x="663575" y="12701"/>
                  </a:lnTo>
                  <a:lnTo>
                    <a:pt x="670601" y="12701"/>
                  </a:lnTo>
                  <a:lnTo>
                    <a:pt x="673444" y="9857"/>
                  </a:lnTo>
                  <a:lnTo>
                    <a:pt x="673444" y="2843"/>
                  </a:lnTo>
                  <a:lnTo>
                    <a:pt x="670601" y="1"/>
                  </a:lnTo>
                  <a:close/>
                </a:path>
                <a:path w="3494404" h="12700">
                  <a:moveTo>
                    <a:pt x="696014" y="1"/>
                  </a:moveTo>
                  <a:lnTo>
                    <a:pt x="688987" y="1"/>
                  </a:lnTo>
                  <a:lnTo>
                    <a:pt x="686144" y="2843"/>
                  </a:lnTo>
                  <a:lnTo>
                    <a:pt x="686144" y="9857"/>
                  </a:lnTo>
                  <a:lnTo>
                    <a:pt x="688987" y="12701"/>
                  </a:lnTo>
                  <a:lnTo>
                    <a:pt x="696014" y="12701"/>
                  </a:lnTo>
                  <a:lnTo>
                    <a:pt x="698856" y="9857"/>
                  </a:lnTo>
                  <a:lnTo>
                    <a:pt x="698856" y="2843"/>
                  </a:lnTo>
                  <a:lnTo>
                    <a:pt x="696014" y="1"/>
                  </a:lnTo>
                  <a:close/>
                </a:path>
                <a:path w="3494404" h="12700">
                  <a:moveTo>
                    <a:pt x="721427" y="1"/>
                  </a:moveTo>
                  <a:lnTo>
                    <a:pt x="714400" y="1"/>
                  </a:lnTo>
                  <a:lnTo>
                    <a:pt x="711556" y="2843"/>
                  </a:lnTo>
                  <a:lnTo>
                    <a:pt x="711556" y="9857"/>
                  </a:lnTo>
                  <a:lnTo>
                    <a:pt x="714400" y="12701"/>
                  </a:lnTo>
                  <a:lnTo>
                    <a:pt x="721427" y="12701"/>
                  </a:lnTo>
                  <a:lnTo>
                    <a:pt x="724269" y="9857"/>
                  </a:lnTo>
                  <a:lnTo>
                    <a:pt x="724269" y="2843"/>
                  </a:lnTo>
                  <a:lnTo>
                    <a:pt x="721427" y="1"/>
                  </a:lnTo>
                  <a:close/>
                </a:path>
                <a:path w="3494404" h="12700">
                  <a:moveTo>
                    <a:pt x="746840" y="1"/>
                  </a:moveTo>
                  <a:lnTo>
                    <a:pt x="739813" y="1"/>
                  </a:lnTo>
                  <a:lnTo>
                    <a:pt x="736969" y="2843"/>
                  </a:lnTo>
                  <a:lnTo>
                    <a:pt x="736969" y="9857"/>
                  </a:lnTo>
                  <a:lnTo>
                    <a:pt x="739813" y="12701"/>
                  </a:lnTo>
                  <a:lnTo>
                    <a:pt x="746840" y="12701"/>
                  </a:lnTo>
                  <a:lnTo>
                    <a:pt x="749682" y="9857"/>
                  </a:lnTo>
                  <a:lnTo>
                    <a:pt x="749682" y="2843"/>
                  </a:lnTo>
                  <a:lnTo>
                    <a:pt x="746840" y="1"/>
                  </a:lnTo>
                  <a:close/>
                </a:path>
                <a:path w="3494404" h="12700">
                  <a:moveTo>
                    <a:pt x="772252" y="1"/>
                  </a:moveTo>
                  <a:lnTo>
                    <a:pt x="765225" y="1"/>
                  </a:lnTo>
                  <a:lnTo>
                    <a:pt x="762382" y="2843"/>
                  </a:lnTo>
                  <a:lnTo>
                    <a:pt x="762382" y="9857"/>
                  </a:lnTo>
                  <a:lnTo>
                    <a:pt x="765225" y="12701"/>
                  </a:lnTo>
                  <a:lnTo>
                    <a:pt x="772252" y="12701"/>
                  </a:lnTo>
                  <a:lnTo>
                    <a:pt x="775096" y="9857"/>
                  </a:lnTo>
                  <a:lnTo>
                    <a:pt x="775096" y="2843"/>
                  </a:lnTo>
                  <a:lnTo>
                    <a:pt x="772252" y="1"/>
                  </a:lnTo>
                  <a:close/>
                </a:path>
                <a:path w="3494404" h="12700">
                  <a:moveTo>
                    <a:pt x="797665" y="1"/>
                  </a:moveTo>
                  <a:lnTo>
                    <a:pt x="790638" y="1"/>
                  </a:lnTo>
                  <a:lnTo>
                    <a:pt x="787796" y="2843"/>
                  </a:lnTo>
                  <a:lnTo>
                    <a:pt x="787796" y="9857"/>
                  </a:lnTo>
                  <a:lnTo>
                    <a:pt x="790638" y="12701"/>
                  </a:lnTo>
                  <a:lnTo>
                    <a:pt x="797665" y="12701"/>
                  </a:lnTo>
                  <a:lnTo>
                    <a:pt x="800508" y="9857"/>
                  </a:lnTo>
                  <a:lnTo>
                    <a:pt x="800508" y="2843"/>
                  </a:lnTo>
                  <a:lnTo>
                    <a:pt x="797665" y="1"/>
                  </a:lnTo>
                  <a:close/>
                </a:path>
                <a:path w="3494404" h="12700">
                  <a:moveTo>
                    <a:pt x="823078" y="1"/>
                  </a:moveTo>
                  <a:lnTo>
                    <a:pt x="816051" y="1"/>
                  </a:lnTo>
                  <a:lnTo>
                    <a:pt x="813208" y="2843"/>
                  </a:lnTo>
                  <a:lnTo>
                    <a:pt x="813208" y="9857"/>
                  </a:lnTo>
                  <a:lnTo>
                    <a:pt x="816051" y="12701"/>
                  </a:lnTo>
                  <a:lnTo>
                    <a:pt x="823078" y="12701"/>
                  </a:lnTo>
                  <a:lnTo>
                    <a:pt x="825921" y="9857"/>
                  </a:lnTo>
                  <a:lnTo>
                    <a:pt x="825921" y="2843"/>
                  </a:lnTo>
                  <a:lnTo>
                    <a:pt x="823078" y="1"/>
                  </a:lnTo>
                  <a:close/>
                </a:path>
                <a:path w="3494404" h="12700">
                  <a:moveTo>
                    <a:pt x="848490" y="1"/>
                  </a:moveTo>
                  <a:lnTo>
                    <a:pt x="841463" y="1"/>
                  </a:lnTo>
                  <a:lnTo>
                    <a:pt x="838621" y="2843"/>
                  </a:lnTo>
                  <a:lnTo>
                    <a:pt x="838621" y="9857"/>
                  </a:lnTo>
                  <a:lnTo>
                    <a:pt x="841463" y="12701"/>
                  </a:lnTo>
                  <a:lnTo>
                    <a:pt x="848490" y="12701"/>
                  </a:lnTo>
                  <a:lnTo>
                    <a:pt x="851334" y="9857"/>
                  </a:lnTo>
                  <a:lnTo>
                    <a:pt x="851334" y="2843"/>
                  </a:lnTo>
                  <a:lnTo>
                    <a:pt x="848490" y="1"/>
                  </a:lnTo>
                  <a:close/>
                </a:path>
                <a:path w="3494404" h="12700">
                  <a:moveTo>
                    <a:pt x="873903" y="1"/>
                  </a:moveTo>
                  <a:lnTo>
                    <a:pt x="866876" y="1"/>
                  </a:lnTo>
                  <a:lnTo>
                    <a:pt x="864034" y="2843"/>
                  </a:lnTo>
                  <a:lnTo>
                    <a:pt x="864034" y="9857"/>
                  </a:lnTo>
                  <a:lnTo>
                    <a:pt x="866876" y="12701"/>
                  </a:lnTo>
                  <a:lnTo>
                    <a:pt x="873903" y="12701"/>
                  </a:lnTo>
                  <a:lnTo>
                    <a:pt x="876747" y="9857"/>
                  </a:lnTo>
                  <a:lnTo>
                    <a:pt x="876747" y="2843"/>
                  </a:lnTo>
                  <a:lnTo>
                    <a:pt x="873903" y="1"/>
                  </a:lnTo>
                  <a:close/>
                </a:path>
                <a:path w="3494404" h="12700">
                  <a:moveTo>
                    <a:pt x="899316" y="1"/>
                  </a:moveTo>
                  <a:lnTo>
                    <a:pt x="892289" y="1"/>
                  </a:lnTo>
                  <a:lnTo>
                    <a:pt x="889447" y="2843"/>
                  </a:lnTo>
                  <a:lnTo>
                    <a:pt x="889447" y="9857"/>
                  </a:lnTo>
                  <a:lnTo>
                    <a:pt x="892289" y="12701"/>
                  </a:lnTo>
                  <a:lnTo>
                    <a:pt x="899316" y="12701"/>
                  </a:lnTo>
                  <a:lnTo>
                    <a:pt x="902159" y="9857"/>
                  </a:lnTo>
                  <a:lnTo>
                    <a:pt x="902159" y="2843"/>
                  </a:lnTo>
                  <a:lnTo>
                    <a:pt x="899316" y="1"/>
                  </a:lnTo>
                  <a:close/>
                </a:path>
                <a:path w="3494404" h="12700">
                  <a:moveTo>
                    <a:pt x="924728" y="1"/>
                  </a:moveTo>
                  <a:lnTo>
                    <a:pt x="917701" y="1"/>
                  </a:lnTo>
                  <a:lnTo>
                    <a:pt x="914859" y="2843"/>
                  </a:lnTo>
                  <a:lnTo>
                    <a:pt x="914859" y="9857"/>
                  </a:lnTo>
                  <a:lnTo>
                    <a:pt x="917701" y="12701"/>
                  </a:lnTo>
                  <a:lnTo>
                    <a:pt x="924728" y="12701"/>
                  </a:lnTo>
                  <a:lnTo>
                    <a:pt x="927572" y="9857"/>
                  </a:lnTo>
                  <a:lnTo>
                    <a:pt x="927572" y="2843"/>
                  </a:lnTo>
                  <a:lnTo>
                    <a:pt x="924728" y="1"/>
                  </a:lnTo>
                  <a:close/>
                </a:path>
                <a:path w="3494404" h="12700">
                  <a:moveTo>
                    <a:pt x="950141" y="1"/>
                  </a:moveTo>
                  <a:lnTo>
                    <a:pt x="943114" y="1"/>
                  </a:lnTo>
                  <a:lnTo>
                    <a:pt x="940272" y="2843"/>
                  </a:lnTo>
                  <a:lnTo>
                    <a:pt x="940272" y="9857"/>
                  </a:lnTo>
                  <a:lnTo>
                    <a:pt x="943114" y="12701"/>
                  </a:lnTo>
                  <a:lnTo>
                    <a:pt x="950141" y="12701"/>
                  </a:lnTo>
                  <a:lnTo>
                    <a:pt x="952985" y="9857"/>
                  </a:lnTo>
                  <a:lnTo>
                    <a:pt x="952985" y="2843"/>
                  </a:lnTo>
                  <a:lnTo>
                    <a:pt x="950141" y="1"/>
                  </a:lnTo>
                  <a:close/>
                </a:path>
                <a:path w="3494404" h="12700">
                  <a:moveTo>
                    <a:pt x="975554" y="1"/>
                  </a:moveTo>
                  <a:lnTo>
                    <a:pt x="968527" y="1"/>
                  </a:lnTo>
                  <a:lnTo>
                    <a:pt x="965685" y="2843"/>
                  </a:lnTo>
                  <a:lnTo>
                    <a:pt x="965685" y="9857"/>
                  </a:lnTo>
                  <a:lnTo>
                    <a:pt x="968527" y="12701"/>
                  </a:lnTo>
                  <a:lnTo>
                    <a:pt x="975554" y="12701"/>
                  </a:lnTo>
                  <a:lnTo>
                    <a:pt x="978397" y="9857"/>
                  </a:lnTo>
                  <a:lnTo>
                    <a:pt x="978397" y="2843"/>
                  </a:lnTo>
                  <a:lnTo>
                    <a:pt x="975554" y="1"/>
                  </a:lnTo>
                  <a:close/>
                </a:path>
                <a:path w="3494404" h="12700">
                  <a:moveTo>
                    <a:pt x="1000967" y="1"/>
                  </a:moveTo>
                  <a:lnTo>
                    <a:pt x="993940" y="1"/>
                  </a:lnTo>
                  <a:lnTo>
                    <a:pt x="991097" y="2843"/>
                  </a:lnTo>
                  <a:lnTo>
                    <a:pt x="991097" y="9857"/>
                  </a:lnTo>
                  <a:lnTo>
                    <a:pt x="993940" y="12701"/>
                  </a:lnTo>
                  <a:lnTo>
                    <a:pt x="1000967" y="12701"/>
                  </a:lnTo>
                  <a:lnTo>
                    <a:pt x="1003810" y="9857"/>
                  </a:lnTo>
                  <a:lnTo>
                    <a:pt x="1003810" y="2843"/>
                  </a:lnTo>
                  <a:lnTo>
                    <a:pt x="1000967" y="1"/>
                  </a:lnTo>
                  <a:close/>
                </a:path>
                <a:path w="3494404" h="12700">
                  <a:moveTo>
                    <a:pt x="1026379" y="1"/>
                  </a:moveTo>
                  <a:lnTo>
                    <a:pt x="1019352" y="1"/>
                  </a:lnTo>
                  <a:lnTo>
                    <a:pt x="1016510" y="2843"/>
                  </a:lnTo>
                  <a:lnTo>
                    <a:pt x="1016510" y="9857"/>
                  </a:lnTo>
                  <a:lnTo>
                    <a:pt x="1019352" y="12701"/>
                  </a:lnTo>
                  <a:lnTo>
                    <a:pt x="1026379" y="12701"/>
                  </a:lnTo>
                  <a:lnTo>
                    <a:pt x="1029223" y="9857"/>
                  </a:lnTo>
                  <a:lnTo>
                    <a:pt x="1029223" y="2843"/>
                  </a:lnTo>
                  <a:lnTo>
                    <a:pt x="1026379" y="1"/>
                  </a:lnTo>
                  <a:close/>
                </a:path>
                <a:path w="3494404" h="12700">
                  <a:moveTo>
                    <a:pt x="1051792" y="1"/>
                  </a:moveTo>
                  <a:lnTo>
                    <a:pt x="1044766" y="1"/>
                  </a:lnTo>
                  <a:lnTo>
                    <a:pt x="1041923" y="2843"/>
                  </a:lnTo>
                  <a:lnTo>
                    <a:pt x="1041923" y="9857"/>
                  </a:lnTo>
                  <a:lnTo>
                    <a:pt x="1044766" y="12701"/>
                  </a:lnTo>
                  <a:lnTo>
                    <a:pt x="1051792" y="12701"/>
                  </a:lnTo>
                  <a:lnTo>
                    <a:pt x="1054635" y="9857"/>
                  </a:lnTo>
                  <a:lnTo>
                    <a:pt x="1054635" y="2843"/>
                  </a:lnTo>
                  <a:lnTo>
                    <a:pt x="1051792" y="1"/>
                  </a:lnTo>
                  <a:close/>
                </a:path>
                <a:path w="3494404" h="12700">
                  <a:moveTo>
                    <a:pt x="1077205" y="1"/>
                  </a:moveTo>
                  <a:lnTo>
                    <a:pt x="1070179" y="1"/>
                  </a:lnTo>
                  <a:lnTo>
                    <a:pt x="1067335" y="2843"/>
                  </a:lnTo>
                  <a:lnTo>
                    <a:pt x="1067335" y="9857"/>
                  </a:lnTo>
                  <a:lnTo>
                    <a:pt x="1070179" y="12701"/>
                  </a:lnTo>
                  <a:lnTo>
                    <a:pt x="1077205" y="12701"/>
                  </a:lnTo>
                  <a:lnTo>
                    <a:pt x="1080048" y="9857"/>
                  </a:lnTo>
                  <a:lnTo>
                    <a:pt x="1080048" y="2843"/>
                  </a:lnTo>
                  <a:lnTo>
                    <a:pt x="1077205" y="1"/>
                  </a:lnTo>
                  <a:close/>
                </a:path>
                <a:path w="3494404" h="12700">
                  <a:moveTo>
                    <a:pt x="1102617" y="1"/>
                  </a:moveTo>
                  <a:lnTo>
                    <a:pt x="1095592" y="1"/>
                  </a:lnTo>
                  <a:lnTo>
                    <a:pt x="1092748" y="2843"/>
                  </a:lnTo>
                  <a:lnTo>
                    <a:pt x="1092748" y="9857"/>
                  </a:lnTo>
                  <a:lnTo>
                    <a:pt x="1095592" y="12701"/>
                  </a:lnTo>
                  <a:lnTo>
                    <a:pt x="1102617" y="12701"/>
                  </a:lnTo>
                  <a:lnTo>
                    <a:pt x="1105461" y="9857"/>
                  </a:lnTo>
                  <a:lnTo>
                    <a:pt x="1105461" y="2843"/>
                  </a:lnTo>
                  <a:lnTo>
                    <a:pt x="1102617" y="1"/>
                  </a:lnTo>
                  <a:close/>
                </a:path>
                <a:path w="3494404" h="12700">
                  <a:moveTo>
                    <a:pt x="1128031" y="1"/>
                  </a:moveTo>
                  <a:lnTo>
                    <a:pt x="1121004" y="1"/>
                  </a:lnTo>
                  <a:lnTo>
                    <a:pt x="1118161" y="2843"/>
                  </a:lnTo>
                  <a:lnTo>
                    <a:pt x="1118161" y="9857"/>
                  </a:lnTo>
                  <a:lnTo>
                    <a:pt x="1121004" y="12701"/>
                  </a:lnTo>
                  <a:lnTo>
                    <a:pt x="1128031" y="12701"/>
                  </a:lnTo>
                  <a:lnTo>
                    <a:pt x="1130874" y="9857"/>
                  </a:lnTo>
                  <a:lnTo>
                    <a:pt x="1130874" y="2843"/>
                  </a:lnTo>
                  <a:lnTo>
                    <a:pt x="1128031" y="1"/>
                  </a:lnTo>
                  <a:close/>
                </a:path>
                <a:path w="3494404" h="12700">
                  <a:moveTo>
                    <a:pt x="1153444" y="1"/>
                  </a:moveTo>
                  <a:lnTo>
                    <a:pt x="1146417" y="1"/>
                  </a:lnTo>
                  <a:lnTo>
                    <a:pt x="1143574" y="2843"/>
                  </a:lnTo>
                  <a:lnTo>
                    <a:pt x="1143574" y="9857"/>
                  </a:lnTo>
                  <a:lnTo>
                    <a:pt x="1146417" y="12701"/>
                  </a:lnTo>
                  <a:lnTo>
                    <a:pt x="1153444" y="12701"/>
                  </a:lnTo>
                  <a:lnTo>
                    <a:pt x="1156286" y="9857"/>
                  </a:lnTo>
                  <a:lnTo>
                    <a:pt x="1156286" y="2843"/>
                  </a:lnTo>
                  <a:lnTo>
                    <a:pt x="1153444" y="1"/>
                  </a:lnTo>
                  <a:close/>
                </a:path>
                <a:path w="3494404" h="12700">
                  <a:moveTo>
                    <a:pt x="1178857" y="1"/>
                  </a:moveTo>
                  <a:lnTo>
                    <a:pt x="1171830" y="1"/>
                  </a:lnTo>
                  <a:lnTo>
                    <a:pt x="1168986" y="2843"/>
                  </a:lnTo>
                  <a:lnTo>
                    <a:pt x="1168986" y="9857"/>
                  </a:lnTo>
                  <a:lnTo>
                    <a:pt x="1171830" y="12701"/>
                  </a:lnTo>
                  <a:lnTo>
                    <a:pt x="1178857" y="12701"/>
                  </a:lnTo>
                  <a:lnTo>
                    <a:pt x="1181699" y="9857"/>
                  </a:lnTo>
                  <a:lnTo>
                    <a:pt x="1181699" y="2843"/>
                  </a:lnTo>
                  <a:lnTo>
                    <a:pt x="1178857" y="1"/>
                  </a:lnTo>
                  <a:close/>
                </a:path>
                <a:path w="3494404" h="12700">
                  <a:moveTo>
                    <a:pt x="1204269" y="1"/>
                  </a:moveTo>
                  <a:lnTo>
                    <a:pt x="1197242" y="1"/>
                  </a:lnTo>
                  <a:lnTo>
                    <a:pt x="1194399" y="2843"/>
                  </a:lnTo>
                  <a:lnTo>
                    <a:pt x="1194399" y="9857"/>
                  </a:lnTo>
                  <a:lnTo>
                    <a:pt x="1197242" y="12701"/>
                  </a:lnTo>
                  <a:lnTo>
                    <a:pt x="1204269" y="12701"/>
                  </a:lnTo>
                  <a:lnTo>
                    <a:pt x="1207112" y="9857"/>
                  </a:lnTo>
                  <a:lnTo>
                    <a:pt x="1207112" y="2843"/>
                  </a:lnTo>
                  <a:lnTo>
                    <a:pt x="1204269" y="1"/>
                  </a:lnTo>
                  <a:close/>
                </a:path>
                <a:path w="3494404" h="12700">
                  <a:moveTo>
                    <a:pt x="1229682" y="1"/>
                  </a:moveTo>
                  <a:lnTo>
                    <a:pt x="1222655" y="1"/>
                  </a:lnTo>
                  <a:lnTo>
                    <a:pt x="1219812" y="2843"/>
                  </a:lnTo>
                  <a:lnTo>
                    <a:pt x="1219812" y="9857"/>
                  </a:lnTo>
                  <a:lnTo>
                    <a:pt x="1222655" y="12701"/>
                  </a:lnTo>
                  <a:lnTo>
                    <a:pt x="1229682" y="12701"/>
                  </a:lnTo>
                  <a:lnTo>
                    <a:pt x="1232524" y="9857"/>
                  </a:lnTo>
                  <a:lnTo>
                    <a:pt x="1232524" y="2843"/>
                  </a:lnTo>
                  <a:lnTo>
                    <a:pt x="1229682" y="1"/>
                  </a:lnTo>
                  <a:close/>
                </a:path>
                <a:path w="3494404" h="12700">
                  <a:moveTo>
                    <a:pt x="1255095" y="1"/>
                  </a:moveTo>
                  <a:lnTo>
                    <a:pt x="1248068" y="1"/>
                  </a:lnTo>
                  <a:lnTo>
                    <a:pt x="1245224" y="2843"/>
                  </a:lnTo>
                  <a:lnTo>
                    <a:pt x="1245224" y="9857"/>
                  </a:lnTo>
                  <a:lnTo>
                    <a:pt x="1248068" y="12701"/>
                  </a:lnTo>
                  <a:lnTo>
                    <a:pt x="1255095" y="12701"/>
                  </a:lnTo>
                  <a:lnTo>
                    <a:pt x="1257937" y="9857"/>
                  </a:lnTo>
                  <a:lnTo>
                    <a:pt x="1257937" y="2843"/>
                  </a:lnTo>
                  <a:lnTo>
                    <a:pt x="1255095" y="1"/>
                  </a:lnTo>
                  <a:close/>
                </a:path>
                <a:path w="3494404" h="12700">
                  <a:moveTo>
                    <a:pt x="1280507" y="0"/>
                  </a:moveTo>
                  <a:lnTo>
                    <a:pt x="1273481" y="0"/>
                  </a:lnTo>
                  <a:lnTo>
                    <a:pt x="1270637" y="2843"/>
                  </a:lnTo>
                  <a:lnTo>
                    <a:pt x="1270637" y="9857"/>
                  </a:lnTo>
                  <a:lnTo>
                    <a:pt x="1273481" y="12700"/>
                  </a:lnTo>
                  <a:lnTo>
                    <a:pt x="1280507" y="12700"/>
                  </a:lnTo>
                  <a:lnTo>
                    <a:pt x="1283350" y="9857"/>
                  </a:lnTo>
                  <a:lnTo>
                    <a:pt x="1283350" y="2843"/>
                  </a:lnTo>
                  <a:lnTo>
                    <a:pt x="1280507" y="0"/>
                  </a:lnTo>
                  <a:close/>
                </a:path>
                <a:path w="3494404" h="12700">
                  <a:moveTo>
                    <a:pt x="1305920" y="0"/>
                  </a:moveTo>
                  <a:lnTo>
                    <a:pt x="1298893" y="0"/>
                  </a:lnTo>
                  <a:lnTo>
                    <a:pt x="1296050" y="2843"/>
                  </a:lnTo>
                  <a:lnTo>
                    <a:pt x="1296050" y="9857"/>
                  </a:lnTo>
                  <a:lnTo>
                    <a:pt x="1298893" y="12700"/>
                  </a:lnTo>
                  <a:lnTo>
                    <a:pt x="1305920" y="12700"/>
                  </a:lnTo>
                  <a:lnTo>
                    <a:pt x="1308762" y="9857"/>
                  </a:lnTo>
                  <a:lnTo>
                    <a:pt x="1308762" y="2843"/>
                  </a:lnTo>
                  <a:lnTo>
                    <a:pt x="1305920" y="0"/>
                  </a:lnTo>
                  <a:close/>
                </a:path>
                <a:path w="3494404" h="12700">
                  <a:moveTo>
                    <a:pt x="1331333" y="0"/>
                  </a:moveTo>
                  <a:lnTo>
                    <a:pt x="1324306" y="0"/>
                  </a:lnTo>
                  <a:lnTo>
                    <a:pt x="1321462" y="2843"/>
                  </a:lnTo>
                  <a:lnTo>
                    <a:pt x="1321462" y="9857"/>
                  </a:lnTo>
                  <a:lnTo>
                    <a:pt x="1324306" y="12700"/>
                  </a:lnTo>
                  <a:lnTo>
                    <a:pt x="1331333" y="12700"/>
                  </a:lnTo>
                  <a:lnTo>
                    <a:pt x="1334175" y="9857"/>
                  </a:lnTo>
                  <a:lnTo>
                    <a:pt x="1334175" y="2843"/>
                  </a:lnTo>
                  <a:lnTo>
                    <a:pt x="1331333" y="0"/>
                  </a:lnTo>
                  <a:close/>
                </a:path>
                <a:path w="3494404" h="12700">
                  <a:moveTo>
                    <a:pt x="1356746" y="0"/>
                  </a:moveTo>
                  <a:lnTo>
                    <a:pt x="1349719" y="0"/>
                  </a:lnTo>
                  <a:lnTo>
                    <a:pt x="1346875" y="2843"/>
                  </a:lnTo>
                  <a:lnTo>
                    <a:pt x="1346875" y="9857"/>
                  </a:lnTo>
                  <a:lnTo>
                    <a:pt x="1349719" y="12700"/>
                  </a:lnTo>
                  <a:lnTo>
                    <a:pt x="1356746" y="12700"/>
                  </a:lnTo>
                  <a:lnTo>
                    <a:pt x="1359588" y="9857"/>
                  </a:lnTo>
                  <a:lnTo>
                    <a:pt x="1359588" y="2843"/>
                  </a:lnTo>
                  <a:lnTo>
                    <a:pt x="1356746" y="0"/>
                  </a:lnTo>
                  <a:close/>
                </a:path>
                <a:path w="3494404" h="12700">
                  <a:moveTo>
                    <a:pt x="1382158" y="0"/>
                  </a:moveTo>
                  <a:lnTo>
                    <a:pt x="1375131" y="0"/>
                  </a:lnTo>
                  <a:lnTo>
                    <a:pt x="1372288" y="2843"/>
                  </a:lnTo>
                  <a:lnTo>
                    <a:pt x="1372288" y="9857"/>
                  </a:lnTo>
                  <a:lnTo>
                    <a:pt x="1375131" y="12700"/>
                  </a:lnTo>
                  <a:lnTo>
                    <a:pt x="1382158" y="12700"/>
                  </a:lnTo>
                  <a:lnTo>
                    <a:pt x="1385001" y="9857"/>
                  </a:lnTo>
                  <a:lnTo>
                    <a:pt x="1385001" y="2843"/>
                  </a:lnTo>
                  <a:lnTo>
                    <a:pt x="1382158" y="0"/>
                  </a:lnTo>
                  <a:close/>
                </a:path>
                <a:path w="3494404" h="12700">
                  <a:moveTo>
                    <a:pt x="1407571" y="0"/>
                  </a:moveTo>
                  <a:lnTo>
                    <a:pt x="1400544" y="0"/>
                  </a:lnTo>
                  <a:lnTo>
                    <a:pt x="1397702" y="2843"/>
                  </a:lnTo>
                  <a:lnTo>
                    <a:pt x="1397702" y="9857"/>
                  </a:lnTo>
                  <a:lnTo>
                    <a:pt x="1400544" y="12700"/>
                  </a:lnTo>
                  <a:lnTo>
                    <a:pt x="1407571" y="12700"/>
                  </a:lnTo>
                  <a:lnTo>
                    <a:pt x="1410415" y="9857"/>
                  </a:lnTo>
                  <a:lnTo>
                    <a:pt x="1410415" y="2843"/>
                  </a:lnTo>
                  <a:lnTo>
                    <a:pt x="1407571" y="0"/>
                  </a:lnTo>
                  <a:close/>
                </a:path>
                <a:path w="3494404" h="12700">
                  <a:moveTo>
                    <a:pt x="1432984" y="0"/>
                  </a:moveTo>
                  <a:lnTo>
                    <a:pt x="1425957" y="0"/>
                  </a:lnTo>
                  <a:lnTo>
                    <a:pt x="1423115" y="2843"/>
                  </a:lnTo>
                  <a:lnTo>
                    <a:pt x="1423115" y="9857"/>
                  </a:lnTo>
                  <a:lnTo>
                    <a:pt x="1425957" y="12700"/>
                  </a:lnTo>
                  <a:lnTo>
                    <a:pt x="1432984" y="12700"/>
                  </a:lnTo>
                  <a:lnTo>
                    <a:pt x="1435827" y="9857"/>
                  </a:lnTo>
                  <a:lnTo>
                    <a:pt x="1435827" y="2843"/>
                  </a:lnTo>
                  <a:lnTo>
                    <a:pt x="1432984" y="0"/>
                  </a:lnTo>
                  <a:close/>
                </a:path>
                <a:path w="3494404" h="12700">
                  <a:moveTo>
                    <a:pt x="1458396" y="0"/>
                  </a:moveTo>
                  <a:lnTo>
                    <a:pt x="1451369" y="0"/>
                  </a:lnTo>
                  <a:lnTo>
                    <a:pt x="1448527" y="2843"/>
                  </a:lnTo>
                  <a:lnTo>
                    <a:pt x="1448527" y="9857"/>
                  </a:lnTo>
                  <a:lnTo>
                    <a:pt x="1451369" y="12700"/>
                  </a:lnTo>
                  <a:lnTo>
                    <a:pt x="1458396" y="12700"/>
                  </a:lnTo>
                  <a:lnTo>
                    <a:pt x="1461240" y="9857"/>
                  </a:lnTo>
                  <a:lnTo>
                    <a:pt x="1461240" y="2843"/>
                  </a:lnTo>
                  <a:lnTo>
                    <a:pt x="1458396" y="0"/>
                  </a:lnTo>
                  <a:close/>
                </a:path>
                <a:path w="3494404" h="12700">
                  <a:moveTo>
                    <a:pt x="1483809" y="0"/>
                  </a:moveTo>
                  <a:lnTo>
                    <a:pt x="1476782" y="0"/>
                  </a:lnTo>
                  <a:lnTo>
                    <a:pt x="1473940" y="2843"/>
                  </a:lnTo>
                  <a:lnTo>
                    <a:pt x="1473940" y="9857"/>
                  </a:lnTo>
                  <a:lnTo>
                    <a:pt x="1476782" y="12700"/>
                  </a:lnTo>
                  <a:lnTo>
                    <a:pt x="1483809" y="12700"/>
                  </a:lnTo>
                  <a:lnTo>
                    <a:pt x="1486653" y="9857"/>
                  </a:lnTo>
                  <a:lnTo>
                    <a:pt x="1486653" y="2843"/>
                  </a:lnTo>
                  <a:lnTo>
                    <a:pt x="1483809" y="0"/>
                  </a:lnTo>
                  <a:close/>
                </a:path>
                <a:path w="3494404" h="12700">
                  <a:moveTo>
                    <a:pt x="1509222" y="0"/>
                  </a:moveTo>
                  <a:lnTo>
                    <a:pt x="1502195" y="0"/>
                  </a:lnTo>
                  <a:lnTo>
                    <a:pt x="1499353" y="2843"/>
                  </a:lnTo>
                  <a:lnTo>
                    <a:pt x="1499353" y="9857"/>
                  </a:lnTo>
                  <a:lnTo>
                    <a:pt x="1502195" y="12700"/>
                  </a:lnTo>
                  <a:lnTo>
                    <a:pt x="1509222" y="12700"/>
                  </a:lnTo>
                  <a:lnTo>
                    <a:pt x="1512065" y="9857"/>
                  </a:lnTo>
                  <a:lnTo>
                    <a:pt x="1512065" y="2843"/>
                  </a:lnTo>
                  <a:lnTo>
                    <a:pt x="1509222" y="0"/>
                  </a:lnTo>
                  <a:close/>
                </a:path>
                <a:path w="3494404" h="12700">
                  <a:moveTo>
                    <a:pt x="1534634" y="0"/>
                  </a:moveTo>
                  <a:lnTo>
                    <a:pt x="1527608" y="0"/>
                  </a:lnTo>
                  <a:lnTo>
                    <a:pt x="1524765" y="2843"/>
                  </a:lnTo>
                  <a:lnTo>
                    <a:pt x="1524765" y="9857"/>
                  </a:lnTo>
                  <a:lnTo>
                    <a:pt x="1527608" y="12700"/>
                  </a:lnTo>
                  <a:lnTo>
                    <a:pt x="1534634" y="12700"/>
                  </a:lnTo>
                  <a:lnTo>
                    <a:pt x="1537478" y="9857"/>
                  </a:lnTo>
                  <a:lnTo>
                    <a:pt x="1537478" y="2843"/>
                  </a:lnTo>
                  <a:lnTo>
                    <a:pt x="1534634" y="0"/>
                  </a:lnTo>
                  <a:close/>
                </a:path>
                <a:path w="3494404" h="12700">
                  <a:moveTo>
                    <a:pt x="1560047" y="0"/>
                  </a:moveTo>
                  <a:lnTo>
                    <a:pt x="1553020" y="0"/>
                  </a:lnTo>
                  <a:lnTo>
                    <a:pt x="1550178" y="2843"/>
                  </a:lnTo>
                  <a:lnTo>
                    <a:pt x="1550178" y="9857"/>
                  </a:lnTo>
                  <a:lnTo>
                    <a:pt x="1553020" y="12700"/>
                  </a:lnTo>
                  <a:lnTo>
                    <a:pt x="1560047" y="12700"/>
                  </a:lnTo>
                  <a:lnTo>
                    <a:pt x="1562891" y="9857"/>
                  </a:lnTo>
                  <a:lnTo>
                    <a:pt x="1562891" y="2843"/>
                  </a:lnTo>
                  <a:lnTo>
                    <a:pt x="1560047" y="0"/>
                  </a:lnTo>
                  <a:close/>
                </a:path>
                <a:path w="3494404" h="12700">
                  <a:moveTo>
                    <a:pt x="1585460" y="0"/>
                  </a:moveTo>
                  <a:lnTo>
                    <a:pt x="1578433" y="0"/>
                  </a:lnTo>
                  <a:lnTo>
                    <a:pt x="1575591" y="2843"/>
                  </a:lnTo>
                  <a:lnTo>
                    <a:pt x="1575591" y="9857"/>
                  </a:lnTo>
                  <a:lnTo>
                    <a:pt x="1578433" y="12700"/>
                  </a:lnTo>
                  <a:lnTo>
                    <a:pt x="1585460" y="12700"/>
                  </a:lnTo>
                  <a:lnTo>
                    <a:pt x="1588303" y="9857"/>
                  </a:lnTo>
                  <a:lnTo>
                    <a:pt x="1588303" y="2843"/>
                  </a:lnTo>
                  <a:lnTo>
                    <a:pt x="1585460" y="0"/>
                  </a:lnTo>
                  <a:close/>
                </a:path>
                <a:path w="3494404" h="12700">
                  <a:moveTo>
                    <a:pt x="1610873" y="0"/>
                  </a:moveTo>
                  <a:lnTo>
                    <a:pt x="1603846" y="0"/>
                  </a:lnTo>
                  <a:lnTo>
                    <a:pt x="1601003" y="2843"/>
                  </a:lnTo>
                  <a:lnTo>
                    <a:pt x="1601003" y="9857"/>
                  </a:lnTo>
                  <a:lnTo>
                    <a:pt x="1603846" y="12700"/>
                  </a:lnTo>
                  <a:lnTo>
                    <a:pt x="1610873" y="12700"/>
                  </a:lnTo>
                  <a:lnTo>
                    <a:pt x="1613716" y="9857"/>
                  </a:lnTo>
                  <a:lnTo>
                    <a:pt x="1613716" y="2843"/>
                  </a:lnTo>
                  <a:lnTo>
                    <a:pt x="1610873" y="0"/>
                  </a:lnTo>
                  <a:close/>
                </a:path>
                <a:path w="3494404" h="12700">
                  <a:moveTo>
                    <a:pt x="1636285" y="0"/>
                  </a:moveTo>
                  <a:lnTo>
                    <a:pt x="1629260" y="0"/>
                  </a:lnTo>
                  <a:lnTo>
                    <a:pt x="1626416" y="2843"/>
                  </a:lnTo>
                  <a:lnTo>
                    <a:pt x="1626416" y="9857"/>
                  </a:lnTo>
                  <a:lnTo>
                    <a:pt x="1629260" y="12700"/>
                  </a:lnTo>
                  <a:lnTo>
                    <a:pt x="1636285" y="12700"/>
                  </a:lnTo>
                  <a:lnTo>
                    <a:pt x="1639129" y="9857"/>
                  </a:lnTo>
                  <a:lnTo>
                    <a:pt x="1639129" y="2843"/>
                  </a:lnTo>
                  <a:lnTo>
                    <a:pt x="1636285" y="0"/>
                  </a:lnTo>
                  <a:close/>
                </a:path>
                <a:path w="3494404" h="12700">
                  <a:moveTo>
                    <a:pt x="1661698" y="0"/>
                  </a:moveTo>
                  <a:lnTo>
                    <a:pt x="1654672" y="0"/>
                  </a:lnTo>
                  <a:lnTo>
                    <a:pt x="1651829" y="2843"/>
                  </a:lnTo>
                  <a:lnTo>
                    <a:pt x="1651829" y="9857"/>
                  </a:lnTo>
                  <a:lnTo>
                    <a:pt x="1654672" y="12700"/>
                  </a:lnTo>
                  <a:lnTo>
                    <a:pt x="1661698" y="12700"/>
                  </a:lnTo>
                  <a:lnTo>
                    <a:pt x="1664542" y="9857"/>
                  </a:lnTo>
                  <a:lnTo>
                    <a:pt x="1664542" y="2843"/>
                  </a:lnTo>
                  <a:lnTo>
                    <a:pt x="1661698" y="0"/>
                  </a:lnTo>
                  <a:close/>
                </a:path>
                <a:path w="3494404" h="12700">
                  <a:moveTo>
                    <a:pt x="1687111" y="0"/>
                  </a:moveTo>
                  <a:lnTo>
                    <a:pt x="1680085" y="0"/>
                  </a:lnTo>
                  <a:lnTo>
                    <a:pt x="1677242" y="2843"/>
                  </a:lnTo>
                  <a:lnTo>
                    <a:pt x="1677242" y="9857"/>
                  </a:lnTo>
                  <a:lnTo>
                    <a:pt x="1680085" y="12700"/>
                  </a:lnTo>
                  <a:lnTo>
                    <a:pt x="1687111" y="12700"/>
                  </a:lnTo>
                  <a:lnTo>
                    <a:pt x="1689954" y="9857"/>
                  </a:lnTo>
                  <a:lnTo>
                    <a:pt x="1689954" y="2843"/>
                  </a:lnTo>
                  <a:lnTo>
                    <a:pt x="1687111" y="0"/>
                  </a:lnTo>
                  <a:close/>
                </a:path>
                <a:path w="3494404" h="12700">
                  <a:moveTo>
                    <a:pt x="1712525" y="0"/>
                  </a:moveTo>
                  <a:lnTo>
                    <a:pt x="1705498" y="0"/>
                  </a:lnTo>
                  <a:lnTo>
                    <a:pt x="1702654" y="2843"/>
                  </a:lnTo>
                  <a:lnTo>
                    <a:pt x="1702654" y="9857"/>
                  </a:lnTo>
                  <a:lnTo>
                    <a:pt x="1705498" y="12700"/>
                  </a:lnTo>
                  <a:lnTo>
                    <a:pt x="1712525" y="12700"/>
                  </a:lnTo>
                  <a:lnTo>
                    <a:pt x="1715367" y="9857"/>
                  </a:lnTo>
                  <a:lnTo>
                    <a:pt x="1715367" y="2843"/>
                  </a:lnTo>
                  <a:lnTo>
                    <a:pt x="1712525" y="0"/>
                  </a:lnTo>
                  <a:close/>
                </a:path>
                <a:path w="3494404" h="12700">
                  <a:moveTo>
                    <a:pt x="1737937" y="0"/>
                  </a:moveTo>
                  <a:lnTo>
                    <a:pt x="1730910" y="0"/>
                  </a:lnTo>
                  <a:lnTo>
                    <a:pt x="1728067" y="2843"/>
                  </a:lnTo>
                  <a:lnTo>
                    <a:pt x="1728067" y="9857"/>
                  </a:lnTo>
                  <a:lnTo>
                    <a:pt x="1730910" y="12700"/>
                  </a:lnTo>
                  <a:lnTo>
                    <a:pt x="1737937" y="12700"/>
                  </a:lnTo>
                  <a:lnTo>
                    <a:pt x="1740780" y="9857"/>
                  </a:lnTo>
                  <a:lnTo>
                    <a:pt x="1740780" y="2843"/>
                  </a:lnTo>
                  <a:lnTo>
                    <a:pt x="1737937" y="0"/>
                  </a:lnTo>
                  <a:close/>
                </a:path>
                <a:path w="3494404" h="12700">
                  <a:moveTo>
                    <a:pt x="1763350" y="0"/>
                  </a:moveTo>
                  <a:lnTo>
                    <a:pt x="1756323" y="0"/>
                  </a:lnTo>
                  <a:lnTo>
                    <a:pt x="1753480" y="2843"/>
                  </a:lnTo>
                  <a:lnTo>
                    <a:pt x="1753480" y="9857"/>
                  </a:lnTo>
                  <a:lnTo>
                    <a:pt x="1756323" y="12700"/>
                  </a:lnTo>
                  <a:lnTo>
                    <a:pt x="1763350" y="12700"/>
                  </a:lnTo>
                  <a:lnTo>
                    <a:pt x="1766192" y="9857"/>
                  </a:lnTo>
                  <a:lnTo>
                    <a:pt x="1766192" y="2843"/>
                  </a:lnTo>
                  <a:lnTo>
                    <a:pt x="1763350" y="0"/>
                  </a:lnTo>
                  <a:close/>
                </a:path>
                <a:path w="3494404" h="12700">
                  <a:moveTo>
                    <a:pt x="1788763" y="0"/>
                  </a:moveTo>
                  <a:lnTo>
                    <a:pt x="1781736" y="0"/>
                  </a:lnTo>
                  <a:lnTo>
                    <a:pt x="1778892" y="2843"/>
                  </a:lnTo>
                  <a:lnTo>
                    <a:pt x="1778892" y="9857"/>
                  </a:lnTo>
                  <a:lnTo>
                    <a:pt x="1781736" y="12700"/>
                  </a:lnTo>
                  <a:lnTo>
                    <a:pt x="1788763" y="12700"/>
                  </a:lnTo>
                  <a:lnTo>
                    <a:pt x="1791605" y="9857"/>
                  </a:lnTo>
                  <a:lnTo>
                    <a:pt x="1791605" y="2843"/>
                  </a:lnTo>
                  <a:lnTo>
                    <a:pt x="1788763" y="0"/>
                  </a:lnTo>
                  <a:close/>
                </a:path>
                <a:path w="3494404" h="12700">
                  <a:moveTo>
                    <a:pt x="1814175" y="0"/>
                  </a:moveTo>
                  <a:lnTo>
                    <a:pt x="1807149" y="0"/>
                  </a:lnTo>
                  <a:lnTo>
                    <a:pt x="1804305" y="2843"/>
                  </a:lnTo>
                  <a:lnTo>
                    <a:pt x="1804305" y="9857"/>
                  </a:lnTo>
                  <a:lnTo>
                    <a:pt x="1807149" y="12700"/>
                  </a:lnTo>
                  <a:lnTo>
                    <a:pt x="1814175" y="12700"/>
                  </a:lnTo>
                  <a:lnTo>
                    <a:pt x="1817018" y="9857"/>
                  </a:lnTo>
                  <a:lnTo>
                    <a:pt x="1817018" y="2843"/>
                  </a:lnTo>
                  <a:lnTo>
                    <a:pt x="1814175" y="0"/>
                  </a:lnTo>
                  <a:close/>
                </a:path>
                <a:path w="3494404" h="12700">
                  <a:moveTo>
                    <a:pt x="1839588" y="0"/>
                  </a:moveTo>
                  <a:lnTo>
                    <a:pt x="1832561" y="0"/>
                  </a:lnTo>
                  <a:lnTo>
                    <a:pt x="1829718" y="2843"/>
                  </a:lnTo>
                  <a:lnTo>
                    <a:pt x="1829718" y="9857"/>
                  </a:lnTo>
                  <a:lnTo>
                    <a:pt x="1832561" y="12700"/>
                  </a:lnTo>
                  <a:lnTo>
                    <a:pt x="1839588" y="12700"/>
                  </a:lnTo>
                  <a:lnTo>
                    <a:pt x="1842430" y="9857"/>
                  </a:lnTo>
                  <a:lnTo>
                    <a:pt x="1842430" y="2843"/>
                  </a:lnTo>
                  <a:lnTo>
                    <a:pt x="1839588" y="0"/>
                  </a:lnTo>
                  <a:close/>
                </a:path>
                <a:path w="3494404" h="12700">
                  <a:moveTo>
                    <a:pt x="1865001" y="0"/>
                  </a:moveTo>
                  <a:lnTo>
                    <a:pt x="1857974" y="0"/>
                  </a:lnTo>
                  <a:lnTo>
                    <a:pt x="1855130" y="2843"/>
                  </a:lnTo>
                  <a:lnTo>
                    <a:pt x="1855130" y="9857"/>
                  </a:lnTo>
                  <a:lnTo>
                    <a:pt x="1857974" y="12700"/>
                  </a:lnTo>
                  <a:lnTo>
                    <a:pt x="1865001" y="12700"/>
                  </a:lnTo>
                  <a:lnTo>
                    <a:pt x="1867843" y="9857"/>
                  </a:lnTo>
                  <a:lnTo>
                    <a:pt x="1867843" y="2843"/>
                  </a:lnTo>
                  <a:lnTo>
                    <a:pt x="1865001" y="0"/>
                  </a:lnTo>
                  <a:close/>
                </a:path>
                <a:path w="3494404" h="12700">
                  <a:moveTo>
                    <a:pt x="1890414" y="0"/>
                  </a:moveTo>
                  <a:lnTo>
                    <a:pt x="1883387" y="0"/>
                  </a:lnTo>
                  <a:lnTo>
                    <a:pt x="1880543" y="2843"/>
                  </a:lnTo>
                  <a:lnTo>
                    <a:pt x="1880543" y="9857"/>
                  </a:lnTo>
                  <a:lnTo>
                    <a:pt x="1883387" y="12700"/>
                  </a:lnTo>
                  <a:lnTo>
                    <a:pt x="1890414" y="12700"/>
                  </a:lnTo>
                  <a:lnTo>
                    <a:pt x="1893256" y="9857"/>
                  </a:lnTo>
                  <a:lnTo>
                    <a:pt x="1893256" y="2843"/>
                  </a:lnTo>
                  <a:lnTo>
                    <a:pt x="1890414" y="0"/>
                  </a:lnTo>
                  <a:close/>
                </a:path>
                <a:path w="3494404" h="12700">
                  <a:moveTo>
                    <a:pt x="1915826" y="0"/>
                  </a:moveTo>
                  <a:lnTo>
                    <a:pt x="1908799" y="0"/>
                  </a:lnTo>
                  <a:lnTo>
                    <a:pt x="1905956" y="2843"/>
                  </a:lnTo>
                  <a:lnTo>
                    <a:pt x="1905956" y="9857"/>
                  </a:lnTo>
                  <a:lnTo>
                    <a:pt x="1908799" y="12700"/>
                  </a:lnTo>
                  <a:lnTo>
                    <a:pt x="1915826" y="12700"/>
                  </a:lnTo>
                  <a:lnTo>
                    <a:pt x="1918669" y="9857"/>
                  </a:lnTo>
                  <a:lnTo>
                    <a:pt x="1918669" y="2843"/>
                  </a:lnTo>
                  <a:lnTo>
                    <a:pt x="1915826" y="0"/>
                  </a:lnTo>
                  <a:close/>
                </a:path>
                <a:path w="3494404" h="12700">
                  <a:moveTo>
                    <a:pt x="1941239" y="0"/>
                  </a:moveTo>
                  <a:lnTo>
                    <a:pt x="1934212" y="0"/>
                  </a:lnTo>
                  <a:lnTo>
                    <a:pt x="1931369" y="2843"/>
                  </a:lnTo>
                  <a:lnTo>
                    <a:pt x="1931369" y="9857"/>
                  </a:lnTo>
                  <a:lnTo>
                    <a:pt x="1934212" y="12700"/>
                  </a:lnTo>
                  <a:lnTo>
                    <a:pt x="1941239" y="12700"/>
                  </a:lnTo>
                  <a:lnTo>
                    <a:pt x="1944081" y="9857"/>
                  </a:lnTo>
                  <a:lnTo>
                    <a:pt x="1944081" y="2843"/>
                  </a:lnTo>
                  <a:lnTo>
                    <a:pt x="1941239" y="0"/>
                  </a:lnTo>
                  <a:close/>
                </a:path>
                <a:path w="3494404" h="12700">
                  <a:moveTo>
                    <a:pt x="1966652" y="0"/>
                  </a:moveTo>
                  <a:lnTo>
                    <a:pt x="1959625" y="0"/>
                  </a:lnTo>
                  <a:lnTo>
                    <a:pt x="1956781" y="2843"/>
                  </a:lnTo>
                  <a:lnTo>
                    <a:pt x="1956781" y="9857"/>
                  </a:lnTo>
                  <a:lnTo>
                    <a:pt x="1959625" y="12700"/>
                  </a:lnTo>
                  <a:lnTo>
                    <a:pt x="1966652" y="12700"/>
                  </a:lnTo>
                  <a:lnTo>
                    <a:pt x="1969494" y="9857"/>
                  </a:lnTo>
                  <a:lnTo>
                    <a:pt x="1969494" y="2843"/>
                  </a:lnTo>
                  <a:lnTo>
                    <a:pt x="1966652" y="0"/>
                  </a:lnTo>
                  <a:close/>
                </a:path>
                <a:path w="3494404" h="12700">
                  <a:moveTo>
                    <a:pt x="1992064" y="0"/>
                  </a:moveTo>
                  <a:lnTo>
                    <a:pt x="1985037" y="0"/>
                  </a:lnTo>
                  <a:lnTo>
                    <a:pt x="1982194" y="2843"/>
                  </a:lnTo>
                  <a:lnTo>
                    <a:pt x="1982194" y="9857"/>
                  </a:lnTo>
                  <a:lnTo>
                    <a:pt x="1985037" y="12700"/>
                  </a:lnTo>
                  <a:lnTo>
                    <a:pt x="1992064" y="12700"/>
                  </a:lnTo>
                  <a:lnTo>
                    <a:pt x="1994908" y="9857"/>
                  </a:lnTo>
                  <a:lnTo>
                    <a:pt x="1994908" y="2843"/>
                  </a:lnTo>
                  <a:lnTo>
                    <a:pt x="1992064" y="0"/>
                  </a:lnTo>
                  <a:close/>
                </a:path>
                <a:path w="3494404" h="12700">
                  <a:moveTo>
                    <a:pt x="2017477" y="0"/>
                  </a:moveTo>
                  <a:lnTo>
                    <a:pt x="2010450" y="0"/>
                  </a:lnTo>
                  <a:lnTo>
                    <a:pt x="2007607" y="2843"/>
                  </a:lnTo>
                  <a:lnTo>
                    <a:pt x="2007607" y="9857"/>
                  </a:lnTo>
                  <a:lnTo>
                    <a:pt x="2010450" y="12700"/>
                  </a:lnTo>
                  <a:lnTo>
                    <a:pt x="2017477" y="12700"/>
                  </a:lnTo>
                  <a:lnTo>
                    <a:pt x="2020321" y="9857"/>
                  </a:lnTo>
                  <a:lnTo>
                    <a:pt x="2020321" y="2843"/>
                  </a:lnTo>
                  <a:lnTo>
                    <a:pt x="2017477" y="0"/>
                  </a:lnTo>
                  <a:close/>
                </a:path>
                <a:path w="3494404" h="12700">
                  <a:moveTo>
                    <a:pt x="2042890" y="0"/>
                  </a:moveTo>
                  <a:lnTo>
                    <a:pt x="2035863" y="0"/>
                  </a:lnTo>
                  <a:lnTo>
                    <a:pt x="2033019" y="2843"/>
                  </a:lnTo>
                  <a:lnTo>
                    <a:pt x="2033019" y="9857"/>
                  </a:lnTo>
                  <a:lnTo>
                    <a:pt x="2035863" y="12700"/>
                  </a:lnTo>
                  <a:lnTo>
                    <a:pt x="2042890" y="12700"/>
                  </a:lnTo>
                  <a:lnTo>
                    <a:pt x="2045733" y="9857"/>
                  </a:lnTo>
                  <a:lnTo>
                    <a:pt x="2045733" y="2843"/>
                  </a:lnTo>
                  <a:lnTo>
                    <a:pt x="2042890" y="0"/>
                  </a:lnTo>
                  <a:close/>
                </a:path>
                <a:path w="3494404" h="12700">
                  <a:moveTo>
                    <a:pt x="2068302" y="0"/>
                  </a:moveTo>
                  <a:lnTo>
                    <a:pt x="2061276" y="0"/>
                  </a:lnTo>
                  <a:lnTo>
                    <a:pt x="2058433" y="2843"/>
                  </a:lnTo>
                  <a:lnTo>
                    <a:pt x="2058433" y="9857"/>
                  </a:lnTo>
                  <a:lnTo>
                    <a:pt x="2061276" y="12700"/>
                  </a:lnTo>
                  <a:lnTo>
                    <a:pt x="2068302" y="12700"/>
                  </a:lnTo>
                  <a:lnTo>
                    <a:pt x="2071146" y="9857"/>
                  </a:lnTo>
                  <a:lnTo>
                    <a:pt x="2071146" y="2843"/>
                  </a:lnTo>
                  <a:lnTo>
                    <a:pt x="2068302" y="0"/>
                  </a:lnTo>
                  <a:close/>
                </a:path>
                <a:path w="3494404" h="12700">
                  <a:moveTo>
                    <a:pt x="2093715" y="0"/>
                  </a:moveTo>
                  <a:lnTo>
                    <a:pt x="2086688" y="0"/>
                  </a:lnTo>
                  <a:lnTo>
                    <a:pt x="2083846" y="2843"/>
                  </a:lnTo>
                  <a:lnTo>
                    <a:pt x="2083846" y="9857"/>
                  </a:lnTo>
                  <a:lnTo>
                    <a:pt x="2086688" y="12700"/>
                  </a:lnTo>
                  <a:lnTo>
                    <a:pt x="2093715" y="12700"/>
                  </a:lnTo>
                  <a:lnTo>
                    <a:pt x="2096559" y="9857"/>
                  </a:lnTo>
                  <a:lnTo>
                    <a:pt x="2096559" y="2843"/>
                  </a:lnTo>
                  <a:lnTo>
                    <a:pt x="2093715" y="0"/>
                  </a:lnTo>
                  <a:close/>
                </a:path>
                <a:path w="3494404" h="12700">
                  <a:moveTo>
                    <a:pt x="2119128" y="0"/>
                  </a:moveTo>
                  <a:lnTo>
                    <a:pt x="2112101" y="0"/>
                  </a:lnTo>
                  <a:lnTo>
                    <a:pt x="2109259" y="2843"/>
                  </a:lnTo>
                  <a:lnTo>
                    <a:pt x="2109259" y="9857"/>
                  </a:lnTo>
                  <a:lnTo>
                    <a:pt x="2112101" y="12700"/>
                  </a:lnTo>
                  <a:lnTo>
                    <a:pt x="2119128" y="12700"/>
                  </a:lnTo>
                  <a:lnTo>
                    <a:pt x="2121971" y="9857"/>
                  </a:lnTo>
                  <a:lnTo>
                    <a:pt x="2121971" y="2843"/>
                  </a:lnTo>
                  <a:lnTo>
                    <a:pt x="2119128" y="0"/>
                  </a:lnTo>
                  <a:close/>
                </a:path>
                <a:path w="3494404" h="12700">
                  <a:moveTo>
                    <a:pt x="2144541" y="0"/>
                  </a:moveTo>
                  <a:lnTo>
                    <a:pt x="2137514" y="0"/>
                  </a:lnTo>
                  <a:lnTo>
                    <a:pt x="2134671" y="2843"/>
                  </a:lnTo>
                  <a:lnTo>
                    <a:pt x="2134671" y="9857"/>
                  </a:lnTo>
                  <a:lnTo>
                    <a:pt x="2137514" y="12700"/>
                  </a:lnTo>
                  <a:lnTo>
                    <a:pt x="2144541" y="12700"/>
                  </a:lnTo>
                  <a:lnTo>
                    <a:pt x="2147384" y="9857"/>
                  </a:lnTo>
                  <a:lnTo>
                    <a:pt x="2147384" y="2843"/>
                  </a:lnTo>
                  <a:lnTo>
                    <a:pt x="2144541" y="0"/>
                  </a:lnTo>
                  <a:close/>
                </a:path>
                <a:path w="3494404" h="12700">
                  <a:moveTo>
                    <a:pt x="2169953" y="0"/>
                  </a:moveTo>
                  <a:lnTo>
                    <a:pt x="2162926" y="0"/>
                  </a:lnTo>
                  <a:lnTo>
                    <a:pt x="2160084" y="2843"/>
                  </a:lnTo>
                  <a:lnTo>
                    <a:pt x="2160084" y="9857"/>
                  </a:lnTo>
                  <a:lnTo>
                    <a:pt x="2162926" y="12700"/>
                  </a:lnTo>
                  <a:lnTo>
                    <a:pt x="2169953" y="12700"/>
                  </a:lnTo>
                  <a:lnTo>
                    <a:pt x="2172797" y="9857"/>
                  </a:lnTo>
                  <a:lnTo>
                    <a:pt x="2172797" y="2843"/>
                  </a:lnTo>
                  <a:lnTo>
                    <a:pt x="2169953" y="0"/>
                  </a:lnTo>
                  <a:close/>
                </a:path>
                <a:path w="3494404" h="12700">
                  <a:moveTo>
                    <a:pt x="2195366" y="0"/>
                  </a:moveTo>
                  <a:lnTo>
                    <a:pt x="2188339" y="0"/>
                  </a:lnTo>
                  <a:lnTo>
                    <a:pt x="2185497" y="2843"/>
                  </a:lnTo>
                  <a:lnTo>
                    <a:pt x="2185497" y="9857"/>
                  </a:lnTo>
                  <a:lnTo>
                    <a:pt x="2188339" y="12700"/>
                  </a:lnTo>
                  <a:lnTo>
                    <a:pt x="2195366" y="12700"/>
                  </a:lnTo>
                  <a:lnTo>
                    <a:pt x="2198209" y="9857"/>
                  </a:lnTo>
                  <a:lnTo>
                    <a:pt x="2198209" y="2843"/>
                  </a:lnTo>
                  <a:lnTo>
                    <a:pt x="2195366" y="0"/>
                  </a:lnTo>
                  <a:close/>
                </a:path>
                <a:path w="3494404" h="12700">
                  <a:moveTo>
                    <a:pt x="2220779" y="0"/>
                  </a:moveTo>
                  <a:lnTo>
                    <a:pt x="2213752" y="0"/>
                  </a:lnTo>
                  <a:lnTo>
                    <a:pt x="2210909" y="2843"/>
                  </a:lnTo>
                  <a:lnTo>
                    <a:pt x="2210909" y="9857"/>
                  </a:lnTo>
                  <a:lnTo>
                    <a:pt x="2213752" y="12700"/>
                  </a:lnTo>
                  <a:lnTo>
                    <a:pt x="2220779" y="12700"/>
                  </a:lnTo>
                  <a:lnTo>
                    <a:pt x="2223622" y="9857"/>
                  </a:lnTo>
                  <a:lnTo>
                    <a:pt x="2223622" y="2843"/>
                  </a:lnTo>
                  <a:lnTo>
                    <a:pt x="2220779" y="0"/>
                  </a:lnTo>
                  <a:close/>
                </a:path>
                <a:path w="3494404" h="12700">
                  <a:moveTo>
                    <a:pt x="2246191" y="0"/>
                  </a:moveTo>
                  <a:lnTo>
                    <a:pt x="2239164" y="0"/>
                  </a:lnTo>
                  <a:lnTo>
                    <a:pt x="2236322" y="2843"/>
                  </a:lnTo>
                  <a:lnTo>
                    <a:pt x="2236322" y="9857"/>
                  </a:lnTo>
                  <a:lnTo>
                    <a:pt x="2239164" y="12700"/>
                  </a:lnTo>
                  <a:lnTo>
                    <a:pt x="2246191" y="12700"/>
                  </a:lnTo>
                  <a:lnTo>
                    <a:pt x="2249035" y="9857"/>
                  </a:lnTo>
                  <a:lnTo>
                    <a:pt x="2249035" y="2843"/>
                  </a:lnTo>
                  <a:lnTo>
                    <a:pt x="2246191" y="0"/>
                  </a:lnTo>
                  <a:close/>
                </a:path>
                <a:path w="3494404" h="12700">
                  <a:moveTo>
                    <a:pt x="2271604" y="0"/>
                  </a:moveTo>
                  <a:lnTo>
                    <a:pt x="2264577" y="0"/>
                  </a:lnTo>
                  <a:lnTo>
                    <a:pt x="2261735" y="2843"/>
                  </a:lnTo>
                  <a:lnTo>
                    <a:pt x="2261735" y="9857"/>
                  </a:lnTo>
                  <a:lnTo>
                    <a:pt x="2264577" y="12700"/>
                  </a:lnTo>
                  <a:lnTo>
                    <a:pt x="2271604" y="12700"/>
                  </a:lnTo>
                  <a:lnTo>
                    <a:pt x="2274448" y="9857"/>
                  </a:lnTo>
                  <a:lnTo>
                    <a:pt x="2274448" y="2843"/>
                  </a:lnTo>
                  <a:lnTo>
                    <a:pt x="2271604" y="0"/>
                  </a:lnTo>
                  <a:close/>
                </a:path>
                <a:path w="3494404" h="12700">
                  <a:moveTo>
                    <a:pt x="2297017" y="0"/>
                  </a:moveTo>
                  <a:lnTo>
                    <a:pt x="2289990" y="0"/>
                  </a:lnTo>
                  <a:lnTo>
                    <a:pt x="2287148" y="2843"/>
                  </a:lnTo>
                  <a:lnTo>
                    <a:pt x="2287148" y="9857"/>
                  </a:lnTo>
                  <a:lnTo>
                    <a:pt x="2289990" y="12700"/>
                  </a:lnTo>
                  <a:lnTo>
                    <a:pt x="2297017" y="12700"/>
                  </a:lnTo>
                  <a:lnTo>
                    <a:pt x="2299860" y="9857"/>
                  </a:lnTo>
                  <a:lnTo>
                    <a:pt x="2299860" y="2843"/>
                  </a:lnTo>
                  <a:lnTo>
                    <a:pt x="2297017" y="0"/>
                  </a:lnTo>
                  <a:close/>
                </a:path>
                <a:path w="3494404" h="12700">
                  <a:moveTo>
                    <a:pt x="2322429" y="0"/>
                  </a:moveTo>
                  <a:lnTo>
                    <a:pt x="2315403" y="0"/>
                  </a:lnTo>
                  <a:lnTo>
                    <a:pt x="2312560" y="2843"/>
                  </a:lnTo>
                  <a:lnTo>
                    <a:pt x="2312560" y="9857"/>
                  </a:lnTo>
                  <a:lnTo>
                    <a:pt x="2315403" y="12700"/>
                  </a:lnTo>
                  <a:lnTo>
                    <a:pt x="2322429" y="12700"/>
                  </a:lnTo>
                  <a:lnTo>
                    <a:pt x="2325273" y="9857"/>
                  </a:lnTo>
                  <a:lnTo>
                    <a:pt x="2325273" y="2843"/>
                  </a:lnTo>
                  <a:lnTo>
                    <a:pt x="2322429" y="0"/>
                  </a:lnTo>
                  <a:close/>
                </a:path>
                <a:path w="3494404" h="12700">
                  <a:moveTo>
                    <a:pt x="2347843" y="0"/>
                  </a:moveTo>
                  <a:lnTo>
                    <a:pt x="2340817" y="0"/>
                  </a:lnTo>
                  <a:lnTo>
                    <a:pt x="2337973" y="2843"/>
                  </a:lnTo>
                  <a:lnTo>
                    <a:pt x="2337973" y="9857"/>
                  </a:lnTo>
                  <a:lnTo>
                    <a:pt x="2340817" y="12700"/>
                  </a:lnTo>
                  <a:lnTo>
                    <a:pt x="2347843" y="12700"/>
                  </a:lnTo>
                  <a:lnTo>
                    <a:pt x="2350686" y="9857"/>
                  </a:lnTo>
                  <a:lnTo>
                    <a:pt x="2350686" y="2843"/>
                  </a:lnTo>
                  <a:lnTo>
                    <a:pt x="2347843" y="0"/>
                  </a:lnTo>
                  <a:close/>
                </a:path>
                <a:path w="3494404" h="12700">
                  <a:moveTo>
                    <a:pt x="2373256" y="0"/>
                  </a:moveTo>
                  <a:lnTo>
                    <a:pt x="2366229" y="0"/>
                  </a:lnTo>
                  <a:lnTo>
                    <a:pt x="2363386" y="2843"/>
                  </a:lnTo>
                  <a:lnTo>
                    <a:pt x="2363386" y="9857"/>
                  </a:lnTo>
                  <a:lnTo>
                    <a:pt x="2366229" y="12700"/>
                  </a:lnTo>
                  <a:lnTo>
                    <a:pt x="2373256" y="12700"/>
                  </a:lnTo>
                  <a:lnTo>
                    <a:pt x="2376098" y="9857"/>
                  </a:lnTo>
                  <a:lnTo>
                    <a:pt x="2376098" y="2843"/>
                  </a:lnTo>
                  <a:lnTo>
                    <a:pt x="2373256" y="0"/>
                  </a:lnTo>
                  <a:close/>
                </a:path>
                <a:path w="3494404" h="12700">
                  <a:moveTo>
                    <a:pt x="2398669" y="0"/>
                  </a:moveTo>
                  <a:lnTo>
                    <a:pt x="2391642" y="0"/>
                  </a:lnTo>
                  <a:lnTo>
                    <a:pt x="2388798" y="2843"/>
                  </a:lnTo>
                  <a:lnTo>
                    <a:pt x="2388798" y="9857"/>
                  </a:lnTo>
                  <a:lnTo>
                    <a:pt x="2391642" y="12700"/>
                  </a:lnTo>
                  <a:lnTo>
                    <a:pt x="2398669" y="12700"/>
                  </a:lnTo>
                  <a:lnTo>
                    <a:pt x="2401511" y="9857"/>
                  </a:lnTo>
                  <a:lnTo>
                    <a:pt x="2401511" y="2843"/>
                  </a:lnTo>
                  <a:lnTo>
                    <a:pt x="2398669" y="0"/>
                  </a:lnTo>
                  <a:close/>
                </a:path>
                <a:path w="3494404" h="12700">
                  <a:moveTo>
                    <a:pt x="2424082" y="0"/>
                  </a:moveTo>
                  <a:lnTo>
                    <a:pt x="2417055" y="0"/>
                  </a:lnTo>
                  <a:lnTo>
                    <a:pt x="2414211" y="2843"/>
                  </a:lnTo>
                  <a:lnTo>
                    <a:pt x="2414211" y="9857"/>
                  </a:lnTo>
                  <a:lnTo>
                    <a:pt x="2417055" y="12700"/>
                  </a:lnTo>
                  <a:lnTo>
                    <a:pt x="2424082" y="12700"/>
                  </a:lnTo>
                  <a:lnTo>
                    <a:pt x="2426924" y="9857"/>
                  </a:lnTo>
                  <a:lnTo>
                    <a:pt x="2426924" y="2843"/>
                  </a:lnTo>
                  <a:lnTo>
                    <a:pt x="2424082" y="0"/>
                  </a:lnTo>
                  <a:close/>
                </a:path>
                <a:path w="3494404" h="12700">
                  <a:moveTo>
                    <a:pt x="2449494" y="0"/>
                  </a:moveTo>
                  <a:lnTo>
                    <a:pt x="2442467" y="0"/>
                  </a:lnTo>
                  <a:lnTo>
                    <a:pt x="2439624" y="2843"/>
                  </a:lnTo>
                  <a:lnTo>
                    <a:pt x="2439624" y="9857"/>
                  </a:lnTo>
                  <a:lnTo>
                    <a:pt x="2442467" y="12700"/>
                  </a:lnTo>
                  <a:lnTo>
                    <a:pt x="2449494" y="12700"/>
                  </a:lnTo>
                  <a:lnTo>
                    <a:pt x="2452336" y="9857"/>
                  </a:lnTo>
                  <a:lnTo>
                    <a:pt x="2452336" y="2843"/>
                  </a:lnTo>
                  <a:lnTo>
                    <a:pt x="2449494" y="0"/>
                  </a:lnTo>
                  <a:close/>
                </a:path>
                <a:path w="3494404" h="12700">
                  <a:moveTo>
                    <a:pt x="2474907" y="0"/>
                  </a:moveTo>
                  <a:lnTo>
                    <a:pt x="2467880" y="0"/>
                  </a:lnTo>
                  <a:lnTo>
                    <a:pt x="2465036" y="2843"/>
                  </a:lnTo>
                  <a:lnTo>
                    <a:pt x="2465036" y="9857"/>
                  </a:lnTo>
                  <a:lnTo>
                    <a:pt x="2467880" y="12700"/>
                  </a:lnTo>
                  <a:lnTo>
                    <a:pt x="2474907" y="12700"/>
                  </a:lnTo>
                  <a:lnTo>
                    <a:pt x="2477749" y="9857"/>
                  </a:lnTo>
                  <a:lnTo>
                    <a:pt x="2477749" y="2843"/>
                  </a:lnTo>
                  <a:lnTo>
                    <a:pt x="2474907" y="0"/>
                  </a:lnTo>
                  <a:close/>
                </a:path>
                <a:path w="3494404" h="12700">
                  <a:moveTo>
                    <a:pt x="2500320" y="0"/>
                  </a:moveTo>
                  <a:lnTo>
                    <a:pt x="2493293" y="0"/>
                  </a:lnTo>
                  <a:lnTo>
                    <a:pt x="2490449" y="2843"/>
                  </a:lnTo>
                  <a:lnTo>
                    <a:pt x="2490449" y="9857"/>
                  </a:lnTo>
                  <a:lnTo>
                    <a:pt x="2493293" y="12700"/>
                  </a:lnTo>
                  <a:lnTo>
                    <a:pt x="2500320" y="12700"/>
                  </a:lnTo>
                  <a:lnTo>
                    <a:pt x="2503162" y="9857"/>
                  </a:lnTo>
                  <a:lnTo>
                    <a:pt x="2503162" y="2843"/>
                  </a:lnTo>
                  <a:lnTo>
                    <a:pt x="2500320" y="0"/>
                  </a:lnTo>
                  <a:close/>
                </a:path>
                <a:path w="3494404" h="12700">
                  <a:moveTo>
                    <a:pt x="2525732" y="0"/>
                  </a:moveTo>
                  <a:lnTo>
                    <a:pt x="2518705" y="0"/>
                  </a:lnTo>
                  <a:lnTo>
                    <a:pt x="2515862" y="2843"/>
                  </a:lnTo>
                  <a:lnTo>
                    <a:pt x="2515862" y="9857"/>
                  </a:lnTo>
                  <a:lnTo>
                    <a:pt x="2518705" y="12700"/>
                  </a:lnTo>
                  <a:lnTo>
                    <a:pt x="2525732" y="12700"/>
                  </a:lnTo>
                  <a:lnTo>
                    <a:pt x="2528575" y="9857"/>
                  </a:lnTo>
                  <a:lnTo>
                    <a:pt x="2528575" y="2843"/>
                  </a:lnTo>
                  <a:lnTo>
                    <a:pt x="2525732" y="0"/>
                  </a:lnTo>
                  <a:close/>
                </a:path>
                <a:path w="3494404" h="12700">
                  <a:moveTo>
                    <a:pt x="2551145" y="0"/>
                  </a:moveTo>
                  <a:lnTo>
                    <a:pt x="2544118" y="0"/>
                  </a:lnTo>
                  <a:lnTo>
                    <a:pt x="2541275" y="2843"/>
                  </a:lnTo>
                  <a:lnTo>
                    <a:pt x="2541275" y="9857"/>
                  </a:lnTo>
                  <a:lnTo>
                    <a:pt x="2544118" y="12700"/>
                  </a:lnTo>
                  <a:lnTo>
                    <a:pt x="2551145" y="12700"/>
                  </a:lnTo>
                  <a:lnTo>
                    <a:pt x="2553987" y="9857"/>
                  </a:lnTo>
                  <a:lnTo>
                    <a:pt x="2553987" y="2843"/>
                  </a:lnTo>
                  <a:lnTo>
                    <a:pt x="2551145" y="0"/>
                  </a:lnTo>
                  <a:close/>
                </a:path>
                <a:path w="3494404" h="12700">
                  <a:moveTo>
                    <a:pt x="2576558" y="0"/>
                  </a:moveTo>
                  <a:lnTo>
                    <a:pt x="2569531" y="0"/>
                  </a:lnTo>
                  <a:lnTo>
                    <a:pt x="2566687" y="2843"/>
                  </a:lnTo>
                  <a:lnTo>
                    <a:pt x="2566687" y="9857"/>
                  </a:lnTo>
                  <a:lnTo>
                    <a:pt x="2569531" y="12700"/>
                  </a:lnTo>
                  <a:lnTo>
                    <a:pt x="2576558" y="12700"/>
                  </a:lnTo>
                  <a:lnTo>
                    <a:pt x="2579400" y="9857"/>
                  </a:lnTo>
                  <a:lnTo>
                    <a:pt x="2579400" y="2843"/>
                  </a:lnTo>
                  <a:lnTo>
                    <a:pt x="2576558" y="0"/>
                  </a:lnTo>
                  <a:close/>
                </a:path>
                <a:path w="3494404" h="12700">
                  <a:moveTo>
                    <a:pt x="2601970" y="0"/>
                  </a:moveTo>
                  <a:lnTo>
                    <a:pt x="2594944" y="0"/>
                  </a:lnTo>
                  <a:lnTo>
                    <a:pt x="2592100" y="2843"/>
                  </a:lnTo>
                  <a:lnTo>
                    <a:pt x="2592100" y="9857"/>
                  </a:lnTo>
                  <a:lnTo>
                    <a:pt x="2594944" y="12700"/>
                  </a:lnTo>
                  <a:lnTo>
                    <a:pt x="2601970" y="12700"/>
                  </a:lnTo>
                  <a:lnTo>
                    <a:pt x="2604813" y="9857"/>
                  </a:lnTo>
                  <a:lnTo>
                    <a:pt x="2604813" y="2843"/>
                  </a:lnTo>
                  <a:lnTo>
                    <a:pt x="2601970" y="0"/>
                  </a:lnTo>
                  <a:close/>
                </a:path>
                <a:path w="3494404" h="12700">
                  <a:moveTo>
                    <a:pt x="2627383" y="0"/>
                  </a:moveTo>
                  <a:lnTo>
                    <a:pt x="2620356" y="0"/>
                  </a:lnTo>
                  <a:lnTo>
                    <a:pt x="2617513" y="2843"/>
                  </a:lnTo>
                  <a:lnTo>
                    <a:pt x="2617513" y="9857"/>
                  </a:lnTo>
                  <a:lnTo>
                    <a:pt x="2620356" y="12700"/>
                  </a:lnTo>
                  <a:lnTo>
                    <a:pt x="2627383" y="12700"/>
                  </a:lnTo>
                  <a:lnTo>
                    <a:pt x="2630225" y="9857"/>
                  </a:lnTo>
                  <a:lnTo>
                    <a:pt x="2630225" y="2843"/>
                  </a:lnTo>
                  <a:lnTo>
                    <a:pt x="2627383" y="0"/>
                  </a:lnTo>
                  <a:close/>
                </a:path>
                <a:path w="3494404" h="12700">
                  <a:moveTo>
                    <a:pt x="2652796" y="0"/>
                  </a:moveTo>
                  <a:lnTo>
                    <a:pt x="2645769" y="0"/>
                  </a:lnTo>
                  <a:lnTo>
                    <a:pt x="2642925" y="2843"/>
                  </a:lnTo>
                  <a:lnTo>
                    <a:pt x="2642925" y="9857"/>
                  </a:lnTo>
                  <a:lnTo>
                    <a:pt x="2645769" y="12700"/>
                  </a:lnTo>
                  <a:lnTo>
                    <a:pt x="2652796" y="12700"/>
                  </a:lnTo>
                  <a:lnTo>
                    <a:pt x="2655638" y="9857"/>
                  </a:lnTo>
                  <a:lnTo>
                    <a:pt x="2655638" y="2843"/>
                  </a:lnTo>
                  <a:lnTo>
                    <a:pt x="2652796" y="0"/>
                  </a:lnTo>
                  <a:close/>
                </a:path>
                <a:path w="3494404" h="12700">
                  <a:moveTo>
                    <a:pt x="2678209" y="0"/>
                  </a:moveTo>
                  <a:lnTo>
                    <a:pt x="2671182" y="0"/>
                  </a:lnTo>
                  <a:lnTo>
                    <a:pt x="2668338" y="2843"/>
                  </a:lnTo>
                  <a:lnTo>
                    <a:pt x="2668338" y="9857"/>
                  </a:lnTo>
                  <a:lnTo>
                    <a:pt x="2671182" y="12700"/>
                  </a:lnTo>
                  <a:lnTo>
                    <a:pt x="2678209" y="12700"/>
                  </a:lnTo>
                  <a:lnTo>
                    <a:pt x="2681051" y="9857"/>
                  </a:lnTo>
                  <a:lnTo>
                    <a:pt x="2681051" y="2843"/>
                  </a:lnTo>
                  <a:lnTo>
                    <a:pt x="2678209" y="0"/>
                  </a:lnTo>
                  <a:close/>
                </a:path>
                <a:path w="3494404" h="12700">
                  <a:moveTo>
                    <a:pt x="2703621" y="0"/>
                  </a:moveTo>
                  <a:lnTo>
                    <a:pt x="2696594" y="0"/>
                  </a:lnTo>
                  <a:lnTo>
                    <a:pt x="2693751" y="2843"/>
                  </a:lnTo>
                  <a:lnTo>
                    <a:pt x="2693751" y="9857"/>
                  </a:lnTo>
                  <a:lnTo>
                    <a:pt x="2696594" y="12700"/>
                  </a:lnTo>
                  <a:lnTo>
                    <a:pt x="2703621" y="12700"/>
                  </a:lnTo>
                  <a:lnTo>
                    <a:pt x="2706463" y="9857"/>
                  </a:lnTo>
                  <a:lnTo>
                    <a:pt x="2706463" y="2843"/>
                  </a:lnTo>
                  <a:lnTo>
                    <a:pt x="2703621" y="0"/>
                  </a:lnTo>
                  <a:close/>
                </a:path>
                <a:path w="3494404" h="12700">
                  <a:moveTo>
                    <a:pt x="2729034" y="0"/>
                  </a:moveTo>
                  <a:lnTo>
                    <a:pt x="2722007" y="0"/>
                  </a:lnTo>
                  <a:lnTo>
                    <a:pt x="2719163" y="2843"/>
                  </a:lnTo>
                  <a:lnTo>
                    <a:pt x="2719163" y="9857"/>
                  </a:lnTo>
                  <a:lnTo>
                    <a:pt x="2722007" y="12700"/>
                  </a:lnTo>
                  <a:lnTo>
                    <a:pt x="2729034" y="12700"/>
                  </a:lnTo>
                  <a:lnTo>
                    <a:pt x="2731876" y="9857"/>
                  </a:lnTo>
                  <a:lnTo>
                    <a:pt x="2731876" y="2843"/>
                  </a:lnTo>
                  <a:lnTo>
                    <a:pt x="2729034" y="0"/>
                  </a:lnTo>
                  <a:close/>
                </a:path>
                <a:path w="3494404" h="12700">
                  <a:moveTo>
                    <a:pt x="2754445" y="0"/>
                  </a:moveTo>
                  <a:lnTo>
                    <a:pt x="2747420" y="0"/>
                  </a:lnTo>
                  <a:lnTo>
                    <a:pt x="2744576" y="2843"/>
                  </a:lnTo>
                  <a:lnTo>
                    <a:pt x="2744576" y="9857"/>
                  </a:lnTo>
                  <a:lnTo>
                    <a:pt x="2747420" y="12700"/>
                  </a:lnTo>
                  <a:lnTo>
                    <a:pt x="2754445" y="12700"/>
                  </a:lnTo>
                  <a:lnTo>
                    <a:pt x="2757289" y="9857"/>
                  </a:lnTo>
                  <a:lnTo>
                    <a:pt x="2757289" y="2843"/>
                  </a:lnTo>
                  <a:lnTo>
                    <a:pt x="2754445" y="0"/>
                  </a:lnTo>
                  <a:close/>
                </a:path>
                <a:path w="3494404" h="12700">
                  <a:moveTo>
                    <a:pt x="2779858" y="0"/>
                  </a:moveTo>
                  <a:lnTo>
                    <a:pt x="2772832" y="0"/>
                  </a:lnTo>
                  <a:lnTo>
                    <a:pt x="2769989" y="2843"/>
                  </a:lnTo>
                  <a:lnTo>
                    <a:pt x="2769989" y="9857"/>
                  </a:lnTo>
                  <a:lnTo>
                    <a:pt x="2772832" y="12700"/>
                  </a:lnTo>
                  <a:lnTo>
                    <a:pt x="2779858" y="12700"/>
                  </a:lnTo>
                  <a:lnTo>
                    <a:pt x="2782702" y="9857"/>
                  </a:lnTo>
                  <a:lnTo>
                    <a:pt x="2782702" y="2843"/>
                  </a:lnTo>
                  <a:lnTo>
                    <a:pt x="2779858" y="0"/>
                  </a:lnTo>
                  <a:close/>
                </a:path>
                <a:path w="3494404" h="12700">
                  <a:moveTo>
                    <a:pt x="2805271" y="0"/>
                  </a:moveTo>
                  <a:lnTo>
                    <a:pt x="2798245" y="0"/>
                  </a:lnTo>
                  <a:lnTo>
                    <a:pt x="2795402" y="2843"/>
                  </a:lnTo>
                  <a:lnTo>
                    <a:pt x="2795402" y="9857"/>
                  </a:lnTo>
                  <a:lnTo>
                    <a:pt x="2798245" y="12700"/>
                  </a:lnTo>
                  <a:lnTo>
                    <a:pt x="2805271" y="12700"/>
                  </a:lnTo>
                  <a:lnTo>
                    <a:pt x="2808114" y="9857"/>
                  </a:lnTo>
                  <a:lnTo>
                    <a:pt x="2808114" y="2843"/>
                  </a:lnTo>
                  <a:lnTo>
                    <a:pt x="2805271" y="0"/>
                  </a:lnTo>
                  <a:close/>
                </a:path>
                <a:path w="3494404" h="12700">
                  <a:moveTo>
                    <a:pt x="2830683" y="0"/>
                  </a:moveTo>
                  <a:lnTo>
                    <a:pt x="2823658" y="0"/>
                  </a:lnTo>
                  <a:lnTo>
                    <a:pt x="2820814" y="2843"/>
                  </a:lnTo>
                  <a:lnTo>
                    <a:pt x="2820814" y="9857"/>
                  </a:lnTo>
                  <a:lnTo>
                    <a:pt x="2823658" y="12700"/>
                  </a:lnTo>
                  <a:lnTo>
                    <a:pt x="2830683" y="12700"/>
                  </a:lnTo>
                  <a:lnTo>
                    <a:pt x="2833527" y="9857"/>
                  </a:lnTo>
                  <a:lnTo>
                    <a:pt x="2833527" y="2843"/>
                  </a:lnTo>
                  <a:lnTo>
                    <a:pt x="2830683" y="0"/>
                  </a:lnTo>
                  <a:close/>
                </a:path>
                <a:path w="3494404" h="12700">
                  <a:moveTo>
                    <a:pt x="2856096" y="0"/>
                  </a:moveTo>
                  <a:lnTo>
                    <a:pt x="2849071" y="0"/>
                  </a:lnTo>
                  <a:lnTo>
                    <a:pt x="2846227" y="2843"/>
                  </a:lnTo>
                  <a:lnTo>
                    <a:pt x="2846227" y="9857"/>
                  </a:lnTo>
                  <a:lnTo>
                    <a:pt x="2849071" y="12700"/>
                  </a:lnTo>
                  <a:lnTo>
                    <a:pt x="2856096" y="12700"/>
                  </a:lnTo>
                  <a:lnTo>
                    <a:pt x="2858940" y="9857"/>
                  </a:lnTo>
                  <a:lnTo>
                    <a:pt x="2858940" y="2843"/>
                  </a:lnTo>
                  <a:lnTo>
                    <a:pt x="2856096" y="0"/>
                  </a:lnTo>
                  <a:close/>
                </a:path>
                <a:path w="3494404" h="12700">
                  <a:moveTo>
                    <a:pt x="2881509" y="0"/>
                  </a:moveTo>
                  <a:lnTo>
                    <a:pt x="2874483" y="0"/>
                  </a:lnTo>
                  <a:lnTo>
                    <a:pt x="2871640" y="2843"/>
                  </a:lnTo>
                  <a:lnTo>
                    <a:pt x="2871640" y="9857"/>
                  </a:lnTo>
                  <a:lnTo>
                    <a:pt x="2874483" y="12700"/>
                  </a:lnTo>
                  <a:lnTo>
                    <a:pt x="2881509" y="12700"/>
                  </a:lnTo>
                  <a:lnTo>
                    <a:pt x="2884352" y="9857"/>
                  </a:lnTo>
                  <a:lnTo>
                    <a:pt x="2884352" y="2843"/>
                  </a:lnTo>
                  <a:lnTo>
                    <a:pt x="2881509" y="0"/>
                  </a:lnTo>
                  <a:close/>
                </a:path>
                <a:path w="3494404" h="12700">
                  <a:moveTo>
                    <a:pt x="2906922" y="0"/>
                  </a:moveTo>
                  <a:lnTo>
                    <a:pt x="2899896" y="0"/>
                  </a:lnTo>
                  <a:lnTo>
                    <a:pt x="2897052" y="2843"/>
                  </a:lnTo>
                  <a:lnTo>
                    <a:pt x="2897052" y="9857"/>
                  </a:lnTo>
                  <a:lnTo>
                    <a:pt x="2899896" y="12700"/>
                  </a:lnTo>
                  <a:lnTo>
                    <a:pt x="2906922" y="12700"/>
                  </a:lnTo>
                  <a:lnTo>
                    <a:pt x="2909765" y="9857"/>
                  </a:lnTo>
                  <a:lnTo>
                    <a:pt x="2909765" y="2843"/>
                  </a:lnTo>
                  <a:lnTo>
                    <a:pt x="2906922" y="0"/>
                  </a:lnTo>
                  <a:close/>
                </a:path>
                <a:path w="3494404" h="12700">
                  <a:moveTo>
                    <a:pt x="2932334" y="0"/>
                  </a:moveTo>
                  <a:lnTo>
                    <a:pt x="2925309" y="0"/>
                  </a:lnTo>
                  <a:lnTo>
                    <a:pt x="2922465" y="2843"/>
                  </a:lnTo>
                  <a:lnTo>
                    <a:pt x="2922465" y="9857"/>
                  </a:lnTo>
                  <a:lnTo>
                    <a:pt x="2925309" y="12700"/>
                  </a:lnTo>
                  <a:lnTo>
                    <a:pt x="2932334" y="12700"/>
                  </a:lnTo>
                  <a:lnTo>
                    <a:pt x="2935178" y="9857"/>
                  </a:lnTo>
                  <a:lnTo>
                    <a:pt x="2935178" y="2843"/>
                  </a:lnTo>
                  <a:lnTo>
                    <a:pt x="2932334" y="0"/>
                  </a:lnTo>
                  <a:close/>
                </a:path>
                <a:path w="3494404" h="12700">
                  <a:moveTo>
                    <a:pt x="2957747" y="0"/>
                  </a:moveTo>
                  <a:lnTo>
                    <a:pt x="2950721" y="0"/>
                  </a:lnTo>
                  <a:lnTo>
                    <a:pt x="2947878" y="2843"/>
                  </a:lnTo>
                  <a:lnTo>
                    <a:pt x="2947878" y="9857"/>
                  </a:lnTo>
                  <a:lnTo>
                    <a:pt x="2950721" y="12700"/>
                  </a:lnTo>
                  <a:lnTo>
                    <a:pt x="2957747" y="12700"/>
                  </a:lnTo>
                  <a:lnTo>
                    <a:pt x="2960590" y="9857"/>
                  </a:lnTo>
                  <a:lnTo>
                    <a:pt x="2960590" y="2843"/>
                  </a:lnTo>
                  <a:lnTo>
                    <a:pt x="2957747" y="0"/>
                  </a:lnTo>
                  <a:close/>
                </a:path>
                <a:path w="3494404" h="12700">
                  <a:moveTo>
                    <a:pt x="2983160" y="0"/>
                  </a:moveTo>
                  <a:lnTo>
                    <a:pt x="2976134" y="0"/>
                  </a:lnTo>
                  <a:lnTo>
                    <a:pt x="2973290" y="2843"/>
                  </a:lnTo>
                  <a:lnTo>
                    <a:pt x="2973290" y="9857"/>
                  </a:lnTo>
                  <a:lnTo>
                    <a:pt x="2976134" y="12700"/>
                  </a:lnTo>
                  <a:lnTo>
                    <a:pt x="2983160" y="12700"/>
                  </a:lnTo>
                  <a:lnTo>
                    <a:pt x="2986003" y="9857"/>
                  </a:lnTo>
                  <a:lnTo>
                    <a:pt x="2986003" y="2843"/>
                  </a:lnTo>
                  <a:lnTo>
                    <a:pt x="2983160" y="0"/>
                  </a:lnTo>
                  <a:close/>
                </a:path>
                <a:path w="3494404" h="12700">
                  <a:moveTo>
                    <a:pt x="3008572" y="0"/>
                  </a:moveTo>
                  <a:lnTo>
                    <a:pt x="3001547" y="0"/>
                  </a:lnTo>
                  <a:lnTo>
                    <a:pt x="2998703" y="2843"/>
                  </a:lnTo>
                  <a:lnTo>
                    <a:pt x="2998703" y="9857"/>
                  </a:lnTo>
                  <a:lnTo>
                    <a:pt x="3001547" y="12700"/>
                  </a:lnTo>
                  <a:lnTo>
                    <a:pt x="3008572" y="12700"/>
                  </a:lnTo>
                  <a:lnTo>
                    <a:pt x="3011416" y="9857"/>
                  </a:lnTo>
                  <a:lnTo>
                    <a:pt x="3011416" y="2843"/>
                  </a:lnTo>
                  <a:lnTo>
                    <a:pt x="3008572" y="0"/>
                  </a:lnTo>
                  <a:close/>
                </a:path>
                <a:path w="3494404" h="12700">
                  <a:moveTo>
                    <a:pt x="3033985" y="0"/>
                  </a:moveTo>
                  <a:lnTo>
                    <a:pt x="3026959" y="0"/>
                  </a:lnTo>
                  <a:lnTo>
                    <a:pt x="3024116" y="2843"/>
                  </a:lnTo>
                  <a:lnTo>
                    <a:pt x="3024116" y="9857"/>
                  </a:lnTo>
                  <a:lnTo>
                    <a:pt x="3026959" y="12700"/>
                  </a:lnTo>
                  <a:lnTo>
                    <a:pt x="3033985" y="12700"/>
                  </a:lnTo>
                  <a:lnTo>
                    <a:pt x="3036829" y="9857"/>
                  </a:lnTo>
                  <a:lnTo>
                    <a:pt x="3036829" y="2843"/>
                  </a:lnTo>
                  <a:lnTo>
                    <a:pt x="3033985" y="0"/>
                  </a:lnTo>
                  <a:close/>
                </a:path>
                <a:path w="3494404" h="12700">
                  <a:moveTo>
                    <a:pt x="3059398" y="0"/>
                  </a:moveTo>
                  <a:lnTo>
                    <a:pt x="3052372" y="0"/>
                  </a:lnTo>
                  <a:lnTo>
                    <a:pt x="3049529" y="2843"/>
                  </a:lnTo>
                  <a:lnTo>
                    <a:pt x="3049529" y="9857"/>
                  </a:lnTo>
                  <a:lnTo>
                    <a:pt x="3052372" y="12700"/>
                  </a:lnTo>
                  <a:lnTo>
                    <a:pt x="3059398" y="12700"/>
                  </a:lnTo>
                  <a:lnTo>
                    <a:pt x="3062241" y="9857"/>
                  </a:lnTo>
                  <a:lnTo>
                    <a:pt x="3062241" y="2843"/>
                  </a:lnTo>
                  <a:lnTo>
                    <a:pt x="3059398" y="0"/>
                  </a:lnTo>
                  <a:close/>
                </a:path>
                <a:path w="3494404" h="12700">
                  <a:moveTo>
                    <a:pt x="3084810" y="0"/>
                  </a:moveTo>
                  <a:lnTo>
                    <a:pt x="3077785" y="0"/>
                  </a:lnTo>
                  <a:lnTo>
                    <a:pt x="3074941" y="2843"/>
                  </a:lnTo>
                  <a:lnTo>
                    <a:pt x="3074941" y="9857"/>
                  </a:lnTo>
                  <a:lnTo>
                    <a:pt x="3077785" y="12700"/>
                  </a:lnTo>
                  <a:lnTo>
                    <a:pt x="3084810" y="12700"/>
                  </a:lnTo>
                  <a:lnTo>
                    <a:pt x="3087654" y="9857"/>
                  </a:lnTo>
                  <a:lnTo>
                    <a:pt x="3087654" y="2843"/>
                  </a:lnTo>
                  <a:lnTo>
                    <a:pt x="3084810" y="0"/>
                  </a:lnTo>
                  <a:close/>
                </a:path>
                <a:path w="3494404" h="12700">
                  <a:moveTo>
                    <a:pt x="3110223" y="0"/>
                  </a:moveTo>
                  <a:lnTo>
                    <a:pt x="3103198" y="0"/>
                  </a:lnTo>
                  <a:lnTo>
                    <a:pt x="3100354" y="2843"/>
                  </a:lnTo>
                  <a:lnTo>
                    <a:pt x="3100354" y="9857"/>
                  </a:lnTo>
                  <a:lnTo>
                    <a:pt x="3103198" y="12700"/>
                  </a:lnTo>
                  <a:lnTo>
                    <a:pt x="3110223" y="12700"/>
                  </a:lnTo>
                  <a:lnTo>
                    <a:pt x="3113067" y="9857"/>
                  </a:lnTo>
                  <a:lnTo>
                    <a:pt x="3113067" y="2843"/>
                  </a:lnTo>
                  <a:lnTo>
                    <a:pt x="3110223" y="0"/>
                  </a:lnTo>
                  <a:close/>
                </a:path>
                <a:path w="3494404" h="12700">
                  <a:moveTo>
                    <a:pt x="3135636" y="0"/>
                  </a:moveTo>
                  <a:lnTo>
                    <a:pt x="3128610" y="0"/>
                  </a:lnTo>
                  <a:lnTo>
                    <a:pt x="3125767" y="2843"/>
                  </a:lnTo>
                  <a:lnTo>
                    <a:pt x="3125767" y="9857"/>
                  </a:lnTo>
                  <a:lnTo>
                    <a:pt x="3128610" y="12700"/>
                  </a:lnTo>
                  <a:lnTo>
                    <a:pt x="3135636" y="12700"/>
                  </a:lnTo>
                  <a:lnTo>
                    <a:pt x="3138479" y="9857"/>
                  </a:lnTo>
                  <a:lnTo>
                    <a:pt x="3138479" y="2843"/>
                  </a:lnTo>
                  <a:lnTo>
                    <a:pt x="3135636" y="0"/>
                  </a:lnTo>
                  <a:close/>
                </a:path>
                <a:path w="3494404" h="12700">
                  <a:moveTo>
                    <a:pt x="3161049" y="0"/>
                  </a:moveTo>
                  <a:lnTo>
                    <a:pt x="3154023" y="0"/>
                  </a:lnTo>
                  <a:lnTo>
                    <a:pt x="3151179" y="2843"/>
                  </a:lnTo>
                  <a:lnTo>
                    <a:pt x="3151179" y="9856"/>
                  </a:lnTo>
                  <a:lnTo>
                    <a:pt x="3154023" y="12700"/>
                  </a:lnTo>
                  <a:lnTo>
                    <a:pt x="3161049" y="12700"/>
                  </a:lnTo>
                  <a:lnTo>
                    <a:pt x="3163892" y="9856"/>
                  </a:lnTo>
                  <a:lnTo>
                    <a:pt x="3163892" y="2843"/>
                  </a:lnTo>
                  <a:lnTo>
                    <a:pt x="3161049" y="0"/>
                  </a:lnTo>
                  <a:close/>
                </a:path>
                <a:path w="3494404" h="12700">
                  <a:moveTo>
                    <a:pt x="3186461" y="0"/>
                  </a:moveTo>
                  <a:lnTo>
                    <a:pt x="3179436" y="0"/>
                  </a:lnTo>
                  <a:lnTo>
                    <a:pt x="3176592" y="2843"/>
                  </a:lnTo>
                  <a:lnTo>
                    <a:pt x="3176592" y="9856"/>
                  </a:lnTo>
                  <a:lnTo>
                    <a:pt x="3179436" y="12700"/>
                  </a:lnTo>
                  <a:lnTo>
                    <a:pt x="3186461" y="12700"/>
                  </a:lnTo>
                  <a:lnTo>
                    <a:pt x="3189305" y="9856"/>
                  </a:lnTo>
                  <a:lnTo>
                    <a:pt x="3189305" y="2843"/>
                  </a:lnTo>
                  <a:lnTo>
                    <a:pt x="3186461" y="0"/>
                  </a:lnTo>
                  <a:close/>
                </a:path>
                <a:path w="3494404" h="12700">
                  <a:moveTo>
                    <a:pt x="3211874" y="0"/>
                  </a:moveTo>
                  <a:lnTo>
                    <a:pt x="3204848" y="0"/>
                  </a:lnTo>
                  <a:lnTo>
                    <a:pt x="3202005" y="2843"/>
                  </a:lnTo>
                  <a:lnTo>
                    <a:pt x="3202005" y="9856"/>
                  </a:lnTo>
                  <a:lnTo>
                    <a:pt x="3204848" y="12700"/>
                  </a:lnTo>
                  <a:lnTo>
                    <a:pt x="3211874" y="12700"/>
                  </a:lnTo>
                  <a:lnTo>
                    <a:pt x="3214717" y="9856"/>
                  </a:lnTo>
                  <a:lnTo>
                    <a:pt x="3214717" y="2843"/>
                  </a:lnTo>
                  <a:lnTo>
                    <a:pt x="3211874" y="0"/>
                  </a:lnTo>
                  <a:close/>
                </a:path>
                <a:path w="3494404" h="12700">
                  <a:moveTo>
                    <a:pt x="3237287" y="0"/>
                  </a:moveTo>
                  <a:lnTo>
                    <a:pt x="3230260" y="0"/>
                  </a:lnTo>
                  <a:lnTo>
                    <a:pt x="3227417" y="2843"/>
                  </a:lnTo>
                  <a:lnTo>
                    <a:pt x="3227417" y="9856"/>
                  </a:lnTo>
                  <a:lnTo>
                    <a:pt x="3230261" y="12700"/>
                  </a:lnTo>
                  <a:lnTo>
                    <a:pt x="3237287" y="12700"/>
                  </a:lnTo>
                  <a:lnTo>
                    <a:pt x="3240130" y="9856"/>
                  </a:lnTo>
                  <a:lnTo>
                    <a:pt x="3240130" y="2843"/>
                  </a:lnTo>
                  <a:lnTo>
                    <a:pt x="3237287" y="0"/>
                  </a:lnTo>
                  <a:close/>
                </a:path>
                <a:path w="3494404" h="12700">
                  <a:moveTo>
                    <a:pt x="3262699" y="0"/>
                  </a:moveTo>
                  <a:lnTo>
                    <a:pt x="3255672" y="0"/>
                  </a:lnTo>
                  <a:lnTo>
                    <a:pt x="3252830" y="2843"/>
                  </a:lnTo>
                  <a:lnTo>
                    <a:pt x="3252830" y="9856"/>
                  </a:lnTo>
                  <a:lnTo>
                    <a:pt x="3255674" y="12700"/>
                  </a:lnTo>
                  <a:lnTo>
                    <a:pt x="3262699" y="12700"/>
                  </a:lnTo>
                  <a:lnTo>
                    <a:pt x="3265543" y="9856"/>
                  </a:lnTo>
                  <a:lnTo>
                    <a:pt x="3265543" y="2843"/>
                  </a:lnTo>
                  <a:lnTo>
                    <a:pt x="3262699" y="0"/>
                  </a:lnTo>
                  <a:close/>
                </a:path>
                <a:path w="3494404" h="12700">
                  <a:moveTo>
                    <a:pt x="3288112" y="0"/>
                  </a:moveTo>
                  <a:lnTo>
                    <a:pt x="3281085" y="0"/>
                  </a:lnTo>
                  <a:lnTo>
                    <a:pt x="3278243" y="2843"/>
                  </a:lnTo>
                  <a:lnTo>
                    <a:pt x="3278243" y="9856"/>
                  </a:lnTo>
                  <a:lnTo>
                    <a:pt x="3281086" y="12700"/>
                  </a:lnTo>
                  <a:lnTo>
                    <a:pt x="3288112" y="12700"/>
                  </a:lnTo>
                  <a:lnTo>
                    <a:pt x="3290956" y="9856"/>
                  </a:lnTo>
                  <a:lnTo>
                    <a:pt x="3290956" y="2843"/>
                  </a:lnTo>
                  <a:lnTo>
                    <a:pt x="3288112" y="0"/>
                  </a:lnTo>
                  <a:close/>
                </a:path>
                <a:path w="3494404" h="12700">
                  <a:moveTo>
                    <a:pt x="3313525" y="0"/>
                  </a:moveTo>
                  <a:lnTo>
                    <a:pt x="3306498" y="0"/>
                  </a:lnTo>
                  <a:lnTo>
                    <a:pt x="3303656" y="2843"/>
                  </a:lnTo>
                  <a:lnTo>
                    <a:pt x="3303656" y="9856"/>
                  </a:lnTo>
                  <a:lnTo>
                    <a:pt x="3306499" y="12700"/>
                  </a:lnTo>
                  <a:lnTo>
                    <a:pt x="3313525" y="12700"/>
                  </a:lnTo>
                  <a:lnTo>
                    <a:pt x="3316368" y="9856"/>
                  </a:lnTo>
                  <a:lnTo>
                    <a:pt x="3316368" y="2843"/>
                  </a:lnTo>
                  <a:lnTo>
                    <a:pt x="3313525" y="0"/>
                  </a:lnTo>
                  <a:close/>
                </a:path>
                <a:path w="3494404" h="12700">
                  <a:moveTo>
                    <a:pt x="3338937" y="0"/>
                  </a:moveTo>
                  <a:lnTo>
                    <a:pt x="3331912" y="0"/>
                  </a:lnTo>
                  <a:lnTo>
                    <a:pt x="3329068" y="2843"/>
                  </a:lnTo>
                  <a:lnTo>
                    <a:pt x="3329068" y="9856"/>
                  </a:lnTo>
                  <a:lnTo>
                    <a:pt x="3331912" y="12700"/>
                  </a:lnTo>
                  <a:lnTo>
                    <a:pt x="3338937" y="12700"/>
                  </a:lnTo>
                  <a:lnTo>
                    <a:pt x="3341781" y="9856"/>
                  </a:lnTo>
                  <a:lnTo>
                    <a:pt x="3341781" y="2843"/>
                  </a:lnTo>
                  <a:lnTo>
                    <a:pt x="3338937" y="0"/>
                  </a:lnTo>
                  <a:close/>
                </a:path>
                <a:path w="3494404" h="12700">
                  <a:moveTo>
                    <a:pt x="3364350" y="0"/>
                  </a:moveTo>
                  <a:lnTo>
                    <a:pt x="3357325" y="0"/>
                  </a:lnTo>
                  <a:lnTo>
                    <a:pt x="3354481" y="2843"/>
                  </a:lnTo>
                  <a:lnTo>
                    <a:pt x="3354481" y="9856"/>
                  </a:lnTo>
                  <a:lnTo>
                    <a:pt x="3357325" y="12700"/>
                  </a:lnTo>
                  <a:lnTo>
                    <a:pt x="3364350" y="12700"/>
                  </a:lnTo>
                  <a:lnTo>
                    <a:pt x="3367194" y="9856"/>
                  </a:lnTo>
                  <a:lnTo>
                    <a:pt x="3367194" y="2843"/>
                  </a:lnTo>
                  <a:lnTo>
                    <a:pt x="3364350" y="0"/>
                  </a:lnTo>
                  <a:close/>
                </a:path>
                <a:path w="3494404" h="12700">
                  <a:moveTo>
                    <a:pt x="3389763" y="0"/>
                  </a:moveTo>
                  <a:lnTo>
                    <a:pt x="3382737" y="0"/>
                  </a:lnTo>
                  <a:lnTo>
                    <a:pt x="3379894" y="2843"/>
                  </a:lnTo>
                  <a:lnTo>
                    <a:pt x="3379894" y="9856"/>
                  </a:lnTo>
                  <a:lnTo>
                    <a:pt x="3382737" y="12700"/>
                  </a:lnTo>
                  <a:lnTo>
                    <a:pt x="3389763" y="12700"/>
                  </a:lnTo>
                  <a:lnTo>
                    <a:pt x="3392606" y="9856"/>
                  </a:lnTo>
                  <a:lnTo>
                    <a:pt x="3392606" y="2843"/>
                  </a:lnTo>
                  <a:lnTo>
                    <a:pt x="3389763" y="0"/>
                  </a:lnTo>
                  <a:close/>
                </a:path>
                <a:path w="3494404" h="12700">
                  <a:moveTo>
                    <a:pt x="3415176" y="0"/>
                  </a:moveTo>
                  <a:lnTo>
                    <a:pt x="3408150" y="0"/>
                  </a:lnTo>
                  <a:lnTo>
                    <a:pt x="3405306" y="2843"/>
                  </a:lnTo>
                  <a:lnTo>
                    <a:pt x="3405306" y="9856"/>
                  </a:lnTo>
                  <a:lnTo>
                    <a:pt x="3408150" y="12700"/>
                  </a:lnTo>
                  <a:lnTo>
                    <a:pt x="3415176" y="12700"/>
                  </a:lnTo>
                  <a:lnTo>
                    <a:pt x="3418019" y="9856"/>
                  </a:lnTo>
                  <a:lnTo>
                    <a:pt x="3418019" y="2843"/>
                  </a:lnTo>
                  <a:lnTo>
                    <a:pt x="3415176" y="0"/>
                  </a:lnTo>
                  <a:close/>
                </a:path>
                <a:path w="3494404" h="12700">
                  <a:moveTo>
                    <a:pt x="3440588" y="0"/>
                  </a:moveTo>
                  <a:lnTo>
                    <a:pt x="3433563" y="0"/>
                  </a:lnTo>
                  <a:lnTo>
                    <a:pt x="3430719" y="2843"/>
                  </a:lnTo>
                  <a:lnTo>
                    <a:pt x="3430719" y="9856"/>
                  </a:lnTo>
                  <a:lnTo>
                    <a:pt x="3433563" y="12700"/>
                  </a:lnTo>
                  <a:lnTo>
                    <a:pt x="3440588" y="12700"/>
                  </a:lnTo>
                  <a:lnTo>
                    <a:pt x="3443432" y="9856"/>
                  </a:lnTo>
                  <a:lnTo>
                    <a:pt x="3443432" y="2843"/>
                  </a:lnTo>
                  <a:lnTo>
                    <a:pt x="3440588" y="0"/>
                  </a:lnTo>
                  <a:close/>
                </a:path>
                <a:path w="3494404" h="12700">
                  <a:moveTo>
                    <a:pt x="3466001" y="0"/>
                  </a:moveTo>
                  <a:lnTo>
                    <a:pt x="3458975" y="0"/>
                  </a:lnTo>
                  <a:lnTo>
                    <a:pt x="3456132" y="2843"/>
                  </a:lnTo>
                  <a:lnTo>
                    <a:pt x="3456132" y="9856"/>
                  </a:lnTo>
                  <a:lnTo>
                    <a:pt x="3458975" y="12700"/>
                  </a:lnTo>
                  <a:lnTo>
                    <a:pt x="3466001" y="12700"/>
                  </a:lnTo>
                  <a:lnTo>
                    <a:pt x="3468844" y="9856"/>
                  </a:lnTo>
                  <a:lnTo>
                    <a:pt x="3468844" y="2843"/>
                  </a:lnTo>
                  <a:lnTo>
                    <a:pt x="3466001" y="0"/>
                  </a:lnTo>
                  <a:close/>
                </a:path>
                <a:path w="3494404" h="12700">
                  <a:moveTo>
                    <a:pt x="3491414" y="0"/>
                  </a:moveTo>
                  <a:lnTo>
                    <a:pt x="3484388" y="0"/>
                  </a:lnTo>
                  <a:lnTo>
                    <a:pt x="3481544" y="2843"/>
                  </a:lnTo>
                  <a:lnTo>
                    <a:pt x="3481544" y="9856"/>
                  </a:lnTo>
                  <a:lnTo>
                    <a:pt x="3484388" y="12700"/>
                  </a:lnTo>
                  <a:lnTo>
                    <a:pt x="3491414" y="12700"/>
                  </a:lnTo>
                  <a:lnTo>
                    <a:pt x="3494257" y="9856"/>
                  </a:lnTo>
                  <a:lnTo>
                    <a:pt x="3494257" y="2843"/>
                  </a:lnTo>
                  <a:lnTo>
                    <a:pt x="3491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296400" y="2971800"/>
            <a:ext cx="838200" cy="4667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Beta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36740" y="6192519"/>
            <a:ext cx="1059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Beta </a:t>
            </a:r>
            <a:r>
              <a:rPr sz="2400" dirty="0">
                <a:latin typeface="Times New Roman"/>
                <a:cs typeface="Times New Roman"/>
              </a:rPr>
              <a:t>&gt;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870" y="415471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92530" y="1214517"/>
            <a:ext cx="35325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latin typeface="Calibri"/>
                <a:cs typeface="Calibri"/>
              </a:rPr>
              <a:t>For </a:t>
            </a:r>
            <a:r>
              <a:rPr sz="4000" dirty="0">
                <a:latin typeface="Calibri"/>
                <a:cs typeface="Calibri"/>
              </a:rPr>
              <a:t>a </a:t>
            </a:r>
            <a:r>
              <a:rPr sz="4000" spc="-5" dirty="0">
                <a:latin typeface="Calibri"/>
                <a:cs typeface="Calibri"/>
              </a:rPr>
              <a:t>single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asset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8825" y="2353342"/>
            <a:ext cx="3548379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67765" algn="l"/>
                <a:tab pos="2444750" algn="l"/>
                <a:tab pos="3451860" algn="l"/>
              </a:tabLst>
            </a:pPr>
            <a:r>
              <a:rPr sz="2000" i="1" spc="100" dirty="0">
                <a:latin typeface="Times New Roman"/>
                <a:cs typeface="Times New Roman"/>
              </a:rPr>
              <a:t>i	</a:t>
            </a:r>
            <a:r>
              <a:rPr sz="2000" i="1" spc="265" dirty="0">
                <a:latin typeface="Times New Roman"/>
                <a:cs typeface="Times New Roman"/>
              </a:rPr>
              <a:t>m	</a:t>
            </a:r>
            <a:r>
              <a:rPr sz="2000" i="1" spc="100" dirty="0">
                <a:latin typeface="Times New Roman"/>
                <a:cs typeface="Times New Roman"/>
              </a:rPr>
              <a:t>f	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9929" y="1810506"/>
            <a:ext cx="4169410" cy="854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34235" algn="l"/>
                <a:tab pos="3362325" algn="l"/>
              </a:tabLst>
            </a:pPr>
            <a:r>
              <a:rPr sz="3450" spc="340" dirty="0">
                <a:latin typeface="Symbol"/>
                <a:cs typeface="Symbol"/>
              </a:rPr>
              <a:t></a:t>
            </a:r>
            <a:r>
              <a:rPr sz="3450" spc="-70" dirty="0">
                <a:latin typeface="Times New Roman"/>
                <a:cs typeface="Times New Roman"/>
              </a:rPr>
              <a:t> </a:t>
            </a:r>
            <a:r>
              <a:rPr sz="3700" i="1" spc="200" dirty="0">
                <a:latin typeface="Symbol"/>
                <a:cs typeface="Symbol"/>
              </a:rPr>
              <a:t></a:t>
            </a:r>
            <a:r>
              <a:rPr sz="3700" i="1" spc="430" dirty="0">
                <a:latin typeface="Times New Roman"/>
                <a:cs typeface="Times New Roman"/>
              </a:rPr>
              <a:t> </a:t>
            </a:r>
            <a:r>
              <a:rPr sz="5400" spc="204" dirty="0">
                <a:latin typeface="Symbol"/>
                <a:cs typeface="Symbol"/>
              </a:rPr>
              <a:t></a:t>
            </a:r>
            <a:r>
              <a:rPr sz="3450" i="1" spc="204" dirty="0">
                <a:latin typeface="Times New Roman"/>
                <a:cs typeface="Times New Roman"/>
              </a:rPr>
              <a:t>E</a:t>
            </a:r>
            <a:r>
              <a:rPr sz="3450" spc="204" dirty="0">
                <a:latin typeface="Times New Roman"/>
                <a:cs typeface="Times New Roman"/>
              </a:rPr>
              <a:t>(</a:t>
            </a:r>
            <a:r>
              <a:rPr sz="3450" i="1" spc="204" dirty="0">
                <a:latin typeface="Times New Roman"/>
                <a:cs typeface="Times New Roman"/>
              </a:rPr>
              <a:t>R	</a:t>
            </a:r>
            <a:r>
              <a:rPr sz="3450" spc="204" dirty="0">
                <a:latin typeface="Times New Roman"/>
                <a:cs typeface="Times New Roman"/>
              </a:rPr>
              <a:t>)</a:t>
            </a:r>
            <a:r>
              <a:rPr sz="3450" spc="-200" dirty="0">
                <a:latin typeface="Times New Roman"/>
                <a:cs typeface="Times New Roman"/>
              </a:rPr>
              <a:t> </a:t>
            </a:r>
            <a:r>
              <a:rPr sz="3450" spc="340" dirty="0">
                <a:latin typeface="Symbol"/>
                <a:cs typeface="Symbol"/>
              </a:rPr>
              <a:t></a:t>
            </a:r>
            <a:r>
              <a:rPr sz="3450" spc="-70" dirty="0">
                <a:latin typeface="Times New Roman"/>
                <a:cs typeface="Times New Roman"/>
              </a:rPr>
              <a:t> </a:t>
            </a:r>
            <a:r>
              <a:rPr sz="3450" i="1" spc="380" dirty="0">
                <a:latin typeface="Times New Roman"/>
                <a:cs typeface="Times New Roman"/>
              </a:rPr>
              <a:t>R	</a:t>
            </a:r>
            <a:r>
              <a:rPr sz="5400" spc="40" dirty="0">
                <a:latin typeface="Symbol"/>
                <a:cs typeface="Symbol"/>
              </a:rPr>
              <a:t></a:t>
            </a:r>
            <a:r>
              <a:rPr sz="3450" spc="40" dirty="0">
                <a:latin typeface="Symbol"/>
                <a:cs typeface="Symbol"/>
              </a:rPr>
              <a:t></a:t>
            </a:r>
            <a:r>
              <a:rPr sz="3450" spc="-285" dirty="0">
                <a:latin typeface="Times New Roman"/>
                <a:cs typeface="Times New Roman"/>
              </a:rPr>
              <a:t> </a:t>
            </a:r>
            <a:r>
              <a:rPr sz="3450" i="1" spc="275" dirty="0">
                <a:latin typeface="Times New Roman"/>
                <a:cs typeface="Times New Roman"/>
              </a:rPr>
              <a:t>e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8054" y="2059809"/>
            <a:ext cx="2214245" cy="554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450" i="1" spc="335" dirty="0">
                <a:latin typeface="Times New Roman"/>
                <a:cs typeface="Times New Roman"/>
              </a:rPr>
              <a:t>E</a:t>
            </a:r>
            <a:r>
              <a:rPr sz="3450" spc="335" dirty="0">
                <a:latin typeface="Times New Roman"/>
                <a:cs typeface="Times New Roman"/>
              </a:rPr>
              <a:t>(</a:t>
            </a:r>
            <a:r>
              <a:rPr sz="3450" i="1" spc="335" dirty="0">
                <a:latin typeface="Times New Roman"/>
                <a:cs typeface="Times New Roman"/>
              </a:rPr>
              <a:t>R</a:t>
            </a:r>
            <a:r>
              <a:rPr sz="3000" i="1" spc="502" baseline="-23611" dirty="0">
                <a:latin typeface="Times New Roman"/>
                <a:cs typeface="Times New Roman"/>
              </a:rPr>
              <a:t>i </a:t>
            </a:r>
            <a:r>
              <a:rPr sz="3450" spc="204" dirty="0">
                <a:latin typeface="Times New Roman"/>
                <a:cs typeface="Times New Roman"/>
              </a:rPr>
              <a:t>) </a:t>
            </a:r>
            <a:r>
              <a:rPr sz="3450" spc="340" dirty="0">
                <a:latin typeface="Symbol"/>
                <a:cs typeface="Symbol"/>
              </a:rPr>
              <a:t></a:t>
            </a:r>
            <a:r>
              <a:rPr sz="3450" spc="-375" dirty="0">
                <a:latin typeface="Times New Roman"/>
                <a:cs typeface="Times New Roman"/>
              </a:rPr>
              <a:t> </a:t>
            </a:r>
            <a:r>
              <a:rPr sz="3450" i="1" spc="409" dirty="0">
                <a:latin typeface="Times New Roman"/>
                <a:cs typeface="Times New Roman"/>
              </a:rPr>
              <a:t>R</a:t>
            </a:r>
            <a:r>
              <a:rPr sz="3000" i="1" spc="615" baseline="-23611" dirty="0">
                <a:latin typeface="Times New Roman"/>
                <a:cs typeface="Times New Roman"/>
              </a:rPr>
              <a:t>f</a:t>
            </a:r>
            <a:endParaRPr sz="3000" baseline="-2361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430" y="2766156"/>
            <a:ext cx="9335770" cy="3873500"/>
          </a:xfrm>
          <a:prstGeom prst="rect">
            <a:avLst/>
          </a:prstGeom>
        </p:spPr>
        <p:txBody>
          <a:bodyPr vert="horz" wrap="square" lIns="0" tIns="233680" rIns="0" bIns="0" rtlCol="0">
            <a:spAutoFit/>
          </a:bodyPr>
          <a:lstStyle/>
          <a:p>
            <a:pPr marL="508000" indent="-457200" algn="just">
              <a:lnSpc>
                <a:spcPct val="100000"/>
              </a:lnSpc>
              <a:spcBef>
                <a:spcPts val="1840"/>
              </a:spcBef>
              <a:buFont typeface="Arial"/>
              <a:buChar char="•"/>
              <a:tabLst>
                <a:tab pos="508000" algn="l"/>
              </a:tabLst>
            </a:pPr>
            <a:r>
              <a:rPr sz="2800" i="1" dirty="0">
                <a:latin typeface="Calibri"/>
                <a:cs typeface="Calibri"/>
              </a:rPr>
              <a:t>e</a:t>
            </a:r>
            <a:r>
              <a:rPr sz="2850" i="1" baseline="-17543" dirty="0">
                <a:latin typeface="Calibri"/>
                <a:cs typeface="Calibri"/>
              </a:rPr>
              <a:t>i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unsystematic </a:t>
            </a:r>
            <a:r>
              <a:rPr sz="2800" spc="-5" dirty="0">
                <a:latin typeface="Calibri"/>
                <a:cs typeface="Calibri"/>
              </a:rPr>
              <a:t>risk </a:t>
            </a:r>
            <a:r>
              <a:rPr sz="2800" spc="-10" dirty="0">
                <a:latin typeface="Calibri"/>
                <a:cs typeface="Calibri"/>
              </a:rPr>
              <a:t>that 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diversified</a:t>
            </a:r>
            <a:r>
              <a:rPr sz="2800" spc="-17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away.</a:t>
            </a:r>
            <a:endParaRPr sz="2800">
              <a:latin typeface="Calibri"/>
              <a:cs typeface="Calibri"/>
            </a:endParaRPr>
          </a:p>
          <a:p>
            <a:pPr marL="508000" marR="55880" indent="-457200" algn="just">
              <a:lnSpc>
                <a:spcPts val="3300"/>
              </a:lnSpc>
              <a:spcBef>
                <a:spcPts val="1900"/>
              </a:spcBef>
              <a:buFont typeface="Arial"/>
              <a:buChar char="•"/>
              <a:tabLst>
                <a:tab pos="508000" algn="l"/>
              </a:tabLst>
            </a:pPr>
            <a:r>
              <a:rPr sz="2800" spc="-5" dirty="0">
                <a:latin typeface="Calibri"/>
                <a:cs typeface="Calibri"/>
              </a:rPr>
              <a:t>Hence in equilibrium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5" dirty="0">
                <a:latin typeface="Calibri"/>
                <a:cs typeface="Calibri"/>
              </a:rPr>
              <a:t>additional </a:t>
            </a:r>
            <a:r>
              <a:rPr sz="2800" spc="-15" dirty="0">
                <a:latin typeface="Calibri"/>
                <a:cs typeface="Calibri"/>
              </a:rPr>
              <a:t>return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obtained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20" dirty="0">
                <a:latin typeface="Calibri"/>
                <a:cs typeface="Calibri"/>
              </a:rPr>
              <a:t>unsystematic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risk.</a:t>
            </a:r>
            <a:endParaRPr sz="2800">
              <a:latin typeface="Calibri"/>
              <a:cs typeface="Calibri"/>
            </a:endParaRPr>
          </a:p>
          <a:p>
            <a:pPr marL="508000" indent="-457200" algn="just">
              <a:lnSpc>
                <a:spcPct val="100000"/>
              </a:lnSpc>
              <a:spcBef>
                <a:spcPts val="1640"/>
              </a:spcBef>
              <a:buFont typeface="Arial"/>
              <a:buChar char="•"/>
              <a:tabLst>
                <a:tab pos="5080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model only </a:t>
            </a:r>
            <a:r>
              <a:rPr sz="2800" spc="-25" dirty="0">
                <a:latin typeface="Calibri"/>
                <a:cs typeface="Calibri"/>
              </a:rPr>
              <a:t>market </a:t>
            </a:r>
            <a:r>
              <a:rPr sz="2800" spc="-5" dirty="0">
                <a:latin typeface="Calibri"/>
                <a:cs typeface="Calibri"/>
              </a:rPr>
              <a:t>risk is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rewarded.</a:t>
            </a:r>
            <a:endParaRPr sz="2800">
              <a:latin typeface="Calibri"/>
              <a:cs typeface="Calibri"/>
            </a:endParaRPr>
          </a:p>
          <a:p>
            <a:pPr marL="508000" marR="55880" indent="-457200" algn="just">
              <a:lnSpc>
                <a:spcPct val="99700"/>
              </a:lnSpc>
              <a:spcBef>
                <a:spcPts val="1650"/>
              </a:spcBef>
              <a:buFont typeface="Arial"/>
              <a:buChar char="•"/>
              <a:tabLst>
                <a:tab pos="508000" algn="l"/>
              </a:tabLst>
            </a:pPr>
            <a:r>
              <a:rPr sz="2800" spc="-5" dirty="0">
                <a:latin typeface="Calibri"/>
                <a:cs typeface="Calibri"/>
              </a:rPr>
              <a:t>If an </a:t>
            </a:r>
            <a:r>
              <a:rPr sz="2800" spc="-20" dirty="0">
                <a:latin typeface="Calibri"/>
                <a:cs typeface="Calibri"/>
              </a:rPr>
              <a:t>investor </a:t>
            </a:r>
            <a:r>
              <a:rPr sz="2800" spc="-5" dirty="0">
                <a:latin typeface="Calibri"/>
                <a:cs typeface="Calibri"/>
              </a:rPr>
              <a:t>does not hold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well-diversified portfolio they 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exposed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b="1" i="1" spc="-15" dirty="0">
                <a:latin typeface="Calibri"/>
                <a:cs typeface="Calibri"/>
              </a:rPr>
              <a:t>unsystematic </a:t>
            </a:r>
            <a:r>
              <a:rPr sz="2800" spc="-5" dirty="0">
                <a:latin typeface="Calibri"/>
                <a:cs typeface="Calibri"/>
              </a:rPr>
              <a:t>(unique or specific)  </a:t>
            </a:r>
            <a:r>
              <a:rPr sz="2800" b="1" i="1" spc="-5" dirty="0">
                <a:latin typeface="Calibri"/>
                <a:cs typeface="Calibri"/>
              </a:rPr>
              <a:t>risk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983" y="266607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72283" y="1164444"/>
            <a:ext cx="10053320" cy="520573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1465"/>
              </a:spcBef>
              <a:buFont typeface="Symbol"/>
              <a:buChar char=""/>
              <a:tabLst>
                <a:tab pos="254000" algn="l"/>
              </a:tabLst>
            </a:pPr>
            <a:r>
              <a:rPr sz="3700" i="1" spc="-5" dirty="0">
                <a:latin typeface="Calibri"/>
                <a:cs typeface="Calibri"/>
              </a:rPr>
              <a:t>Properties </a:t>
            </a:r>
            <a:r>
              <a:rPr sz="3700" i="1" dirty="0">
                <a:latin typeface="Calibri"/>
                <a:cs typeface="Calibri"/>
              </a:rPr>
              <a:t>of </a:t>
            </a:r>
            <a:r>
              <a:rPr sz="3700" i="1" spc="-5" dirty="0">
                <a:latin typeface="Calibri"/>
                <a:cs typeface="Calibri"/>
              </a:rPr>
              <a:t>the</a:t>
            </a:r>
            <a:r>
              <a:rPr sz="3700" i="1" spc="-15" dirty="0">
                <a:latin typeface="Calibri"/>
                <a:cs typeface="Calibri"/>
              </a:rPr>
              <a:t> </a:t>
            </a:r>
            <a:r>
              <a:rPr sz="3700" i="1" spc="-5" dirty="0">
                <a:latin typeface="Calibri"/>
                <a:cs typeface="Calibri"/>
              </a:rPr>
              <a:t>CAPM</a:t>
            </a:r>
            <a:endParaRPr sz="3700">
              <a:latin typeface="Calibri"/>
              <a:cs typeface="Calibri"/>
            </a:endParaRPr>
          </a:p>
          <a:p>
            <a:pPr marL="711200" lvl="1" indent="-228600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711200" algn="l"/>
              </a:tabLst>
            </a:pPr>
            <a:r>
              <a:rPr sz="2600" spc="-15" dirty="0">
                <a:latin typeface="Calibri"/>
                <a:cs typeface="Calibri"/>
              </a:rPr>
              <a:t>Portfolio </a:t>
            </a:r>
            <a:r>
              <a:rPr sz="2600" spc="-10" dirty="0">
                <a:latin typeface="Calibri"/>
                <a:cs typeface="Calibri"/>
              </a:rPr>
              <a:t>returns are </a:t>
            </a:r>
            <a:r>
              <a:rPr sz="2600" spc="-5" dirty="0">
                <a:latin typeface="Calibri"/>
                <a:cs typeface="Calibri"/>
              </a:rPr>
              <a:t>linearly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additive.</a:t>
            </a:r>
            <a:endParaRPr sz="2600">
              <a:latin typeface="Calibri"/>
              <a:cs typeface="Calibri"/>
            </a:endParaRPr>
          </a:p>
          <a:p>
            <a:pPr marL="711200" lvl="1" indent="-228600">
              <a:lnSpc>
                <a:spcPct val="100000"/>
              </a:lnSpc>
              <a:spcBef>
                <a:spcPts val="730"/>
              </a:spcBef>
              <a:buSzPct val="98113"/>
              <a:buFont typeface="Symbol"/>
              <a:buChar char=""/>
              <a:tabLst>
                <a:tab pos="711200" algn="l"/>
              </a:tabLst>
            </a:pPr>
            <a:r>
              <a:rPr sz="2650" i="1" spc="-20" dirty="0">
                <a:latin typeface="Symbol"/>
                <a:cs typeface="Symbol"/>
              </a:rPr>
              <a:t></a:t>
            </a:r>
            <a:r>
              <a:rPr sz="2550" i="1" spc="-30" baseline="-16339" dirty="0">
                <a:latin typeface="Calibri"/>
                <a:cs typeface="Calibri"/>
              </a:rPr>
              <a:t>I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linearly additive (a </a:t>
            </a:r>
            <a:r>
              <a:rPr sz="2600" spc="-15" dirty="0">
                <a:latin typeface="Calibri"/>
                <a:cs typeface="Calibri"/>
              </a:rPr>
              <a:t>weighted </a:t>
            </a:r>
            <a:r>
              <a:rPr sz="2600" spc="-20" dirty="0">
                <a:latin typeface="Calibri"/>
                <a:cs typeface="Calibri"/>
              </a:rPr>
              <a:t>average) </a:t>
            </a:r>
            <a:r>
              <a:rPr sz="2600" dirty="0">
                <a:latin typeface="Calibri"/>
                <a:cs typeface="Calibri"/>
              </a:rPr>
              <a:t>as in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market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model.</a:t>
            </a:r>
            <a:endParaRPr sz="2600">
              <a:latin typeface="Calibri"/>
              <a:cs typeface="Calibri"/>
            </a:endParaRPr>
          </a:p>
          <a:p>
            <a:pPr marL="711200" lvl="1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711200" algn="l"/>
              </a:tabLst>
            </a:pPr>
            <a:r>
              <a:rPr sz="2600" spc="-15" dirty="0">
                <a:latin typeface="Calibri"/>
                <a:cs typeface="Calibri"/>
              </a:rPr>
              <a:t>Beta </a:t>
            </a:r>
            <a:r>
              <a:rPr sz="2600" dirty="0">
                <a:latin typeface="Calibri"/>
                <a:cs typeface="Calibri"/>
              </a:rPr>
              <a:t>= 1 - </a:t>
            </a:r>
            <a:r>
              <a:rPr sz="2600" spc="-5" dirty="0">
                <a:latin typeface="Calibri"/>
                <a:cs typeface="Calibri"/>
              </a:rPr>
              <a:t>same </a:t>
            </a:r>
            <a:r>
              <a:rPr sz="2600" dirty="0">
                <a:latin typeface="Calibri"/>
                <a:cs typeface="Calibri"/>
              </a:rPr>
              <a:t>risk as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market.</a:t>
            </a:r>
            <a:endParaRPr sz="2600">
              <a:latin typeface="Calibri"/>
              <a:cs typeface="Calibri"/>
            </a:endParaRPr>
          </a:p>
          <a:p>
            <a:pPr marL="711200" lvl="1" indent="-228600">
              <a:lnSpc>
                <a:spcPct val="100000"/>
              </a:lnSpc>
              <a:spcBef>
                <a:spcPts val="880"/>
              </a:spcBef>
              <a:buFont typeface="Symbol"/>
              <a:buChar char=""/>
              <a:tabLst>
                <a:tab pos="711200" algn="l"/>
              </a:tabLst>
            </a:pPr>
            <a:r>
              <a:rPr sz="2600" spc="-15" dirty="0">
                <a:latin typeface="Calibri"/>
                <a:cs typeface="Calibri"/>
              </a:rPr>
              <a:t>Beta </a:t>
            </a:r>
            <a:r>
              <a:rPr sz="2600" dirty="0">
                <a:latin typeface="Calibri"/>
                <a:cs typeface="Calibri"/>
              </a:rPr>
              <a:t>&gt; 1 - </a:t>
            </a:r>
            <a:r>
              <a:rPr sz="2600" spc="-10" dirty="0">
                <a:latin typeface="Calibri"/>
                <a:cs typeface="Calibri"/>
              </a:rPr>
              <a:t>more </a:t>
            </a:r>
            <a:r>
              <a:rPr sz="2600" spc="-5" dirty="0">
                <a:latin typeface="Calibri"/>
                <a:cs typeface="Calibri"/>
              </a:rPr>
              <a:t>volatile than 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market.</a:t>
            </a:r>
            <a:endParaRPr sz="2600">
              <a:latin typeface="Calibri"/>
              <a:cs typeface="Calibri"/>
            </a:endParaRPr>
          </a:p>
          <a:p>
            <a:pPr marL="711200" lvl="1" indent="-228600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711200" algn="l"/>
              </a:tabLst>
            </a:pPr>
            <a:r>
              <a:rPr sz="2600" spc="-15" dirty="0">
                <a:latin typeface="Calibri"/>
                <a:cs typeface="Calibri"/>
              </a:rPr>
              <a:t>Beta </a:t>
            </a:r>
            <a:r>
              <a:rPr sz="2600" dirty="0">
                <a:latin typeface="Calibri"/>
                <a:cs typeface="Calibri"/>
              </a:rPr>
              <a:t>&lt; 1 - </a:t>
            </a:r>
            <a:r>
              <a:rPr sz="2600" spc="-5" dirty="0">
                <a:latin typeface="Calibri"/>
                <a:cs typeface="Calibri"/>
              </a:rPr>
              <a:t>less volatile than 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market</a:t>
            </a:r>
            <a:r>
              <a:rPr sz="2200" spc="-1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711200" lvl="1" indent="-228600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711200" algn="l"/>
              </a:tabLst>
            </a:pPr>
            <a:r>
              <a:rPr sz="2600" spc="-5" dirty="0">
                <a:latin typeface="Calibri"/>
                <a:cs typeface="Calibri"/>
              </a:rPr>
              <a:t>Equilibrium model assumes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EMH.</a:t>
            </a:r>
            <a:endParaRPr sz="2600">
              <a:latin typeface="Calibri"/>
              <a:cs typeface="Calibri"/>
            </a:endParaRPr>
          </a:p>
          <a:p>
            <a:pPr marL="711200" marR="17780" lvl="1" indent="-228600">
              <a:lnSpc>
                <a:spcPct val="109000"/>
              </a:lnSpc>
              <a:spcBef>
                <a:spcPts val="600"/>
              </a:spcBef>
              <a:buFont typeface="Symbol"/>
              <a:buChar char=""/>
              <a:tabLst>
                <a:tab pos="711200" algn="l"/>
                <a:tab pos="1198245" algn="l"/>
                <a:tab pos="2159635" algn="l"/>
                <a:tab pos="3145155" algn="l"/>
                <a:tab pos="3592829" algn="l"/>
                <a:tab pos="4288155" algn="l"/>
                <a:tab pos="4879975" algn="l"/>
                <a:tab pos="5495290" algn="l"/>
                <a:tab pos="6793230" algn="l"/>
                <a:tab pos="7473950" algn="l"/>
                <a:tab pos="7892415" algn="l"/>
                <a:tab pos="8883650" algn="l"/>
                <a:tab pos="9492615" algn="l"/>
              </a:tabLst>
            </a:pP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l	a</a:t>
            </a:r>
            <a:r>
              <a:rPr sz="2600" spc="-5" dirty="0">
                <a:latin typeface="Calibri"/>
                <a:cs typeface="Calibri"/>
              </a:rPr>
              <a:t>ss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ts	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ric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d	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o	t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2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	t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5" dirty="0">
                <a:latin typeface="Calibri"/>
                <a:cs typeface="Calibri"/>
              </a:rPr>
              <a:t>ri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k	a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j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35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d	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spc="-2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	of	</a:t>
            </a:r>
            <a:r>
              <a:rPr sz="2600" spc="-30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n	w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ll	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lot  </a:t>
            </a:r>
            <a:r>
              <a:rPr sz="2600" spc="-15" dirty="0">
                <a:latin typeface="Calibri"/>
                <a:cs typeface="Calibri"/>
              </a:rPr>
              <a:t>exactly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SML</a:t>
            </a:r>
            <a:endParaRPr sz="2600">
              <a:latin typeface="Calibri"/>
              <a:cs typeface="Calibri"/>
            </a:endParaRPr>
          </a:p>
          <a:p>
            <a:pPr marL="711200" lvl="1" indent="-228600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711200" algn="l"/>
              </a:tabLst>
            </a:pPr>
            <a:r>
              <a:rPr sz="2600" spc="-5" dirty="0">
                <a:latin typeface="Calibri"/>
                <a:cs typeface="Calibri"/>
              </a:rPr>
              <a:t>Miss-priced </a:t>
            </a:r>
            <a:r>
              <a:rPr sz="2600" spc="-10" dirty="0">
                <a:latin typeface="Calibri"/>
                <a:cs typeface="Calibri"/>
              </a:rPr>
              <a:t>assets </a:t>
            </a:r>
            <a:r>
              <a:rPr sz="2600" spc="-5" dirty="0">
                <a:latin typeface="Calibri"/>
                <a:cs typeface="Calibri"/>
              </a:rPr>
              <a:t>do not </a:t>
            </a:r>
            <a:r>
              <a:rPr sz="2600" dirty="0">
                <a:latin typeface="Calibri"/>
                <a:cs typeface="Calibri"/>
              </a:rPr>
              <a:t>lie on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SML.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938020"/>
            <a:ext cx="86023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variance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security </a:t>
            </a:r>
            <a:r>
              <a:rPr sz="3200" dirty="0">
                <a:latin typeface="Calibri"/>
                <a:cs typeface="Calibri"/>
              </a:rPr>
              <a:t>(or </a:t>
            </a:r>
            <a:r>
              <a:rPr sz="3200" spc="-10" dirty="0">
                <a:latin typeface="Calibri"/>
                <a:cs typeface="Calibri"/>
              </a:rPr>
              <a:t>portfolio)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given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by: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0190" y="4291254"/>
            <a:ext cx="1029969" cy="987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8895" algn="r">
              <a:lnSpc>
                <a:spcPct val="100000"/>
              </a:lnSpc>
              <a:spcBef>
                <a:spcPts val="110"/>
              </a:spcBef>
              <a:tabLst>
                <a:tab pos="753110" algn="l"/>
              </a:tabLst>
            </a:pPr>
            <a:r>
              <a:rPr sz="3150" spc="55" dirty="0">
                <a:latin typeface="Times New Roman"/>
                <a:cs typeface="Times New Roman"/>
              </a:rPr>
              <a:t>2	2</a:t>
            </a:r>
            <a:endParaRPr sz="3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150" i="1" spc="80" dirty="0">
                <a:latin typeface="Times New Roman"/>
                <a:cs typeface="Times New Roman"/>
              </a:rPr>
              <a:t>m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0663" y="4771579"/>
            <a:ext cx="14097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i="1" spc="30" dirty="0">
                <a:latin typeface="Times New Roman"/>
                <a:cs typeface="Times New Roman"/>
              </a:rPr>
              <a:t>i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1333" y="4280099"/>
            <a:ext cx="2299970" cy="9925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ts val="2090"/>
              </a:lnSpc>
              <a:spcBef>
                <a:spcPts val="20"/>
              </a:spcBef>
              <a:tabLst>
                <a:tab pos="1316355" algn="l"/>
              </a:tabLst>
            </a:pPr>
            <a:r>
              <a:rPr sz="5400" spc="204" dirty="0">
                <a:latin typeface="Symbol"/>
                <a:cs typeface="Symbol"/>
              </a:rPr>
              <a:t></a:t>
            </a:r>
            <a:r>
              <a:rPr sz="5400" spc="-775" dirty="0">
                <a:latin typeface="Times New Roman"/>
                <a:cs typeface="Times New Roman"/>
              </a:rPr>
              <a:t> </a:t>
            </a:r>
            <a:r>
              <a:rPr sz="5750" i="1" spc="-90" dirty="0">
                <a:latin typeface="Symbol"/>
                <a:cs typeface="Symbol"/>
              </a:rPr>
              <a:t></a:t>
            </a:r>
            <a:r>
              <a:rPr sz="5750" spc="-90" dirty="0">
                <a:latin typeface="Times New Roman"/>
                <a:cs typeface="Times New Roman"/>
              </a:rPr>
              <a:t>	</a:t>
            </a:r>
            <a:r>
              <a:rPr sz="5400" spc="20" dirty="0">
                <a:latin typeface="Times New Roman"/>
                <a:cs typeface="Times New Roman"/>
              </a:rPr>
              <a:t>(</a:t>
            </a:r>
            <a:r>
              <a:rPr sz="5400" i="1" spc="20" dirty="0">
                <a:latin typeface="Times New Roman"/>
                <a:cs typeface="Times New Roman"/>
              </a:rPr>
              <a:t>e</a:t>
            </a:r>
            <a:r>
              <a:rPr sz="4725" i="1" spc="30" baseline="-23809" dirty="0">
                <a:latin typeface="Times New Roman"/>
                <a:cs typeface="Times New Roman"/>
              </a:rPr>
              <a:t>i</a:t>
            </a:r>
            <a:r>
              <a:rPr sz="4725" i="1" spc="-217" baseline="-23809" dirty="0">
                <a:latin typeface="Times New Roman"/>
                <a:cs typeface="Times New Roman"/>
              </a:rPr>
              <a:t> </a:t>
            </a:r>
            <a:r>
              <a:rPr sz="5400" spc="65" dirty="0">
                <a:latin typeface="Times New Roman"/>
                <a:cs typeface="Times New Roman"/>
              </a:rPr>
              <a:t>)</a:t>
            </a:r>
            <a:endParaRPr sz="5400">
              <a:latin typeface="Times New Roman"/>
              <a:cs typeface="Times New Roman"/>
            </a:endParaRPr>
          </a:p>
          <a:p>
            <a:pPr marR="20320" algn="ctr">
              <a:lnSpc>
                <a:spcPts val="1864"/>
              </a:lnSpc>
            </a:pPr>
            <a:r>
              <a:rPr sz="3150" spc="55" dirty="0">
                <a:latin typeface="Times New Roman"/>
                <a:cs typeface="Times New Roman"/>
              </a:rPr>
              <a:t>2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0972" y="4271316"/>
            <a:ext cx="3079750" cy="900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63980" algn="l"/>
                <a:tab pos="2637155" algn="l"/>
              </a:tabLst>
            </a:pPr>
            <a:r>
              <a:rPr sz="5400" i="1" spc="40" dirty="0">
                <a:latin typeface="Times New Roman"/>
                <a:cs typeface="Times New Roman"/>
              </a:rPr>
              <a:t>V</a:t>
            </a:r>
            <a:r>
              <a:rPr sz="5400" i="1" spc="-30" dirty="0">
                <a:latin typeface="Times New Roman"/>
                <a:cs typeface="Times New Roman"/>
              </a:rPr>
              <a:t>a</a:t>
            </a:r>
            <a:r>
              <a:rPr sz="5400" i="1" spc="80" dirty="0">
                <a:latin typeface="Times New Roman"/>
                <a:cs typeface="Times New Roman"/>
              </a:rPr>
              <a:t>r</a:t>
            </a:r>
            <a:r>
              <a:rPr sz="5400" i="1" dirty="0">
                <a:latin typeface="Times New Roman"/>
                <a:cs typeface="Times New Roman"/>
              </a:rPr>
              <a:t>	</a:t>
            </a:r>
            <a:r>
              <a:rPr sz="5400" spc="110" dirty="0">
                <a:latin typeface="Symbol"/>
                <a:cs typeface="Symbol"/>
              </a:rPr>
              <a:t></a:t>
            </a:r>
            <a:r>
              <a:rPr sz="5400" spc="85" dirty="0">
                <a:latin typeface="Times New Roman"/>
                <a:cs typeface="Times New Roman"/>
              </a:rPr>
              <a:t> </a:t>
            </a:r>
            <a:r>
              <a:rPr sz="5750" i="1" spc="-80" dirty="0">
                <a:latin typeface="Symbol"/>
                <a:cs typeface="Symbol"/>
              </a:rPr>
              <a:t></a:t>
            </a:r>
            <a:r>
              <a:rPr sz="5750" dirty="0">
                <a:latin typeface="Times New Roman"/>
                <a:cs typeface="Times New Roman"/>
              </a:rPr>
              <a:t>	</a:t>
            </a:r>
            <a:r>
              <a:rPr sz="5750" i="1" spc="-90" dirty="0">
                <a:latin typeface="Symbol"/>
                <a:cs typeface="Symbol"/>
              </a:rPr>
              <a:t></a:t>
            </a:r>
            <a:endParaRPr sz="57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3200" y="3124200"/>
            <a:ext cx="1676400" cy="83185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76225" marR="132715" indent="-135890">
              <a:lnSpc>
                <a:spcPct val="100699"/>
              </a:lnSpc>
              <a:spcBef>
                <a:spcPts val="240"/>
              </a:spcBef>
            </a:pPr>
            <a:r>
              <a:rPr sz="2400" spc="-35" dirty="0">
                <a:latin typeface="Times New Roman"/>
                <a:cs typeface="Times New Roman"/>
              </a:rPr>
              <a:t>Variance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security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4251" y="3962400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76198" y="0"/>
                </a:moveTo>
                <a:lnTo>
                  <a:pt x="38098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57150" y="533400"/>
                </a:lnTo>
                <a:lnTo>
                  <a:pt x="114300" y="419100"/>
                </a:lnTo>
                <a:lnTo>
                  <a:pt x="76200" y="419100"/>
                </a:lnTo>
                <a:lnTo>
                  <a:pt x="76198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29200" y="3124200"/>
            <a:ext cx="1981200" cy="83185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44170" marR="285115" indent="-52069">
              <a:lnSpc>
                <a:spcPct val="100699"/>
              </a:lnSpc>
              <a:spcBef>
                <a:spcPts val="240"/>
              </a:spcBef>
            </a:pPr>
            <a:r>
              <a:rPr sz="2400" spc="-35" dirty="0">
                <a:latin typeface="Times New Roman"/>
                <a:cs typeface="Times New Roman"/>
              </a:rPr>
              <a:t>Variance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91251" y="3962400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76198" y="0"/>
                </a:moveTo>
                <a:lnTo>
                  <a:pt x="38098" y="0"/>
                </a:lnTo>
                <a:lnTo>
                  <a:pt x="38100" y="495300"/>
                </a:lnTo>
                <a:lnTo>
                  <a:pt x="0" y="495300"/>
                </a:lnTo>
                <a:lnTo>
                  <a:pt x="57150" y="609600"/>
                </a:lnTo>
                <a:lnTo>
                  <a:pt x="114300" y="495300"/>
                </a:lnTo>
                <a:lnTo>
                  <a:pt x="76200" y="495300"/>
                </a:lnTo>
                <a:lnTo>
                  <a:pt x="76198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91400" y="2895600"/>
            <a:ext cx="1981200" cy="1196975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259079">
              <a:lnSpc>
                <a:spcPct val="100699"/>
              </a:lnSpc>
              <a:spcBef>
                <a:spcPts val="240"/>
              </a:spcBef>
            </a:pPr>
            <a:r>
              <a:rPr sz="2400" spc="-35" dirty="0">
                <a:latin typeface="Times New Roman"/>
                <a:cs typeface="Times New Roman"/>
              </a:rPr>
              <a:t>Variance  </a:t>
            </a:r>
            <a:r>
              <a:rPr sz="2400" spc="-5" dirty="0">
                <a:latin typeface="Times New Roman"/>
                <a:cs typeface="Times New Roman"/>
              </a:rPr>
              <a:t>independent 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94050" y="4114800"/>
            <a:ext cx="5168900" cy="1997075"/>
            <a:chOff x="3194050" y="4114800"/>
            <a:chExt cx="5168900" cy="1997075"/>
          </a:xfrm>
        </p:grpSpPr>
        <p:sp>
          <p:nvSpPr>
            <p:cNvPr id="14" name="object 14"/>
            <p:cNvSpPr/>
            <p:nvPr/>
          </p:nvSpPr>
          <p:spPr>
            <a:xfrm>
              <a:off x="3200400" y="5638803"/>
              <a:ext cx="3124200" cy="466725"/>
            </a:xfrm>
            <a:custGeom>
              <a:avLst/>
              <a:gdLst/>
              <a:ahLst/>
              <a:cxnLst/>
              <a:rect l="l" t="t" r="r" b="b"/>
              <a:pathLst>
                <a:path w="3124200" h="466725">
                  <a:moveTo>
                    <a:pt x="0" y="0"/>
                  </a:moveTo>
                  <a:lnTo>
                    <a:pt x="3124200" y="0"/>
                  </a:lnTo>
                  <a:lnTo>
                    <a:pt x="3124200" y="466725"/>
                  </a:lnTo>
                  <a:lnTo>
                    <a:pt x="0" y="4667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8651" y="4114800"/>
              <a:ext cx="114300" cy="457200"/>
            </a:xfrm>
            <a:custGeom>
              <a:avLst/>
              <a:gdLst/>
              <a:ahLst/>
              <a:cxnLst/>
              <a:rect l="l" t="t" r="r" b="b"/>
              <a:pathLst>
                <a:path w="114300" h="457200">
                  <a:moveTo>
                    <a:pt x="76198" y="0"/>
                  </a:moveTo>
                  <a:lnTo>
                    <a:pt x="38098" y="0"/>
                  </a:lnTo>
                  <a:lnTo>
                    <a:pt x="38100" y="342900"/>
                  </a:lnTo>
                  <a:lnTo>
                    <a:pt x="0" y="342900"/>
                  </a:lnTo>
                  <a:lnTo>
                    <a:pt x="57150" y="457200"/>
                  </a:lnTo>
                  <a:lnTo>
                    <a:pt x="114300" y="342900"/>
                  </a:lnTo>
                  <a:lnTo>
                    <a:pt x="76200" y="3429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15556" y="5659123"/>
            <a:ext cx="1894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Systematic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41570" y="4337052"/>
            <a:ext cx="2151380" cy="1316990"/>
            <a:chOff x="4941570" y="4337052"/>
            <a:chExt cx="2151380" cy="1316990"/>
          </a:xfrm>
        </p:grpSpPr>
        <p:sp>
          <p:nvSpPr>
            <p:cNvPr id="18" name="object 18"/>
            <p:cNvSpPr/>
            <p:nvPr/>
          </p:nvSpPr>
          <p:spPr>
            <a:xfrm>
              <a:off x="4941570" y="5181602"/>
              <a:ext cx="621030" cy="472440"/>
            </a:xfrm>
            <a:custGeom>
              <a:avLst/>
              <a:gdLst/>
              <a:ahLst/>
              <a:cxnLst/>
              <a:rect l="l" t="t" r="r" b="b"/>
              <a:pathLst>
                <a:path w="621029" h="472439">
                  <a:moveTo>
                    <a:pt x="621029" y="0"/>
                  </a:moveTo>
                  <a:lnTo>
                    <a:pt x="495300" y="22859"/>
                  </a:lnTo>
                  <a:lnTo>
                    <a:pt x="518159" y="53339"/>
                  </a:lnTo>
                  <a:lnTo>
                    <a:pt x="0" y="441960"/>
                  </a:lnTo>
                  <a:lnTo>
                    <a:pt x="22859" y="472440"/>
                  </a:lnTo>
                  <a:lnTo>
                    <a:pt x="541019" y="83819"/>
                  </a:lnTo>
                  <a:lnTo>
                    <a:pt x="563879" y="114300"/>
                  </a:lnTo>
                  <a:lnTo>
                    <a:pt x="621029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81600" y="4343402"/>
              <a:ext cx="1905000" cy="838200"/>
            </a:xfrm>
            <a:custGeom>
              <a:avLst/>
              <a:gdLst/>
              <a:ahLst/>
              <a:cxnLst/>
              <a:rect l="l" t="t" r="r" b="b"/>
              <a:pathLst>
                <a:path w="1905000" h="838200">
                  <a:moveTo>
                    <a:pt x="0" y="0"/>
                  </a:moveTo>
                  <a:lnTo>
                    <a:pt x="1905000" y="0"/>
                  </a:lnTo>
                  <a:lnTo>
                    <a:pt x="19050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91400" y="5715000"/>
            <a:ext cx="2971800" cy="831850"/>
          </a:xfrm>
          <a:prstGeom prst="rect">
            <a:avLst/>
          </a:prstGeom>
          <a:ln w="12700">
            <a:solidFill>
              <a:srgbClr val="FF7C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35635" marR="383540" indent="-245745">
              <a:lnSpc>
                <a:spcPct val="100699"/>
              </a:lnSpc>
              <a:spcBef>
                <a:spcPts val="240"/>
              </a:spcBef>
            </a:pPr>
            <a:r>
              <a:rPr sz="2400" spc="-5" dirty="0">
                <a:latin typeface="Times New Roman"/>
                <a:cs typeface="Times New Roman"/>
              </a:rPr>
              <a:t>Unsystematic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risk  (residual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risk)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08250" y="4114800"/>
            <a:ext cx="7321550" cy="1616075"/>
            <a:chOff x="2508250" y="4114800"/>
            <a:chExt cx="7321550" cy="1616075"/>
          </a:xfrm>
        </p:grpSpPr>
        <p:sp>
          <p:nvSpPr>
            <p:cNvPr id="22" name="object 22"/>
            <p:cNvSpPr/>
            <p:nvPr/>
          </p:nvSpPr>
          <p:spPr>
            <a:xfrm>
              <a:off x="7391400" y="4267200"/>
              <a:ext cx="2057400" cy="914400"/>
            </a:xfrm>
            <a:custGeom>
              <a:avLst/>
              <a:gdLst/>
              <a:ahLst/>
              <a:cxnLst/>
              <a:rect l="l" t="t" r="r" b="b"/>
              <a:pathLst>
                <a:path w="2057400" h="914400">
                  <a:moveTo>
                    <a:pt x="0" y="0"/>
                  </a:moveTo>
                  <a:lnTo>
                    <a:pt x="2057400" y="0"/>
                  </a:lnTo>
                  <a:lnTo>
                    <a:pt x="2057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58200" y="5181600"/>
              <a:ext cx="622300" cy="548005"/>
            </a:xfrm>
            <a:custGeom>
              <a:avLst/>
              <a:gdLst/>
              <a:ahLst/>
              <a:cxnLst/>
              <a:rect l="l" t="t" r="r" b="b"/>
              <a:pathLst>
                <a:path w="622300" h="548004">
                  <a:moveTo>
                    <a:pt x="0" y="0"/>
                  </a:moveTo>
                  <a:lnTo>
                    <a:pt x="48385" y="118276"/>
                  </a:lnTo>
                  <a:lnTo>
                    <a:pt x="73474" y="89603"/>
                  </a:lnTo>
                  <a:lnTo>
                    <a:pt x="597054" y="547736"/>
                  </a:lnTo>
                  <a:lnTo>
                    <a:pt x="622145" y="519063"/>
                  </a:lnTo>
                  <a:lnTo>
                    <a:pt x="98563" y="60930"/>
                  </a:lnTo>
                  <a:lnTo>
                    <a:pt x="123653" y="32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4200" y="4114800"/>
              <a:ext cx="2895600" cy="1447800"/>
            </a:xfrm>
            <a:custGeom>
              <a:avLst/>
              <a:gdLst/>
              <a:ahLst/>
              <a:cxnLst/>
              <a:rect l="l" t="t" r="r" b="b"/>
              <a:pathLst>
                <a:path w="2895600" h="1447800">
                  <a:moveTo>
                    <a:pt x="28956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2895600" y="14478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600" y="5257802"/>
              <a:ext cx="1905000" cy="466725"/>
            </a:xfrm>
            <a:custGeom>
              <a:avLst/>
              <a:gdLst/>
              <a:ahLst/>
              <a:cxnLst/>
              <a:rect l="l" t="t" r="r" b="b"/>
              <a:pathLst>
                <a:path w="1905000" h="466725">
                  <a:moveTo>
                    <a:pt x="0" y="0"/>
                  </a:moveTo>
                  <a:lnTo>
                    <a:pt x="1905000" y="0"/>
                  </a:lnTo>
                  <a:lnTo>
                    <a:pt x="1905000" y="466725"/>
                  </a:lnTo>
                  <a:lnTo>
                    <a:pt x="0" y="4667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7C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93339" y="5278123"/>
            <a:ext cx="1280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FF3300"/>
                </a:solidFill>
                <a:latin typeface="Times New Roman"/>
                <a:cs typeface="Times New Roman"/>
              </a:rPr>
              <a:t>Total</a:t>
            </a:r>
            <a:r>
              <a:rPr sz="2400" spc="-6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866" y="247524"/>
            <a:ext cx="6283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10" dirty="0">
                <a:latin typeface="Calibri"/>
                <a:cs typeface="Calibri"/>
              </a:rPr>
              <a:t>Capital asset </a:t>
            </a:r>
            <a:r>
              <a:rPr sz="4400" i="1" spc="-5" dirty="0">
                <a:latin typeface="Calibri"/>
                <a:cs typeface="Calibri"/>
              </a:rPr>
              <a:t>pricing</a:t>
            </a:r>
            <a:r>
              <a:rPr sz="4400" i="1" spc="-20" dirty="0">
                <a:latin typeface="Calibri"/>
                <a:cs typeface="Calibri"/>
              </a:rPr>
              <a:t> </a:t>
            </a:r>
            <a:r>
              <a:rPr sz="4400" i="1" dirty="0">
                <a:latin typeface="Calibri"/>
                <a:cs typeface="Calibri"/>
              </a:rPr>
              <a:t>model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166" y="1396447"/>
            <a:ext cx="6932930" cy="15474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60"/>
              </a:spcBef>
            </a:pPr>
            <a:r>
              <a:rPr sz="2700" b="1" spc="-120" dirty="0">
                <a:latin typeface="Calibri"/>
                <a:cs typeface="Calibri"/>
              </a:rPr>
              <a:t>To </a:t>
            </a:r>
            <a:r>
              <a:rPr sz="2700" b="1" spc="-10" dirty="0">
                <a:latin typeface="Calibri"/>
                <a:cs typeface="Calibri"/>
              </a:rPr>
              <a:t>calculate</a:t>
            </a:r>
            <a:r>
              <a:rPr sz="2700" b="1" spc="1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beta</a:t>
            </a:r>
            <a:endParaRPr sz="2700">
              <a:latin typeface="Calibri"/>
              <a:cs typeface="Calibri"/>
            </a:endParaRPr>
          </a:p>
          <a:p>
            <a:pPr marL="254000" indent="-228600">
              <a:lnSpc>
                <a:spcPts val="3170"/>
              </a:lnSpc>
              <a:spcBef>
                <a:spcPts val="660"/>
              </a:spcBef>
              <a:buFont typeface="Arial"/>
              <a:buChar char="•"/>
              <a:tabLst>
                <a:tab pos="254000" algn="l"/>
              </a:tabLst>
            </a:pPr>
            <a:r>
              <a:rPr sz="2700" spc="-50" dirty="0">
                <a:latin typeface="Calibri"/>
                <a:cs typeface="Calibri"/>
              </a:rPr>
              <a:t>We </a:t>
            </a:r>
            <a:r>
              <a:rPr sz="2700" spc="-15" dirty="0">
                <a:latin typeface="Calibri"/>
                <a:cs typeface="Calibri"/>
              </a:rPr>
              <a:t>can adjust </a:t>
            </a:r>
            <a:r>
              <a:rPr sz="2700" spc="-5" dirty="0">
                <a:latin typeface="Calibri"/>
                <a:cs typeface="Calibri"/>
              </a:rPr>
              <a:t>the CAPM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formula</a:t>
            </a:r>
            <a:endParaRPr sz="2700">
              <a:latin typeface="Calibri"/>
              <a:cs typeface="Calibri"/>
            </a:endParaRPr>
          </a:p>
          <a:p>
            <a:pPr marL="3015615">
              <a:lnSpc>
                <a:spcPts val="4250"/>
              </a:lnSpc>
              <a:tabLst>
                <a:tab pos="3531870" algn="l"/>
              </a:tabLst>
            </a:pPr>
            <a:r>
              <a:rPr sz="3600" i="1" dirty="0">
                <a:latin typeface="Times New Roman"/>
                <a:cs typeface="Times New Roman"/>
              </a:rPr>
              <a:t>R</a:t>
            </a:r>
            <a:r>
              <a:rPr sz="3600" i="1" baseline="-18518" dirty="0">
                <a:latin typeface="Times New Roman"/>
                <a:cs typeface="Times New Roman"/>
              </a:rPr>
              <a:t>i	</a:t>
            </a:r>
            <a:r>
              <a:rPr sz="3600" i="1" dirty="0">
                <a:latin typeface="Times New Roman"/>
                <a:cs typeface="Times New Roman"/>
              </a:rPr>
              <a:t>= R</a:t>
            </a:r>
            <a:r>
              <a:rPr sz="3600" i="1" baseline="-18518" dirty="0">
                <a:latin typeface="Times New Roman"/>
                <a:cs typeface="Times New Roman"/>
              </a:rPr>
              <a:t>f </a:t>
            </a:r>
            <a:r>
              <a:rPr sz="3600" i="1" dirty="0">
                <a:latin typeface="Times New Roman"/>
                <a:cs typeface="Times New Roman"/>
              </a:rPr>
              <a:t>+ b</a:t>
            </a:r>
            <a:r>
              <a:rPr sz="3600" i="1" baseline="-18518" dirty="0">
                <a:latin typeface="Times New Roman"/>
                <a:cs typeface="Times New Roman"/>
              </a:rPr>
              <a:t>i </a:t>
            </a:r>
            <a:r>
              <a:rPr sz="3600" i="1" dirty="0">
                <a:latin typeface="Times New Roman"/>
                <a:cs typeface="Times New Roman"/>
              </a:rPr>
              <a:t>(R</a:t>
            </a:r>
            <a:r>
              <a:rPr sz="3600" i="1" baseline="-18518" dirty="0">
                <a:latin typeface="Times New Roman"/>
                <a:cs typeface="Times New Roman"/>
              </a:rPr>
              <a:t>m </a:t>
            </a:r>
            <a:r>
              <a:rPr sz="3600" i="1" dirty="0">
                <a:latin typeface="Times New Roman"/>
                <a:cs typeface="Times New Roman"/>
              </a:rPr>
              <a:t>–</a:t>
            </a:r>
            <a:r>
              <a:rPr sz="3600" i="1" spc="790" dirty="0">
                <a:latin typeface="Times New Roman"/>
                <a:cs typeface="Times New Roman"/>
              </a:rPr>
              <a:t> </a:t>
            </a:r>
            <a:r>
              <a:rPr sz="3600" i="1" spc="-5" dirty="0">
                <a:latin typeface="Times New Roman"/>
                <a:cs typeface="Times New Roman"/>
              </a:rPr>
              <a:t>R</a:t>
            </a:r>
            <a:r>
              <a:rPr sz="3600" i="1" spc="-7" baseline="-18518" dirty="0">
                <a:latin typeface="Times New Roman"/>
                <a:cs typeface="Times New Roman"/>
              </a:rPr>
              <a:t>f</a:t>
            </a:r>
            <a:r>
              <a:rPr sz="3600" i="1" spc="-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1866" y="3474167"/>
            <a:ext cx="16021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10" dirty="0">
                <a:latin typeface="Calibri"/>
                <a:cs typeface="Calibri"/>
              </a:rPr>
              <a:t>Becomes: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9300" y="5372100"/>
            <a:ext cx="9753600" cy="1155700"/>
            <a:chOff x="749300" y="5372100"/>
            <a:chExt cx="9753600" cy="1155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00" y="5384800"/>
              <a:ext cx="584200" cy="749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200" y="5372100"/>
              <a:ext cx="685800" cy="787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5372100"/>
              <a:ext cx="1536700" cy="787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500" y="5372100"/>
              <a:ext cx="990600" cy="787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5372100"/>
              <a:ext cx="1231900" cy="787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3200" y="5372100"/>
              <a:ext cx="838200" cy="787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8500" y="5372100"/>
              <a:ext cx="939800" cy="787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5400" y="5372100"/>
              <a:ext cx="1168400" cy="787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8200" y="5372100"/>
              <a:ext cx="774700" cy="787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7300" y="5372100"/>
              <a:ext cx="1333500" cy="787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200" y="5372100"/>
              <a:ext cx="1727200" cy="787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99500" y="5372100"/>
              <a:ext cx="1206500" cy="7874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63100" y="5372100"/>
              <a:ext cx="939800" cy="787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5200" y="5740400"/>
              <a:ext cx="1574800" cy="7874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6300" y="5740400"/>
              <a:ext cx="762000" cy="7874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01900" y="5740400"/>
              <a:ext cx="1143000" cy="7874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8500" y="5740400"/>
              <a:ext cx="1562100" cy="7874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94200" y="5740400"/>
              <a:ext cx="685800" cy="7874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13766" y="3736657"/>
            <a:ext cx="9389110" cy="252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 algn="ctr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Times New Roman"/>
                <a:cs typeface="Times New Roman"/>
              </a:rPr>
              <a:t>R</a:t>
            </a:r>
            <a:r>
              <a:rPr sz="3600" i="1" baseline="-18518" dirty="0">
                <a:latin typeface="Times New Roman"/>
                <a:cs typeface="Times New Roman"/>
              </a:rPr>
              <a:t>i </a:t>
            </a:r>
            <a:r>
              <a:rPr sz="3600" i="1" dirty="0">
                <a:latin typeface="Times New Roman"/>
                <a:cs typeface="Times New Roman"/>
              </a:rPr>
              <a:t>– R</a:t>
            </a:r>
            <a:r>
              <a:rPr sz="3600" i="1" baseline="-18518" dirty="0">
                <a:latin typeface="Times New Roman"/>
                <a:cs typeface="Times New Roman"/>
              </a:rPr>
              <a:t>f </a:t>
            </a:r>
            <a:r>
              <a:rPr sz="3600" i="1" dirty="0">
                <a:latin typeface="Times New Roman"/>
                <a:cs typeface="Times New Roman"/>
              </a:rPr>
              <a:t>= b</a:t>
            </a:r>
            <a:r>
              <a:rPr sz="3600" i="1" baseline="-18518" dirty="0">
                <a:latin typeface="Times New Roman"/>
                <a:cs typeface="Times New Roman"/>
              </a:rPr>
              <a:t>i </a:t>
            </a:r>
            <a:r>
              <a:rPr sz="3600" i="1" dirty="0">
                <a:latin typeface="Times New Roman"/>
                <a:cs typeface="Times New Roman"/>
              </a:rPr>
              <a:t>(R</a:t>
            </a:r>
            <a:r>
              <a:rPr sz="3600" i="1" baseline="-18518" dirty="0">
                <a:latin typeface="Times New Roman"/>
                <a:cs typeface="Times New Roman"/>
              </a:rPr>
              <a:t>m </a:t>
            </a:r>
            <a:r>
              <a:rPr sz="3600" i="1" dirty="0">
                <a:latin typeface="Times New Roman"/>
                <a:cs typeface="Times New Roman"/>
              </a:rPr>
              <a:t>–</a:t>
            </a:r>
            <a:r>
              <a:rPr sz="3600" i="1" spc="565" dirty="0">
                <a:latin typeface="Times New Roman"/>
                <a:cs typeface="Times New Roman"/>
              </a:rPr>
              <a:t> </a:t>
            </a:r>
            <a:r>
              <a:rPr sz="3600" i="1" spc="-5" dirty="0">
                <a:latin typeface="Times New Roman"/>
                <a:cs typeface="Times New Roman"/>
              </a:rPr>
              <a:t>R</a:t>
            </a:r>
            <a:r>
              <a:rPr sz="3600" i="1" spc="-7" baseline="-18518" dirty="0">
                <a:latin typeface="Times New Roman"/>
                <a:cs typeface="Times New Roman"/>
              </a:rPr>
              <a:t>f</a:t>
            </a:r>
            <a:r>
              <a:rPr sz="3600" i="1" spc="-5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00">
              <a:latin typeface="Times New Roman"/>
              <a:cs typeface="Times New Roman"/>
            </a:endParaRPr>
          </a:p>
          <a:p>
            <a:pPr marL="2695575">
              <a:lnSpc>
                <a:spcPct val="100000"/>
              </a:lnSpc>
            </a:pPr>
            <a:r>
              <a:rPr sz="2700" b="1" i="1" spc="-15" dirty="0">
                <a:latin typeface="Calibri"/>
                <a:cs typeface="Calibri"/>
              </a:rPr>
              <a:t>Beta </a:t>
            </a:r>
            <a:r>
              <a:rPr sz="2700" b="1" i="1" dirty="0">
                <a:latin typeface="Calibri"/>
                <a:cs typeface="Calibri"/>
              </a:rPr>
              <a:t>= </a:t>
            </a:r>
            <a:r>
              <a:rPr sz="2700" b="1" i="1" spc="-5" dirty="0">
                <a:latin typeface="Calibri"/>
                <a:cs typeface="Calibri"/>
              </a:rPr>
              <a:t>(R</a:t>
            </a:r>
            <a:r>
              <a:rPr sz="2700" b="1" i="1" spc="-7" baseline="-18518" dirty="0">
                <a:latin typeface="Calibri"/>
                <a:cs typeface="Calibri"/>
              </a:rPr>
              <a:t>m </a:t>
            </a:r>
            <a:r>
              <a:rPr sz="2700" b="1" i="1" dirty="0">
                <a:latin typeface="Calibri"/>
                <a:cs typeface="Calibri"/>
              </a:rPr>
              <a:t>– </a:t>
            </a:r>
            <a:r>
              <a:rPr sz="2700" b="1" i="1" spc="5" dirty="0">
                <a:latin typeface="Calibri"/>
                <a:cs typeface="Calibri"/>
              </a:rPr>
              <a:t>R</a:t>
            </a:r>
            <a:r>
              <a:rPr sz="2700" b="1" i="1" spc="7" baseline="-18518" dirty="0">
                <a:latin typeface="Calibri"/>
                <a:cs typeface="Calibri"/>
              </a:rPr>
              <a:t>f</a:t>
            </a:r>
            <a:r>
              <a:rPr sz="2700" b="1" i="1" spc="5" dirty="0">
                <a:latin typeface="Calibri"/>
                <a:cs typeface="Calibri"/>
              </a:rPr>
              <a:t>)/ </a:t>
            </a:r>
            <a:r>
              <a:rPr sz="2700" b="1" i="1" spc="-5" dirty="0">
                <a:latin typeface="Calibri"/>
                <a:cs typeface="Calibri"/>
              </a:rPr>
              <a:t>(R</a:t>
            </a:r>
            <a:r>
              <a:rPr sz="2700" b="1" i="1" spc="-7" baseline="-18518" dirty="0">
                <a:latin typeface="Calibri"/>
                <a:cs typeface="Calibri"/>
              </a:rPr>
              <a:t>i </a:t>
            </a:r>
            <a:r>
              <a:rPr sz="2700" b="1" i="1" dirty="0">
                <a:latin typeface="Calibri"/>
                <a:cs typeface="Calibri"/>
              </a:rPr>
              <a:t>–</a:t>
            </a:r>
            <a:r>
              <a:rPr sz="2700" b="1" i="1" spc="-375" dirty="0">
                <a:latin typeface="Calibri"/>
                <a:cs typeface="Calibri"/>
              </a:rPr>
              <a:t> </a:t>
            </a:r>
            <a:r>
              <a:rPr sz="2700" b="1" i="1" spc="10" dirty="0">
                <a:latin typeface="Calibri"/>
                <a:cs typeface="Calibri"/>
              </a:rPr>
              <a:t>R</a:t>
            </a:r>
            <a:r>
              <a:rPr sz="2700" b="1" i="1" spc="15" baseline="-18518" dirty="0">
                <a:latin typeface="Calibri"/>
                <a:cs typeface="Calibri"/>
              </a:rPr>
              <a:t>f</a:t>
            </a:r>
            <a:r>
              <a:rPr sz="2700" b="1" i="1" spc="10" dirty="0"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  <a:p>
            <a:pPr marL="279400" marR="43180" indent="-228600">
              <a:lnSpc>
                <a:spcPts val="2900"/>
              </a:lnSpc>
              <a:spcBef>
                <a:spcPts val="1040"/>
              </a:spcBef>
              <a:buFont typeface="Arial"/>
              <a:buChar char="•"/>
              <a:tabLst>
                <a:tab pos="279400" algn="l"/>
                <a:tab pos="610235" algn="l"/>
                <a:tab pos="1795145" algn="l"/>
                <a:tab pos="2435860" algn="l"/>
                <a:tab pos="3322320" algn="l"/>
                <a:tab pos="3815715" algn="l"/>
                <a:tab pos="4412615" algn="l"/>
                <a:tab pos="5234305" algn="l"/>
                <a:tab pos="5653405" algn="l"/>
                <a:tab pos="6631305" algn="l"/>
                <a:tab pos="8007350" algn="l"/>
                <a:tab pos="8873490" algn="l"/>
              </a:tabLst>
            </a:pPr>
            <a:r>
              <a:rPr sz="2700" dirty="0">
                <a:latin typeface="Calibri"/>
                <a:cs typeface="Calibri"/>
              </a:rPr>
              <a:t>A	</a:t>
            </a:r>
            <a:r>
              <a:rPr sz="2700" spc="-40" dirty="0">
                <a:latin typeface="Calibri"/>
                <a:cs typeface="Calibri"/>
              </a:rPr>
              <a:t>s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spc="-10" dirty="0">
                <a:latin typeface="Calibri"/>
                <a:cs typeface="Calibri"/>
              </a:rPr>
              <a:t>a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dirty="0">
                <a:latin typeface="Calibri"/>
                <a:cs typeface="Calibri"/>
              </a:rPr>
              <a:t>g</a:t>
            </a:r>
            <a:r>
              <a:rPr sz="2700" spc="-3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t	</a:t>
            </a:r>
            <a:r>
              <a:rPr sz="2700" spc="5" dirty="0">
                <a:latin typeface="Calibri"/>
                <a:cs typeface="Calibri"/>
              </a:rPr>
              <a:t>li</a:t>
            </a:r>
            <a:r>
              <a:rPr sz="2700" spc="-10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e	f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spc="-35" dirty="0">
                <a:latin typeface="Calibri"/>
                <a:cs typeface="Calibri"/>
              </a:rPr>
              <a:t>t</a:t>
            </a:r>
            <a:r>
              <a:rPr sz="2700" spc="-10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d	on	</a:t>
            </a:r>
            <a:r>
              <a:rPr sz="2700" spc="-5" dirty="0">
                <a:latin typeface="Calibri"/>
                <a:cs typeface="Calibri"/>
              </a:rPr>
              <a:t>th</a:t>
            </a:r>
            <a:r>
              <a:rPr sz="2700" dirty="0">
                <a:latin typeface="Calibri"/>
                <a:cs typeface="Calibri"/>
              </a:rPr>
              <a:t>e	</a:t>
            </a:r>
            <a:r>
              <a:rPr sz="2700" spc="-10" dirty="0">
                <a:latin typeface="Calibri"/>
                <a:cs typeface="Calibri"/>
              </a:rPr>
              <a:t>bas</a:t>
            </a:r>
            <a:r>
              <a:rPr sz="2700" dirty="0">
                <a:latin typeface="Calibri"/>
                <a:cs typeface="Calibri"/>
              </a:rPr>
              <a:t>is	of	</a:t>
            </a:r>
            <a:r>
              <a:rPr sz="2700" spc="-10" dirty="0">
                <a:latin typeface="Calibri"/>
                <a:cs typeface="Calibri"/>
              </a:rPr>
              <a:t>abo</a:t>
            </a:r>
            <a:r>
              <a:rPr sz="2700" spc="-20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e	</a:t>
            </a:r>
            <a:r>
              <a:rPr sz="2700" spc="-10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q</a:t>
            </a:r>
            <a:r>
              <a:rPr sz="2700" spc="-10" dirty="0">
                <a:latin typeface="Calibri"/>
                <a:cs typeface="Calibri"/>
              </a:rPr>
              <a:t>u</a:t>
            </a:r>
            <a:r>
              <a:rPr sz="2700" spc="-35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t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dirty="0">
                <a:latin typeface="Calibri"/>
                <a:cs typeface="Calibri"/>
              </a:rPr>
              <a:t>on	</a:t>
            </a:r>
            <a:r>
              <a:rPr sz="2700" spc="-10" dirty="0">
                <a:latin typeface="Calibri"/>
                <a:cs typeface="Calibri"/>
              </a:rPr>
              <a:t>us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0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g	</a:t>
            </a:r>
            <a:r>
              <a:rPr sz="2700" spc="-5" dirty="0">
                <a:latin typeface="Calibri"/>
                <a:cs typeface="Calibri"/>
              </a:rPr>
              <a:t>the  </a:t>
            </a:r>
            <a:r>
              <a:rPr sz="2700" spc="-10" dirty="0">
                <a:latin typeface="Calibri"/>
                <a:cs typeface="Calibri"/>
              </a:rPr>
              <a:t>method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least squares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b="1" dirty="0">
                <a:latin typeface="Calibri"/>
                <a:cs typeface="Calibri"/>
              </a:rPr>
              <a:t>the </a:t>
            </a:r>
            <a:r>
              <a:rPr sz="2700" b="1" spc="-5" dirty="0">
                <a:latin typeface="Calibri"/>
                <a:cs typeface="Calibri"/>
              </a:rPr>
              <a:t>Security </a:t>
            </a:r>
            <a:r>
              <a:rPr sz="2700" b="1" spc="-15" dirty="0">
                <a:latin typeface="Calibri"/>
                <a:cs typeface="Calibri"/>
              </a:rPr>
              <a:t>Characteristic</a:t>
            </a:r>
            <a:r>
              <a:rPr sz="2700" b="1" spc="4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Line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40391"/>
            <a:ext cx="6283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1" spc="-10" dirty="0">
                <a:latin typeface="Calibri"/>
                <a:cs typeface="Calibri"/>
              </a:rPr>
              <a:t>Capital asset </a:t>
            </a:r>
            <a:r>
              <a:rPr sz="4400" b="1" i="1" spc="-5" dirty="0">
                <a:latin typeface="Calibri"/>
                <a:cs typeface="Calibri"/>
              </a:rPr>
              <a:t>pricing</a:t>
            </a:r>
            <a:r>
              <a:rPr sz="4400" b="1" i="1" spc="-20" dirty="0">
                <a:latin typeface="Calibri"/>
                <a:cs typeface="Calibri"/>
              </a:rPr>
              <a:t> </a:t>
            </a:r>
            <a:r>
              <a:rPr sz="4400" b="1" i="1" dirty="0">
                <a:latin typeface="Calibri"/>
                <a:cs typeface="Calibri"/>
              </a:rPr>
              <a:t>model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060578"/>
            <a:ext cx="8294687" cy="42783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4190" y="1271270"/>
            <a:ext cx="8071484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55395" marR="5080" indent="-1243330">
              <a:lnSpc>
                <a:spcPct val="100699"/>
              </a:lnSpc>
              <a:spcBef>
                <a:spcPts val="80"/>
              </a:spcBef>
            </a:pPr>
            <a:r>
              <a:rPr sz="2400" spc="-5" dirty="0">
                <a:solidFill>
                  <a:srgbClr val="333F50"/>
                </a:solidFill>
                <a:latin typeface="Arial"/>
                <a:cs typeface="Arial"/>
              </a:rPr>
              <a:t>Monthly Excess Returns for </a:t>
            </a:r>
            <a:r>
              <a:rPr sz="2400" dirty="0">
                <a:solidFill>
                  <a:srgbClr val="333F50"/>
                </a:solidFill>
                <a:latin typeface="Arial"/>
                <a:cs typeface="Arial"/>
              </a:rPr>
              <a:t>Marks &amp; </a:t>
            </a:r>
            <a:r>
              <a:rPr sz="2400" spc="-5" dirty="0">
                <a:solidFill>
                  <a:srgbClr val="333F50"/>
                </a:solidFill>
                <a:latin typeface="Arial"/>
                <a:cs typeface="Arial"/>
              </a:rPr>
              <a:t>Spencer </a:t>
            </a:r>
            <a:r>
              <a:rPr sz="2400" dirty="0">
                <a:solidFill>
                  <a:srgbClr val="333F50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333F50"/>
                </a:solidFill>
                <a:latin typeface="Arial"/>
                <a:cs typeface="Arial"/>
              </a:rPr>
              <a:t>for FTSE  All Share Index, </a:t>
            </a:r>
            <a:r>
              <a:rPr sz="2400" dirty="0">
                <a:solidFill>
                  <a:srgbClr val="333F50"/>
                </a:solidFill>
                <a:latin typeface="Arial"/>
                <a:cs typeface="Arial"/>
              </a:rPr>
              <a:t>March 2009 </a:t>
            </a:r>
            <a:r>
              <a:rPr sz="2400" spc="-5" dirty="0">
                <a:solidFill>
                  <a:srgbClr val="333F50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333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F50"/>
                </a:solidFill>
                <a:latin typeface="Arial"/>
                <a:cs typeface="Arial"/>
              </a:rPr>
              <a:t>Feb.2014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3791" y="2655889"/>
            <a:ext cx="9403715" cy="3965575"/>
            <a:chOff x="1013791" y="2655889"/>
            <a:chExt cx="9403715" cy="3965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791" y="2655889"/>
              <a:ext cx="8309113" cy="3965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91402" y="5157787"/>
              <a:ext cx="3025775" cy="1200150"/>
            </a:xfrm>
            <a:custGeom>
              <a:avLst/>
              <a:gdLst/>
              <a:ahLst/>
              <a:cxnLst/>
              <a:rect l="l" t="t" r="r" b="b"/>
              <a:pathLst>
                <a:path w="3025775" h="1200150">
                  <a:moveTo>
                    <a:pt x="3025775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3025775" y="1200150"/>
                  </a:lnTo>
                  <a:lnTo>
                    <a:pt x="302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5987" y="1509439"/>
            <a:ext cx="9199880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  <a:tabLst>
                <a:tab pos="5618480" algn="l"/>
                <a:tab pos="6071235" algn="l"/>
              </a:tabLst>
            </a:pPr>
            <a:r>
              <a:rPr sz="2800" spc="-5" dirty="0">
                <a:solidFill>
                  <a:srgbClr val="333F50"/>
                </a:solidFill>
                <a:latin typeface="Calibri"/>
                <a:cs typeface="Calibri"/>
              </a:rPr>
              <a:t>The  Security  </a:t>
            </a:r>
            <a:r>
              <a:rPr sz="2800" spc="-15" dirty="0">
                <a:solidFill>
                  <a:srgbClr val="333F50"/>
                </a:solidFill>
                <a:latin typeface="Calibri"/>
                <a:cs typeface="Calibri"/>
              </a:rPr>
              <a:t>Characteristic</a:t>
            </a:r>
            <a:r>
              <a:rPr sz="2800" spc="-114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F50"/>
                </a:solidFill>
                <a:latin typeface="Calibri"/>
                <a:cs typeface="Calibri"/>
              </a:rPr>
              <a:t>Line</a:t>
            </a:r>
            <a:r>
              <a:rPr sz="2800" spc="38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33F50"/>
                </a:solidFill>
                <a:latin typeface="Calibri"/>
                <a:cs typeface="Calibri"/>
              </a:rPr>
              <a:t>M&amp;S	</a:t>
            </a:r>
            <a:r>
              <a:rPr sz="2800" spc="-65" dirty="0">
                <a:solidFill>
                  <a:srgbClr val="333F50"/>
                </a:solidFill>
                <a:latin typeface="Calibri"/>
                <a:cs typeface="Calibri"/>
              </a:rPr>
              <a:t>Vs	</a:t>
            </a:r>
            <a:r>
              <a:rPr sz="2800" spc="-5" dirty="0">
                <a:solidFill>
                  <a:srgbClr val="333F50"/>
                </a:solidFill>
                <a:latin typeface="Calibri"/>
                <a:cs typeface="Calibri"/>
              </a:rPr>
              <a:t>FTSE </a:t>
            </a:r>
            <a:r>
              <a:rPr sz="2800" dirty="0">
                <a:solidFill>
                  <a:srgbClr val="333F50"/>
                </a:solidFill>
                <a:latin typeface="Calibri"/>
                <a:cs typeface="Calibri"/>
              </a:rPr>
              <a:t>All </a:t>
            </a:r>
            <a:r>
              <a:rPr sz="2800" spc="-10" dirty="0">
                <a:solidFill>
                  <a:srgbClr val="333F50"/>
                </a:solidFill>
                <a:latin typeface="Calibri"/>
                <a:cs typeface="Calibri"/>
              </a:rPr>
              <a:t>Share </a:t>
            </a:r>
            <a:r>
              <a:rPr sz="2800" spc="-15" dirty="0">
                <a:solidFill>
                  <a:srgbClr val="333F50"/>
                </a:solidFill>
                <a:latin typeface="Calibri"/>
                <a:cs typeface="Calibri"/>
              </a:rPr>
              <a:t>Index,  </a:t>
            </a:r>
            <a:r>
              <a:rPr sz="2800" spc="-10" dirty="0">
                <a:solidFill>
                  <a:srgbClr val="333F50"/>
                </a:solidFill>
                <a:latin typeface="Calibri"/>
                <a:cs typeface="Calibri"/>
              </a:rPr>
              <a:t>March </a:t>
            </a:r>
            <a:r>
              <a:rPr sz="2800" dirty="0">
                <a:solidFill>
                  <a:srgbClr val="333F50"/>
                </a:solidFill>
                <a:latin typeface="Calibri"/>
                <a:cs typeface="Calibri"/>
              </a:rPr>
              <a:t>2009 </a:t>
            </a:r>
            <a:r>
              <a:rPr sz="2800" spc="-15" dirty="0">
                <a:solidFill>
                  <a:srgbClr val="333F50"/>
                </a:solidFill>
                <a:latin typeface="Calibri"/>
                <a:cs typeface="Calibri"/>
              </a:rPr>
              <a:t>to</a:t>
            </a:r>
            <a:r>
              <a:rPr sz="2800" spc="20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F50"/>
                </a:solidFill>
                <a:latin typeface="Calibri"/>
                <a:cs typeface="Calibri"/>
              </a:rPr>
              <a:t>Feb.2014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611856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7391402" y="5157787"/>
            <a:ext cx="3025775" cy="12001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27329" marR="219710" indent="-635" algn="ctr">
              <a:lnSpc>
                <a:spcPct val="100699"/>
              </a:lnSpc>
              <a:spcBef>
                <a:spcPts val="240"/>
              </a:spcBef>
            </a:pPr>
            <a:r>
              <a:rPr sz="2400" spc="-5" dirty="0">
                <a:latin typeface="Times New Roman"/>
                <a:cs typeface="Times New Roman"/>
              </a:rPr>
              <a:t>The slope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the  Characteristic Line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  </a:t>
            </a:r>
            <a:r>
              <a:rPr sz="2400" b="1" i="1" spc="-5" dirty="0">
                <a:latin typeface="Times New Roman"/>
                <a:cs typeface="Times New Roman"/>
              </a:rPr>
              <a:t>beta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897" y="246729"/>
            <a:ext cx="624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Capital </a:t>
            </a:r>
            <a:r>
              <a:rPr sz="4400" spc="-15" dirty="0"/>
              <a:t>asset </a:t>
            </a:r>
            <a:r>
              <a:rPr sz="4400" spc="-5" dirty="0"/>
              <a:t>pricing</a:t>
            </a:r>
            <a:r>
              <a:rPr sz="4400" spc="-30" dirty="0"/>
              <a:t> </a:t>
            </a:r>
            <a:r>
              <a:rPr sz="4400" spc="-5" dirty="0"/>
              <a:t>model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2897" y="1403627"/>
            <a:ext cx="10575925" cy="533400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Summary:</a:t>
            </a:r>
            <a:endParaRPr sz="2200">
              <a:latin typeface="Calibri"/>
              <a:cs typeface="Calibri"/>
            </a:endParaRPr>
          </a:p>
          <a:p>
            <a:pPr marL="241300" marR="5715" indent="-228600">
              <a:lnSpc>
                <a:spcPct val="1098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more theoretical </a:t>
            </a:r>
            <a:r>
              <a:rPr sz="2200" b="1" spc="-5" dirty="0">
                <a:latin typeface="Calibri"/>
                <a:cs typeface="Calibri"/>
              </a:rPr>
              <a:t>basis </a:t>
            </a:r>
            <a:r>
              <a:rPr sz="2200" b="1" spc="-10" dirty="0">
                <a:latin typeface="Calibri"/>
                <a:cs typeface="Calibri"/>
              </a:rPr>
              <a:t>for estimating return by </a:t>
            </a:r>
            <a:r>
              <a:rPr sz="2200" b="1" spc="-5" dirty="0">
                <a:latin typeface="Calibri"/>
                <a:cs typeface="Calibri"/>
              </a:rPr>
              <a:t>measuring the risk in relation </a:t>
            </a:r>
            <a:r>
              <a:rPr sz="2200" b="1" spc="-15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the  </a:t>
            </a:r>
            <a:r>
              <a:rPr sz="2200" b="1" spc="-15" dirty="0">
                <a:latin typeface="Calibri"/>
                <a:cs typeface="Calibri"/>
              </a:rPr>
              <a:t>market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(beta).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98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Provides </a:t>
            </a:r>
            <a:r>
              <a:rPr sz="2200" b="1" dirty="0">
                <a:latin typeface="Calibri"/>
                <a:cs typeface="Calibri"/>
              </a:rPr>
              <a:t>an </a:t>
            </a:r>
            <a:r>
              <a:rPr sz="2200" b="1" spc="-10" dirty="0">
                <a:latin typeface="Calibri"/>
                <a:cs typeface="Calibri"/>
              </a:rPr>
              <a:t>extension </a:t>
            </a:r>
            <a:r>
              <a:rPr sz="2200" b="1" spc="-15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Portfolio </a:t>
            </a:r>
            <a:r>
              <a:rPr sz="2200" b="1" dirty="0">
                <a:latin typeface="Calibri"/>
                <a:cs typeface="Calibri"/>
              </a:rPr>
              <a:t>Theory </a:t>
            </a:r>
            <a:r>
              <a:rPr sz="2200" spc="-10" dirty="0">
                <a:latin typeface="Calibri"/>
                <a:cs typeface="Calibri"/>
              </a:rPr>
              <a:t>that reduces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complications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amount </a:t>
            </a:r>
            <a:r>
              <a:rPr sz="2200" dirty="0">
                <a:latin typeface="Calibri"/>
                <a:cs typeface="Calibri"/>
              </a:rPr>
              <a:t>of  </a:t>
            </a:r>
            <a:r>
              <a:rPr sz="2200" spc="-20" dirty="0">
                <a:latin typeface="Calibri"/>
                <a:cs typeface="Calibri"/>
              </a:rPr>
              <a:t>data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required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98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Recognises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significance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risk free </a:t>
            </a:r>
            <a:r>
              <a:rPr sz="2200" b="1" spc="-25" dirty="0">
                <a:latin typeface="Calibri"/>
                <a:cs typeface="Calibri"/>
              </a:rPr>
              <a:t>rate </a:t>
            </a:r>
            <a:r>
              <a:rPr sz="2200" b="1" spc="5" dirty="0">
                <a:latin typeface="Calibri"/>
                <a:cs typeface="Calibri"/>
              </a:rPr>
              <a:t>(Rf)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minimum </a:t>
            </a:r>
            <a:r>
              <a:rPr sz="2200" spc="-10" dirty="0">
                <a:latin typeface="Calibri"/>
                <a:cs typeface="Calibri"/>
              </a:rPr>
              <a:t>return that </a:t>
            </a:r>
            <a:r>
              <a:rPr sz="2200" spc="-20" dirty="0">
                <a:latin typeface="Calibri"/>
                <a:cs typeface="Calibri"/>
              </a:rPr>
              <a:t>investors  </a:t>
            </a:r>
            <a:r>
              <a:rPr sz="2200" spc="-10" dirty="0">
                <a:latin typeface="Calibri"/>
                <a:cs typeface="Calibri"/>
              </a:rPr>
              <a:t>would </a:t>
            </a:r>
            <a:r>
              <a:rPr sz="2200" spc="-20" dirty="0">
                <a:latin typeface="Calibri"/>
                <a:cs typeface="Calibri"/>
              </a:rPr>
              <a:t>require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98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Adopts the same </a:t>
            </a:r>
            <a:r>
              <a:rPr sz="2200" spc="-10" dirty="0">
                <a:latin typeface="Calibri"/>
                <a:cs typeface="Calibri"/>
              </a:rPr>
              <a:t>principle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5" dirty="0">
                <a:latin typeface="Calibri"/>
                <a:cs typeface="Calibri"/>
              </a:rPr>
              <a:t>Portfolio </a:t>
            </a:r>
            <a:r>
              <a:rPr sz="2200" spc="-25" dirty="0">
                <a:latin typeface="Calibri"/>
                <a:cs typeface="Calibri"/>
              </a:rPr>
              <a:t>Theory,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risk </a:t>
            </a:r>
            <a:r>
              <a:rPr sz="2200" b="1" spc="-10" dirty="0">
                <a:latin typeface="Calibri"/>
                <a:cs typeface="Calibri"/>
              </a:rPr>
              <a:t>premium </a:t>
            </a:r>
            <a:r>
              <a:rPr sz="2200" b="1" spc="-5" dirty="0">
                <a:latin typeface="Calibri"/>
                <a:cs typeface="Calibri"/>
              </a:rPr>
              <a:t>(Rm- </a:t>
            </a:r>
            <a:r>
              <a:rPr sz="2200" b="1" spc="5" dirty="0">
                <a:latin typeface="Calibri"/>
                <a:cs typeface="Calibri"/>
              </a:rPr>
              <a:t>Rf), </a:t>
            </a:r>
            <a:r>
              <a:rPr sz="2200" spc="-5" dirty="0">
                <a:latin typeface="Calibri"/>
                <a:cs typeface="Calibri"/>
              </a:rPr>
              <a:t>the magnitude 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which is </a:t>
            </a:r>
            <a:r>
              <a:rPr sz="2200" spc="-10" dirty="0">
                <a:latin typeface="Calibri"/>
                <a:cs typeface="Calibri"/>
              </a:rPr>
              <a:t>determined by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level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risk </a:t>
            </a:r>
            <a:r>
              <a:rPr sz="2200" spc="-25" dirty="0">
                <a:latin typeface="Calibri"/>
                <a:cs typeface="Calibri"/>
              </a:rPr>
              <a:t>taken </a:t>
            </a:r>
            <a:r>
              <a:rPr sz="2200" spc="-5" dirty="0">
                <a:latin typeface="Calibri"/>
                <a:cs typeface="Calibri"/>
              </a:rPr>
              <a:t>in the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investment.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Assumes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b="1" spc="-15" dirty="0">
                <a:latin typeface="Calibri"/>
                <a:cs typeface="Calibri"/>
              </a:rPr>
              <a:t>unsystematic </a:t>
            </a:r>
            <a:r>
              <a:rPr sz="2200" b="1" spc="-5" dirty="0">
                <a:latin typeface="Calibri"/>
                <a:cs typeface="Calibri"/>
              </a:rPr>
              <a:t>risk can be </a:t>
            </a:r>
            <a:r>
              <a:rPr sz="2200" b="1" spc="-10" dirty="0">
                <a:latin typeface="Calibri"/>
                <a:cs typeface="Calibri"/>
              </a:rPr>
              <a:t>diversified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away.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98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Establishes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simple measure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systematic </a:t>
            </a:r>
            <a:r>
              <a:rPr sz="2200" spc="-5" dirty="0">
                <a:latin typeface="Calibri"/>
                <a:cs typeface="Calibri"/>
              </a:rPr>
              <a:t>risk </a:t>
            </a:r>
            <a:r>
              <a:rPr sz="2200" spc="-15" dirty="0">
                <a:latin typeface="Calibri"/>
                <a:cs typeface="Calibri"/>
              </a:rPr>
              <a:t>exposure </a:t>
            </a:r>
            <a:r>
              <a:rPr sz="2200" spc="-10" dirty="0">
                <a:latin typeface="Calibri"/>
                <a:cs typeface="Calibri"/>
              </a:rPr>
              <a:t>called </a:t>
            </a:r>
            <a:r>
              <a:rPr sz="2200" b="1" spc="-15" dirty="0">
                <a:latin typeface="Calibri"/>
                <a:cs typeface="Calibri"/>
              </a:rPr>
              <a:t>beta </a:t>
            </a:r>
            <a:r>
              <a:rPr sz="2200" spc="-5" dirty="0">
                <a:latin typeface="Calibri"/>
                <a:cs typeface="Calibri"/>
              </a:rPr>
              <a:t>which is </a:t>
            </a:r>
            <a:r>
              <a:rPr sz="2200" spc="-10" dirty="0">
                <a:latin typeface="Calibri"/>
                <a:cs typeface="Calibri"/>
              </a:rPr>
              <a:t>determined  by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covariance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investment </a:t>
            </a:r>
            <a:r>
              <a:rPr sz="2200" spc="-10" dirty="0">
                <a:latin typeface="Calibri"/>
                <a:cs typeface="Calibri"/>
              </a:rPr>
              <a:t>divided by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variance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market.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554" y="235332"/>
            <a:ext cx="10864215" cy="1292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5" dirty="0"/>
              <a:t>The </a:t>
            </a:r>
            <a:r>
              <a:rPr sz="4400" spc="-45" dirty="0"/>
              <a:t>Firm’s </a:t>
            </a:r>
            <a:r>
              <a:rPr sz="4400" spc="-25" dirty="0"/>
              <a:t>Investment </a:t>
            </a:r>
            <a:r>
              <a:rPr sz="4400" spc="-10" dirty="0"/>
              <a:t>Decision </a:t>
            </a:r>
            <a:r>
              <a:rPr sz="4400" dirty="0"/>
              <a:t>and </a:t>
            </a:r>
            <a:r>
              <a:rPr sz="4400" spc="-5" dirty="0"/>
              <a:t>the </a:t>
            </a:r>
            <a:r>
              <a:rPr sz="4400" spc="-20" dirty="0"/>
              <a:t>Cost </a:t>
            </a:r>
            <a:r>
              <a:rPr sz="4400" spc="-5" dirty="0"/>
              <a:t>of  </a:t>
            </a:r>
            <a:r>
              <a:rPr sz="4400" spc="-10" dirty="0"/>
              <a:t>Capital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4554" y="1727616"/>
            <a:ext cx="5337810" cy="453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firm </a:t>
            </a:r>
            <a:r>
              <a:rPr sz="3200" spc="-10" dirty="0">
                <a:latin typeface="Calibri"/>
                <a:cs typeface="Calibri"/>
              </a:rPr>
              <a:t>that can reduce </a:t>
            </a:r>
            <a:r>
              <a:rPr sz="3200" dirty="0">
                <a:latin typeface="Calibri"/>
                <a:cs typeface="Calibri"/>
              </a:rPr>
              <a:t>its </a:t>
            </a:r>
            <a:r>
              <a:rPr sz="3200" spc="-20" dirty="0">
                <a:latin typeface="Calibri"/>
                <a:cs typeface="Calibri"/>
              </a:rPr>
              <a:t>cost 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capital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 spc="-10" dirty="0">
                <a:latin typeface="Calibri"/>
                <a:cs typeface="Calibri"/>
              </a:rPr>
              <a:t>increase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profitable capital expenditures  that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firm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40" dirty="0">
                <a:latin typeface="Calibri"/>
                <a:cs typeface="Calibri"/>
              </a:rPr>
              <a:t>take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increase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wealth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shareholders.</a:t>
            </a:r>
            <a:endParaRPr sz="320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100299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Internationalizing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5" dirty="0">
                <a:latin typeface="Calibri"/>
                <a:cs typeface="Calibri"/>
              </a:rPr>
              <a:t>firm’s  </a:t>
            </a:r>
            <a:r>
              <a:rPr sz="3200" spc="-20" dirty="0">
                <a:latin typeface="Calibri"/>
                <a:cs typeface="Calibri"/>
              </a:rPr>
              <a:t>cost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capital </a:t>
            </a:r>
            <a:r>
              <a:rPr sz="3200" dirty="0">
                <a:latin typeface="Calibri"/>
                <a:cs typeface="Calibri"/>
              </a:rPr>
              <a:t>is one </a:t>
            </a:r>
            <a:r>
              <a:rPr sz="3200" spc="-5" dirty="0">
                <a:latin typeface="Calibri"/>
                <a:cs typeface="Calibri"/>
              </a:rPr>
              <a:t>such  </a:t>
            </a:r>
            <a:r>
              <a:rPr sz="3200" spc="-35" dirty="0">
                <a:latin typeface="Calibri"/>
                <a:cs typeface="Calibri"/>
              </a:rPr>
              <a:t>policy.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7173" y="1744174"/>
            <a:ext cx="3809365" cy="3985260"/>
            <a:chOff x="6697173" y="1744174"/>
            <a:chExt cx="3809365" cy="3985260"/>
          </a:xfrm>
        </p:grpSpPr>
        <p:sp>
          <p:nvSpPr>
            <p:cNvPr id="5" name="object 5"/>
            <p:cNvSpPr/>
            <p:nvPr/>
          </p:nvSpPr>
          <p:spPr>
            <a:xfrm>
              <a:off x="6711460" y="1758461"/>
              <a:ext cx="3780790" cy="3956685"/>
            </a:xfrm>
            <a:custGeom>
              <a:avLst/>
              <a:gdLst/>
              <a:ahLst/>
              <a:cxnLst/>
              <a:rect l="l" t="t" r="r" b="b"/>
              <a:pathLst>
                <a:path w="3780790" h="3956685">
                  <a:moveTo>
                    <a:pt x="0" y="3956538"/>
                  </a:moveTo>
                  <a:lnTo>
                    <a:pt x="1" y="0"/>
                  </a:lnTo>
                </a:path>
                <a:path w="3780790" h="3956685">
                  <a:moveTo>
                    <a:pt x="0" y="3956538"/>
                  </a:moveTo>
                  <a:lnTo>
                    <a:pt x="3780692" y="395653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11463" y="4396151"/>
              <a:ext cx="2813685" cy="0"/>
            </a:xfrm>
            <a:custGeom>
              <a:avLst/>
              <a:gdLst/>
              <a:ahLst/>
              <a:cxnLst/>
              <a:rect l="l" t="t" r="r" b="b"/>
              <a:pathLst>
                <a:path w="2813684">
                  <a:moveTo>
                    <a:pt x="0" y="0"/>
                  </a:moveTo>
                  <a:lnTo>
                    <a:pt x="2813538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6211" y="2129629"/>
            <a:ext cx="204948" cy="18109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88277" y="5748023"/>
            <a:ext cx="1475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latin typeface="Times New Roman"/>
                <a:cs typeface="Times New Roman"/>
              </a:rPr>
              <a:t>Investment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10" dirty="0">
                <a:latin typeface="Times New Roman"/>
                <a:cs typeface="Times New Roman"/>
              </a:rPr>
              <a:t>($)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0419" y="4197886"/>
            <a:ext cx="8578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450" b="1" i="1" baseline="12077" dirty="0">
                <a:solidFill>
                  <a:srgbClr val="CC3300"/>
                </a:solidFill>
                <a:latin typeface="Times New Roman"/>
                <a:cs typeface="Times New Roman"/>
              </a:rPr>
              <a:t>K</a:t>
            </a:r>
            <a:r>
              <a:rPr sz="3450" b="1" i="1" spc="-104" baseline="12077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500" b="1" spc="20" dirty="0">
                <a:solidFill>
                  <a:srgbClr val="CC3300"/>
                </a:solidFill>
                <a:latin typeface="Times New Roman"/>
                <a:cs typeface="Times New Roman"/>
              </a:rPr>
              <a:t>global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11463" y="3429006"/>
            <a:ext cx="2813685" cy="0"/>
          </a:xfrm>
          <a:custGeom>
            <a:avLst/>
            <a:gdLst/>
            <a:ahLst/>
            <a:cxnLst/>
            <a:rect l="l" t="t" r="r" b="b"/>
            <a:pathLst>
              <a:path w="2813684">
                <a:moveTo>
                  <a:pt x="0" y="0"/>
                </a:moveTo>
                <a:lnTo>
                  <a:pt x="2813538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78340" y="3230738"/>
            <a:ext cx="7359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450" b="1" i="1" baseline="12077" dirty="0">
                <a:solidFill>
                  <a:srgbClr val="CC3300"/>
                </a:solidFill>
                <a:latin typeface="Times New Roman"/>
                <a:cs typeface="Times New Roman"/>
              </a:rPr>
              <a:t>K</a:t>
            </a:r>
            <a:r>
              <a:rPr sz="3450" b="1" i="1" spc="-82" baseline="12077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500" b="1" spc="10" dirty="0">
                <a:solidFill>
                  <a:srgbClr val="CC3300"/>
                </a:solidFill>
                <a:latin typeface="Times New Roman"/>
                <a:cs typeface="Times New Roman"/>
              </a:rPr>
              <a:t>local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93037" y="2447558"/>
            <a:ext cx="3186430" cy="3267710"/>
            <a:chOff x="6793037" y="2447558"/>
            <a:chExt cx="3186430" cy="3267710"/>
          </a:xfrm>
        </p:grpSpPr>
        <p:sp>
          <p:nvSpPr>
            <p:cNvPr id="13" name="object 13"/>
            <p:cNvSpPr/>
            <p:nvPr/>
          </p:nvSpPr>
          <p:spPr>
            <a:xfrm>
              <a:off x="7151076" y="3429002"/>
              <a:ext cx="0" cy="2286000"/>
            </a:xfrm>
            <a:custGeom>
              <a:avLst/>
              <a:gdLst/>
              <a:ahLst/>
              <a:cxnLst/>
              <a:rect l="l" t="t" r="r" b="b"/>
              <a:pathLst>
                <a:path h="2286000">
                  <a:moveTo>
                    <a:pt x="0" y="0"/>
                  </a:moveTo>
                  <a:lnTo>
                    <a:pt x="1" y="2286000"/>
                  </a:lnTo>
                </a:path>
              </a:pathLst>
            </a:custGeom>
            <a:ln w="2857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26926" y="4835768"/>
              <a:ext cx="351790" cy="264160"/>
            </a:xfrm>
            <a:custGeom>
              <a:avLst/>
              <a:gdLst/>
              <a:ahLst/>
              <a:cxnLst/>
              <a:rect l="l" t="t" r="r" b="b"/>
              <a:pathLst>
                <a:path w="351790" h="264160">
                  <a:moveTo>
                    <a:pt x="0" y="65942"/>
                  </a:moveTo>
                  <a:lnTo>
                    <a:pt x="263769" y="65942"/>
                  </a:lnTo>
                  <a:lnTo>
                    <a:pt x="263769" y="0"/>
                  </a:lnTo>
                  <a:lnTo>
                    <a:pt x="351692" y="131884"/>
                  </a:lnTo>
                  <a:lnTo>
                    <a:pt x="263769" y="263769"/>
                  </a:lnTo>
                  <a:lnTo>
                    <a:pt x="263769" y="197826"/>
                  </a:lnTo>
                  <a:lnTo>
                    <a:pt x="0" y="197826"/>
                  </a:lnTo>
                  <a:lnTo>
                    <a:pt x="0" y="6594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99387" y="3780692"/>
              <a:ext cx="264160" cy="440055"/>
            </a:xfrm>
            <a:custGeom>
              <a:avLst/>
              <a:gdLst/>
              <a:ahLst/>
              <a:cxnLst/>
              <a:rect l="l" t="t" r="r" b="b"/>
              <a:pathLst>
                <a:path w="264159" h="440054">
                  <a:moveTo>
                    <a:pt x="0" y="329710"/>
                  </a:moveTo>
                  <a:lnTo>
                    <a:pt x="65942" y="329710"/>
                  </a:lnTo>
                  <a:lnTo>
                    <a:pt x="65942" y="0"/>
                  </a:lnTo>
                  <a:lnTo>
                    <a:pt x="197826" y="0"/>
                  </a:lnTo>
                  <a:lnTo>
                    <a:pt x="197826" y="329710"/>
                  </a:lnTo>
                  <a:lnTo>
                    <a:pt x="263769" y="329710"/>
                  </a:lnTo>
                  <a:lnTo>
                    <a:pt x="131884" y="439615"/>
                  </a:lnTo>
                  <a:lnTo>
                    <a:pt x="0" y="32971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4466" y="4396154"/>
              <a:ext cx="0" cy="1318895"/>
            </a:xfrm>
            <a:custGeom>
              <a:avLst/>
              <a:gdLst/>
              <a:ahLst/>
              <a:cxnLst/>
              <a:rect l="l" t="t" r="r" b="b"/>
              <a:pathLst>
                <a:path h="1318895">
                  <a:moveTo>
                    <a:pt x="0" y="0"/>
                  </a:moveTo>
                  <a:lnTo>
                    <a:pt x="1" y="1318847"/>
                  </a:lnTo>
                </a:path>
              </a:pathLst>
            </a:custGeom>
            <a:ln w="2857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75233" y="2461846"/>
              <a:ext cx="2989580" cy="2726055"/>
            </a:xfrm>
            <a:custGeom>
              <a:avLst/>
              <a:gdLst/>
              <a:ahLst/>
              <a:cxnLst/>
              <a:rect l="l" t="t" r="r" b="b"/>
              <a:pathLst>
                <a:path w="2989579" h="2726054">
                  <a:moveTo>
                    <a:pt x="2989523" y="2725615"/>
                  </a:moveTo>
                  <a:lnTo>
                    <a:pt x="2939078" y="2725234"/>
                  </a:lnTo>
                  <a:lnTo>
                    <a:pt x="2888836" y="2724098"/>
                  </a:lnTo>
                  <a:lnTo>
                    <a:pt x="2838801" y="2722211"/>
                  </a:lnTo>
                  <a:lnTo>
                    <a:pt x="2788982" y="2719580"/>
                  </a:lnTo>
                  <a:lnTo>
                    <a:pt x="2739384" y="2716210"/>
                  </a:lnTo>
                  <a:lnTo>
                    <a:pt x="2690014" y="2712107"/>
                  </a:lnTo>
                  <a:lnTo>
                    <a:pt x="2640879" y="2707278"/>
                  </a:lnTo>
                  <a:lnTo>
                    <a:pt x="2591985" y="2701729"/>
                  </a:lnTo>
                  <a:lnTo>
                    <a:pt x="2543338" y="2695465"/>
                  </a:lnTo>
                  <a:lnTo>
                    <a:pt x="2494946" y="2688492"/>
                  </a:lnTo>
                  <a:lnTo>
                    <a:pt x="2446814" y="2680817"/>
                  </a:lnTo>
                  <a:lnTo>
                    <a:pt x="2398949" y="2672444"/>
                  </a:lnTo>
                  <a:lnTo>
                    <a:pt x="2351359" y="2663381"/>
                  </a:lnTo>
                  <a:lnTo>
                    <a:pt x="2304048" y="2653633"/>
                  </a:lnTo>
                  <a:lnTo>
                    <a:pt x="2257025" y="2643207"/>
                  </a:lnTo>
                  <a:lnTo>
                    <a:pt x="2210295" y="2632107"/>
                  </a:lnTo>
                  <a:lnTo>
                    <a:pt x="2163865" y="2620340"/>
                  </a:lnTo>
                  <a:lnTo>
                    <a:pt x="2117741" y="2607913"/>
                  </a:lnTo>
                  <a:lnTo>
                    <a:pt x="2071931" y="2594830"/>
                  </a:lnTo>
                  <a:lnTo>
                    <a:pt x="2026440" y="2581099"/>
                  </a:lnTo>
                  <a:lnTo>
                    <a:pt x="1981275" y="2566724"/>
                  </a:lnTo>
                  <a:lnTo>
                    <a:pt x="1936442" y="2551712"/>
                  </a:lnTo>
                  <a:lnTo>
                    <a:pt x="1891949" y="2536069"/>
                  </a:lnTo>
                  <a:lnTo>
                    <a:pt x="1847802" y="2519800"/>
                  </a:lnTo>
                  <a:lnTo>
                    <a:pt x="1804007" y="2502913"/>
                  </a:lnTo>
                  <a:lnTo>
                    <a:pt x="1760571" y="2485412"/>
                  </a:lnTo>
                  <a:lnTo>
                    <a:pt x="1717500" y="2467304"/>
                  </a:lnTo>
                  <a:lnTo>
                    <a:pt x="1674800" y="2448594"/>
                  </a:lnTo>
                  <a:lnTo>
                    <a:pt x="1632480" y="2429289"/>
                  </a:lnTo>
                  <a:lnTo>
                    <a:pt x="1590544" y="2409395"/>
                  </a:lnTo>
                  <a:lnTo>
                    <a:pt x="1549000" y="2388917"/>
                  </a:lnTo>
                  <a:lnTo>
                    <a:pt x="1507854" y="2367861"/>
                  </a:lnTo>
                  <a:lnTo>
                    <a:pt x="1467112" y="2346234"/>
                  </a:lnTo>
                  <a:lnTo>
                    <a:pt x="1426782" y="2324041"/>
                  </a:lnTo>
                  <a:lnTo>
                    <a:pt x="1386869" y="2301289"/>
                  </a:lnTo>
                  <a:lnTo>
                    <a:pt x="1347380" y="2277983"/>
                  </a:lnTo>
                  <a:lnTo>
                    <a:pt x="1308322" y="2254129"/>
                  </a:lnTo>
                  <a:lnTo>
                    <a:pt x="1269702" y="2229734"/>
                  </a:lnTo>
                  <a:lnTo>
                    <a:pt x="1231525" y="2204802"/>
                  </a:lnTo>
                  <a:lnTo>
                    <a:pt x="1193799" y="2179341"/>
                  </a:lnTo>
                  <a:lnTo>
                    <a:pt x="1156529" y="2153356"/>
                  </a:lnTo>
                  <a:lnTo>
                    <a:pt x="1119723" y="2126853"/>
                  </a:lnTo>
                  <a:lnTo>
                    <a:pt x="1083387" y="2099838"/>
                  </a:lnTo>
                  <a:lnTo>
                    <a:pt x="1047527" y="2072317"/>
                  </a:lnTo>
                  <a:lnTo>
                    <a:pt x="1012151" y="2044296"/>
                  </a:lnTo>
                  <a:lnTo>
                    <a:pt x="977264" y="2015781"/>
                  </a:lnTo>
                  <a:lnTo>
                    <a:pt x="942873" y="1986778"/>
                  </a:lnTo>
                  <a:lnTo>
                    <a:pt x="908985" y="1957292"/>
                  </a:lnTo>
                  <a:lnTo>
                    <a:pt x="875606" y="1927331"/>
                  </a:lnTo>
                  <a:lnTo>
                    <a:pt x="842742" y="1896899"/>
                  </a:lnTo>
                  <a:lnTo>
                    <a:pt x="810402" y="1866003"/>
                  </a:lnTo>
                  <a:lnTo>
                    <a:pt x="778589" y="1834649"/>
                  </a:lnTo>
                  <a:lnTo>
                    <a:pt x="747313" y="1802842"/>
                  </a:lnTo>
                  <a:lnTo>
                    <a:pt x="716578" y="1770589"/>
                  </a:lnTo>
                  <a:lnTo>
                    <a:pt x="686391" y="1737895"/>
                  </a:lnTo>
                  <a:lnTo>
                    <a:pt x="656760" y="1704767"/>
                  </a:lnTo>
                  <a:lnTo>
                    <a:pt x="627690" y="1671210"/>
                  </a:lnTo>
                  <a:lnTo>
                    <a:pt x="599188" y="1637231"/>
                  </a:lnTo>
                  <a:lnTo>
                    <a:pt x="571261" y="1602835"/>
                  </a:lnTo>
                  <a:lnTo>
                    <a:pt x="543915" y="1568029"/>
                  </a:lnTo>
                  <a:lnTo>
                    <a:pt x="517157" y="1532818"/>
                  </a:lnTo>
                  <a:lnTo>
                    <a:pt x="490993" y="1497208"/>
                  </a:lnTo>
                  <a:lnTo>
                    <a:pt x="465429" y="1461206"/>
                  </a:lnTo>
                  <a:lnTo>
                    <a:pt x="440473" y="1424816"/>
                  </a:lnTo>
                  <a:lnTo>
                    <a:pt x="416131" y="1388046"/>
                  </a:lnTo>
                  <a:lnTo>
                    <a:pt x="392409" y="1350901"/>
                  </a:lnTo>
                  <a:lnTo>
                    <a:pt x="369314" y="1313387"/>
                  </a:lnTo>
                  <a:lnTo>
                    <a:pt x="346852" y="1275510"/>
                  </a:lnTo>
                  <a:lnTo>
                    <a:pt x="325031" y="1237276"/>
                  </a:lnTo>
                  <a:lnTo>
                    <a:pt x="303856" y="1198692"/>
                  </a:lnTo>
                  <a:lnTo>
                    <a:pt x="283334" y="1159762"/>
                  </a:lnTo>
                  <a:lnTo>
                    <a:pt x="263472" y="1120493"/>
                  </a:lnTo>
                  <a:lnTo>
                    <a:pt x="244275" y="1080890"/>
                  </a:lnTo>
                  <a:lnTo>
                    <a:pt x="225752" y="1040961"/>
                  </a:lnTo>
                  <a:lnTo>
                    <a:pt x="207908" y="1000710"/>
                  </a:lnTo>
                  <a:lnTo>
                    <a:pt x="190749" y="960145"/>
                  </a:lnTo>
                  <a:lnTo>
                    <a:pt x="174283" y="919269"/>
                  </a:lnTo>
                  <a:lnTo>
                    <a:pt x="158516" y="878091"/>
                  </a:lnTo>
                  <a:lnTo>
                    <a:pt x="143454" y="836615"/>
                  </a:lnTo>
                  <a:lnTo>
                    <a:pt x="129104" y="794848"/>
                  </a:lnTo>
                  <a:lnTo>
                    <a:pt x="115473" y="752795"/>
                  </a:lnTo>
                  <a:lnTo>
                    <a:pt x="102566" y="710463"/>
                  </a:lnTo>
                  <a:lnTo>
                    <a:pt x="90391" y="667857"/>
                  </a:lnTo>
                  <a:lnTo>
                    <a:pt x="78954" y="624984"/>
                  </a:lnTo>
                  <a:lnTo>
                    <a:pt x="68262" y="581849"/>
                  </a:lnTo>
                  <a:lnTo>
                    <a:pt x="58321" y="538458"/>
                  </a:lnTo>
                  <a:lnTo>
                    <a:pt x="49138" y="494818"/>
                  </a:lnTo>
                  <a:lnTo>
                    <a:pt x="40718" y="450934"/>
                  </a:lnTo>
                  <a:lnTo>
                    <a:pt x="33070" y="406812"/>
                  </a:lnTo>
                  <a:lnTo>
                    <a:pt x="26199" y="362458"/>
                  </a:lnTo>
                  <a:lnTo>
                    <a:pt x="20112" y="317879"/>
                  </a:lnTo>
                  <a:lnTo>
                    <a:pt x="14815" y="273079"/>
                  </a:lnTo>
                  <a:lnTo>
                    <a:pt x="10315" y="228066"/>
                  </a:lnTo>
                  <a:lnTo>
                    <a:pt x="6619" y="182845"/>
                  </a:lnTo>
                  <a:lnTo>
                    <a:pt x="3733" y="137422"/>
                  </a:lnTo>
                  <a:lnTo>
                    <a:pt x="1663" y="91802"/>
                  </a:lnTo>
                  <a:lnTo>
                    <a:pt x="416" y="45993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07676" y="6026446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l</a:t>
            </a:r>
            <a:r>
              <a:rPr sz="1800" spc="25" dirty="0">
                <a:latin typeface="Times New Roman"/>
                <a:cs typeface="Times New Roman"/>
              </a:rPr>
              <a:t>oca</a:t>
            </a:r>
            <a:r>
              <a:rPr sz="1800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90201" y="5823246"/>
            <a:ext cx="897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175" algn="l"/>
              </a:tabLst>
            </a:pPr>
            <a:r>
              <a:rPr sz="2800" i="1" dirty="0">
                <a:latin typeface="Times New Roman"/>
                <a:cs typeface="Times New Roman"/>
              </a:rPr>
              <a:t>I	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0521" y="6026444"/>
            <a:ext cx="614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latin typeface="Times New Roman"/>
                <a:cs typeface="Times New Roman"/>
              </a:rPr>
              <a:t>g</a:t>
            </a:r>
            <a:r>
              <a:rPr sz="1800" spc="10" dirty="0">
                <a:latin typeface="Times New Roman"/>
                <a:cs typeface="Times New Roman"/>
              </a:rPr>
              <a:t>l</a:t>
            </a:r>
            <a:r>
              <a:rPr sz="1800" spc="25" dirty="0">
                <a:latin typeface="Times New Roman"/>
                <a:cs typeface="Times New Roman"/>
              </a:rPr>
              <a:t>obal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15819" y="4868788"/>
            <a:ext cx="45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CC3300"/>
                </a:solidFill>
                <a:latin typeface="Times New Roman"/>
                <a:cs typeface="Times New Roman"/>
              </a:rPr>
              <a:t>I</a:t>
            </a:r>
            <a:r>
              <a:rPr sz="1800" b="1" spc="35" dirty="0">
                <a:solidFill>
                  <a:srgbClr val="CC3300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CC3300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842" y="231464"/>
            <a:ext cx="3369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</a:t>
            </a:r>
            <a:r>
              <a:rPr sz="4400" spc="-60" dirty="0"/>
              <a:t> </a:t>
            </a:r>
            <a:r>
              <a:rPr sz="4400" spc="-10" dirty="0"/>
              <a:t>Capital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89844" y="962074"/>
            <a:ext cx="10610215" cy="30708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8600">
              <a:lnSpc>
                <a:spcPts val="2800"/>
              </a:lnSpc>
              <a:spcBef>
                <a:spcPts val="459"/>
              </a:spcBef>
              <a:buFont typeface="Arial"/>
              <a:buChar char="•"/>
              <a:tabLst>
                <a:tab pos="241300" algn="l"/>
                <a:tab pos="878205" algn="l"/>
                <a:tab pos="1564005" algn="l"/>
                <a:tab pos="1975485" algn="l"/>
                <a:tab pos="3019425" algn="l"/>
                <a:tab pos="3361054" algn="l"/>
                <a:tab pos="3949065" algn="l"/>
                <a:tab pos="5400675" algn="l"/>
                <a:tab pos="6077585" algn="l"/>
                <a:tab pos="6489065" algn="l"/>
                <a:tab pos="7484109" algn="l"/>
                <a:tab pos="7954645" algn="l"/>
                <a:tab pos="9624060" algn="l"/>
              </a:tabLst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	</a:t>
            </a:r>
            <a:r>
              <a:rPr sz="2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	of	</a:t>
            </a:r>
            <a:r>
              <a:rPr sz="2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	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	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um	</a:t>
            </a:r>
            <a:r>
              <a:rPr sz="26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6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of	</a:t>
            </a:r>
            <a:r>
              <a:rPr sz="2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6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rn	an	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6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tm</a:t>
            </a:r>
            <a:r>
              <a:rPr sz="26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	p</a:t>
            </a:r>
            <a:r>
              <a:rPr sz="2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ect 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must </a:t>
            </a:r>
            <a:r>
              <a:rPr sz="2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generate 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order </a:t>
            </a:r>
            <a:r>
              <a:rPr sz="26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pay </a:t>
            </a:r>
            <a:r>
              <a:rPr sz="2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its financing</a:t>
            </a:r>
            <a:r>
              <a:rPr sz="2600" b="1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costs.</a:t>
            </a:r>
            <a:endParaRPr sz="2600" dirty="0">
              <a:latin typeface="Calibri"/>
              <a:cs typeface="Calibri"/>
            </a:endParaRPr>
          </a:p>
          <a:p>
            <a:pPr marL="241300" marR="5715" indent="-2286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levered </a:t>
            </a:r>
            <a:r>
              <a:rPr sz="2600" spc="-5" dirty="0">
                <a:latin typeface="Calibri"/>
                <a:cs typeface="Calibri"/>
              </a:rPr>
              <a:t>firm, the financing </a:t>
            </a:r>
            <a:r>
              <a:rPr sz="2600" spc="-10" dirty="0">
                <a:latin typeface="Calibri"/>
                <a:cs typeface="Calibri"/>
              </a:rPr>
              <a:t>costs can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5" dirty="0">
                <a:latin typeface="Calibri"/>
                <a:cs typeface="Calibri"/>
              </a:rPr>
              <a:t>represented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weighted 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average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cost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capital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(WACC)</a:t>
            </a:r>
            <a:endParaRPr sz="26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60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weighted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average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cost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capital </a:t>
            </a:r>
            <a:r>
              <a:rPr sz="2400" spc="-5" dirty="0">
                <a:latin typeface="Calibri"/>
                <a:cs typeface="Calibri"/>
              </a:rPr>
              <a:t>is the </a:t>
            </a:r>
            <a:r>
              <a:rPr sz="2400" spc="-10" dirty="0">
                <a:latin typeface="Calibri"/>
                <a:cs typeface="Calibri"/>
              </a:rPr>
              <a:t>discount </a:t>
            </a:r>
            <a:r>
              <a:rPr sz="2400" spc="-30" dirty="0">
                <a:latin typeface="Calibri"/>
                <a:cs typeface="Calibri"/>
              </a:rPr>
              <a:t>rate </a:t>
            </a:r>
            <a:r>
              <a:rPr sz="2400" dirty="0">
                <a:latin typeface="Calibri"/>
                <a:cs typeface="Calibri"/>
              </a:rPr>
              <a:t>used when </a:t>
            </a:r>
            <a:r>
              <a:rPr sz="2400" spc="-5" dirty="0">
                <a:latin typeface="Calibri"/>
                <a:cs typeface="Calibri"/>
              </a:rPr>
              <a:t>computing  the net </a:t>
            </a:r>
            <a:r>
              <a:rPr sz="2400" spc="-10" dirty="0">
                <a:latin typeface="Calibri"/>
                <a:cs typeface="Calibri"/>
              </a:rPr>
              <a:t>present value </a:t>
            </a:r>
            <a:r>
              <a:rPr sz="2400" spc="-5" dirty="0">
                <a:latin typeface="Calibri"/>
                <a:cs typeface="Calibri"/>
              </a:rPr>
              <a:t>(NPV)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project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i="1" dirty="0">
                <a:latin typeface="Calibri"/>
                <a:cs typeface="Calibri"/>
              </a:rPr>
              <a:t>average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risk.</a:t>
            </a:r>
            <a:endParaRPr sz="2400" dirty="0">
              <a:latin typeface="Calibri"/>
              <a:cs typeface="Calibri"/>
            </a:endParaRPr>
          </a:p>
          <a:p>
            <a:pPr marL="698500" marR="5715" lvl="1" indent="-228600">
              <a:lnSpc>
                <a:spcPts val="26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weighted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average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cost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capital </a:t>
            </a:r>
            <a:r>
              <a:rPr sz="2400" spc="-5" dirty="0">
                <a:latin typeface="Calibri"/>
                <a:cs typeface="Calibri"/>
              </a:rPr>
              <a:t>is the </a:t>
            </a:r>
            <a:r>
              <a:rPr sz="2400" spc="-10" dirty="0">
                <a:latin typeface="Calibri"/>
                <a:cs typeface="Calibri"/>
              </a:rPr>
              <a:t>hurdle </a:t>
            </a:r>
            <a:r>
              <a:rPr sz="2400" spc="-30" dirty="0">
                <a:latin typeface="Calibri"/>
                <a:cs typeface="Calibri"/>
              </a:rPr>
              <a:t>rate </a:t>
            </a:r>
            <a:r>
              <a:rPr sz="2400" dirty="0">
                <a:latin typeface="Calibri"/>
                <a:cs typeface="Calibri"/>
              </a:rPr>
              <a:t>used </a:t>
            </a:r>
            <a:r>
              <a:rPr sz="2400" spc="-5" dirty="0">
                <a:latin typeface="Calibri"/>
                <a:cs typeface="Calibri"/>
              </a:rPr>
              <a:t>in conjunction with  the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internal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rate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(IRR)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approach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evaluation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(for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5644" y="3971973"/>
            <a:ext cx="1664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average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5008" y="4886373"/>
            <a:ext cx="1651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dirty="0">
                <a:latin typeface="Calibri"/>
                <a:cs typeface="Calibri"/>
              </a:rPr>
              <a:t>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031" y="4631783"/>
            <a:ext cx="4177029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18055" algn="l"/>
              </a:tabLst>
            </a:pPr>
            <a:r>
              <a:rPr sz="3400" i="1" dirty="0">
                <a:latin typeface="Calibri"/>
                <a:cs typeface="Calibri"/>
              </a:rPr>
              <a:t>K </a:t>
            </a:r>
            <a:r>
              <a:rPr sz="3400" dirty="0">
                <a:latin typeface="Calibri"/>
                <a:cs typeface="Calibri"/>
              </a:rPr>
              <a:t>= </a:t>
            </a:r>
            <a:r>
              <a:rPr sz="3400" spc="-5" dirty="0">
                <a:latin typeface="Calibri"/>
                <a:cs typeface="Calibri"/>
              </a:rPr>
              <a:t>(1</a:t>
            </a:r>
            <a:r>
              <a:rPr sz="3400" spc="-3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–</a:t>
            </a:r>
            <a:r>
              <a:rPr sz="3400" spc="-15" dirty="0">
                <a:latin typeface="Calibri"/>
                <a:cs typeface="Calibri"/>
              </a:rPr>
              <a:t> </a:t>
            </a:r>
            <a:r>
              <a:rPr sz="3500" i="1" spc="-25" dirty="0">
                <a:latin typeface="Symbol"/>
                <a:cs typeface="Symbol"/>
              </a:rPr>
              <a:t></a:t>
            </a:r>
            <a:r>
              <a:rPr sz="3400" spc="-25" dirty="0">
                <a:latin typeface="Calibri"/>
                <a:cs typeface="Calibri"/>
              </a:rPr>
              <a:t>)</a:t>
            </a:r>
            <a:r>
              <a:rPr sz="3400" i="1" spc="-25" dirty="0">
                <a:latin typeface="Calibri"/>
                <a:cs typeface="Calibri"/>
              </a:rPr>
              <a:t>K	</a:t>
            </a:r>
            <a:r>
              <a:rPr sz="3400" dirty="0">
                <a:latin typeface="Calibri"/>
                <a:cs typeface="Calibri"/>
              </a:rPr>
              <a:t>+ </a:t>
            </a:r>
            <a:r>
              <a:rPr sz="3500" i="1" spc="-25" dirty="0">
                <a:latin typeface="Symbol"/>
                <a:cs typeface="Symbol"/>
              </a:rPr>
              <a:t></a:t>
            </a:r>
            <a:r>
              <a:rPr sz="3400" spc="-25" dirty="0">
                <a:latin typeface="Calibri"/>
                <a:cs typeface="Calibri"/>
              </a:rPr>
              <a:t>(1 </a:t>
            </a:r>
            <a:r>
              <a:rPr sz="3400" dirty="0">
                <a:latin typeface="Calibri"/>
                <a:cs typeface="Calibri"/>
              </a:rPr>
              <a:t>– </a:t>
            </a:r>
            <a:r>
              <a:rPr sz="3500" i="1" spc="-25" dirty="0">
                <a:latin typeface="Symbol"/>
                <a:cs typeface="Symbol"/>
              </a:rPr>
              <a:t></a:t>
            </a:r>
            <a:r>
              <a:rPr sz="3400" spc="-25" dirty="0">
                <a:latin typeface="Calibri"/>
                <a:cs typeface="Calibri"/>
              </a:rPr>
              <a:t>)</a:t>
            </a:r>
            <a:r>
              <a:rPr sz="3400" spc="-114" dirty="0">
                <a:latin typeface="Calibri"/>
                <a:cs typeface="Calibri"/>
              </a:rPr>
              <a:t> </a:t>
            </a:r>
            <a:r>
              <a:rPr sz="3400" i="1" dirty="0">
                <a:latin typeface="Calibri"/>
                <a:cs typeface="Calibri"/>
              </a:rPr>
              <a:t>K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0165" y="4073111"/>
            <a:ext cx="6288405" cy="2707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4646295" algn="ctr">
              <a:lnSpc>
                <a:spcPct val="100000"/>
              </a:lnSpc>
              <a:spcBef>
                <a:spcPts val="320"/>
              </a:spcBef>
            </a:pPr>
            <a:r>
              <a:rPr sz="2400" spc="-10" dirty="0">
                <a:latin typeface="Calibri"/>
                <a:cs typeface="Calibri"/>
              </a:rPr>
              <a:t>Where</a:t>
            </a:r>
            <a:endParaRPr sz="2400" dirty="0">
              <a:latin typeface="Calibri"/>
              <a:cs typeface="Calibri"/>
            </a:endParaRPr>
          </a:p>
          <a:p>
            <a:pPr marR="157480" algn="ctr">
              <a:lnSpc>
                <a:spcPct val="100000"/>
              </a:lnSpc>
              <a:spcBef>
                <a:spcPts val="219"/>
              </a:spcBef>
            </a:pPr>
            <a:r>
              <a:rPr sz="2400" i="1" dirty="0">
                <a:latin typeface="Calibri"/>
                <a:cs typeface="Calibri"/>
              </a:rPr>
              <a:t>K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0" dirty="0">
                <a:latin typeface="Calibri"/>
                <a:cs typeface="Calibri"/>
              </a:rPr>
              <a:t>weighted </a:t>
            </a:r>
            <a:r>
              <a:rPr sz="2400" spc="-20" dirty="0">
                <a:latin typeface="Calibri"/>
                <a:cs typeface="Calibri"/>
              </a:rPr>
              <a:t>average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capital</a:t>
            </a:r>
            <a:endParaRPr sz="2400" dirty="0">
              <a:latin typeface="Calibri"/>
              <a:cs typeface="Calibri"/>
            </a:endParaRPr>
          </a:p>
          <a:p>
            <a:pPr marR="76200" algn="ctr">
              <a:lnSpc>
                <a:spcPct val="100000"/>
              </a:lnSpc>
              <a:spcBef>
                <a:spcPts val="120"/>
              </a:spcBef>
              <a:tabLst>
                <a:tab pos="816610" algn="l"/>
              </a:tabLst>
            </a:pPr>
            <a:r>
              <a:rPr sz="2300" i="1" dirty="0">
                <a:latin typeface="Calibri"/>
                <a:cs typeface="Calibri"/>
              </a:rPr>
              <a:t>d	</a:t>
            </a:r>
            <a:r>
              <a:rPr sz="2400" i="1" spc="-25" dirty="0">
                <a:latin typeface="Calibri"/>
                <a:cs typeface="Calibri"/>
              </a:rPr>
              <a:t>K</a:t>
            </a:r>
            <a:r>
              <a:rPr sz="2400" i="1" spc="-37" baseline="-17361" dirty="0">
                <a:latin typeface="Calibri"/>
                <a:cs typeface="Calibri"/>
              </a:rPr>
              <a:t>e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equity </a:t>
            </a:r>
            <a:r>
              <a:rPr sz="2400" spc="-10" dirty="0">
                <a:latin typeface="Calibri"/>
                <a:cs typeface="Calibri"/>
              </a:rPr>
              <a:t>capital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levered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firm</a:t>
            </a:r>
          </a:p>
          <a:p>
            <a:pPr marL="1083310" marR="43180" indent="-228600">
              <a:lnSpc>
                <a:spcPts val="2600"/>
              </a:lnSpc>
              <a:spcBef>
                <a:spcPts val="540"/>
              </a:spcBef>
            </a:pPr>
            <a:r>
              <a:rPr sz="2400" i="1" spc="-25" dirty="0">
                <a:latin typeface="Calibri"/>
                <a:cs typeface="Calibri"/>
              </a:rPr>
              <a:t>K</a:t>
            </a:r>
            <a:r>
              <a:rPr sz="2400" i="1" spc="-37" baseline="-17361" dirty="0">
                <a:latin typeface="Calibri"/>
                <a:cs typeface="Calibri"/>
              </a:rPr>
              <a:t>d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20" dirty="0">
                <a:latin typeface="Calibri"/>
                <a:cs typeface="Calibri"/>
              </a:rPr>
              <a:t>pretax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debt </a:t>
            </a:r>
            <a:r>
              <a:rPr sz="2400" spc="-10" dirty="0">
                <a:latin typeface="Calibri"/>
                <a:cs typeface="Calibri"/>
              </a:rPr>
              <a:t>capital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levered  </a:t>
            </a:r>
            <a:r>
              <a:rPr sz="2400" dirty="0">
                <a:latin typeface="Calibri"/>
                <a:cs typeface="Calibri"/>
              </a:rPr>
              <a:t>firm</a:t>
            </a:r>
          </a:p>
          <a:p>
            <a:pPr marL="854710">
              <a:lnSpc>
                <a:spcPct val="100000"/>
              </a:lnSpc>
              <a:spcBef>
                <a:spcPts val="130"/>
              </a:spcBef>
            </a:pPr>
            <a:r>
              <a:rPr sz="2450" i="1" spc="-30" dirty="0">
                <a:latin typeface="Symbol"/>
                <a:cs typeface="Symbol"/>
              </a:rPr>
              <a:t></a:t>
            </a:r>
            <a:r>
              <a:rPr sz="2450" i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latin typeface="Calibri"/>
                <a:cs typeface="Calibri"/>
              </a:rPr>
              <a:t>debt </a:t>
            </a:r>
            <a:r>
              <a:rPr sz="2400" spc="-15" dirty="0">
                <a:latin typeface="Calibri"/>
                <a:cs typeface="Calibri"/>
              </a:rPr>
              <a:t>to total </a:t>
            </a:r>
            <a:r>
              <a:rPr sz="2400" spc="-20" dirty="0">
                <a:latin typeface="Calibri"/>
                <a:cs typeface="Calibri"/>
              </a:rPr>
              <a:t>market </a:t>
            </a:r>
            <a:r>
              <a:rPr sz="2400" spc="-10" dirty="0">
                <a:latin typeface="Calibri"/>
                <a:cs typeface="Calibri"/>
              </a:rPr>
              <a:t>value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ratio</a:t>
            </a:r>
            <a:endParaRPr sz="2400" dirty="0">
              <a:latin typeface="Calibri"/>
              <a:cs typeface="Calibri"/>
            </a:endParaRPr>
          </a:p>
          <a:p>
            <a:pPr marL="854710">
              <a:lnSpc>
                <a:spcPct val="100000"/>
              </a:lnSpc>
              <a:spcBef>
                <a:spcPts val="160"/>
              </a:spcBef>
            </a:pPr>
            <a:r>
              <a:rPr sz="2450" i="1" spc="-25" dirty="0">
                <a:latin typeface="Symbol"/>
                <a:cs typeface="Symbol"/>
              </a:rPr>
              <a:t></a:t>
            </a:r>
            <a:r>
              <a:rPr sz="2450" i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0" dirty="0">
                <a:latin typeface="Calibri"/>
                <a:cs typeface="Calibri"/>
              </a:rPr>
              <a:t>marginal </a:t>
            </a:r>
            <a:r>
              <a:rPr sz="2400" spc="-20" dirty="0">
                <a:latin typeface="Calibri"/>
                <a:cs typeface="Calibri"/>
              </a:rPr>
              <a:t>corporate </a:t>
            </a:r>
            <a:r>
              <a:rPr sz="2400" spc="-10" dirty="0">
                <a:latin typeface="Calibri"/>
                <a:cs typeface="Calibri"/>
              </a:rPr>
              <a:t>income </a:t>
            </a:r>
            <a:r>
              <a:rPr sz="2400" spc="-20" dirty="0">
                <a:latin typeface="Calibri"/>
                <a:cs typeface="Calibri"/>
              </a:rPr>
              <a:t>tax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rate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6731"/>
            <a:ext cx="14293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4" dirty="0"/>
              <a:t>W</a:t>
            </a:r>
            <a:r>
              <a:rPr sz="4400" spc="-55" dirty="0"/>
              <a:t>A</a:t>
            </a:r>
            <a:r>
              <a:rPr sz="4400" spc="-5" dirty="0"/>
              <a:t>C</a:t>
            </a:r>
            <a:r>
              <a:rPr sz="4400" dirty="0"/>
              <a:t>C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295084"/>
            <a:ext cx="65684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40" dirty="0">
                <a:latin typeface="Calibri"/>
                <a:cs typeface="Calibri"/>
              </a:rPr>
              <a:t>WACC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expressed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follows: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016" y="2165517"/>
            <a:ext cx="5314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K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103" y="2041692"/>
            <a:ext cx="119634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70"/>
              </a:lnSpc>
              <a:spcBef>
                <a:spcPts val="100"/>
              </a:spcBef>
            </a:pPr>
            <a:r>
              <a:rPr lang="en-SG" sz="2000" spc="815" dirty="0">
                <a:latin typeface="Cambria Math"/>
                <a:cs typeface="Cambria Math"/>
              </a:rPr>
              <a:t>E</a:t>
            </a:r>
            <a:endParaRPr sz="2000" dirty="0">
              <a:latin typeface="Cambria Math"/>
              <a:cs typeface="Cambria Math"/>
            </a:endParaRPr>
          </a:p>
          <a:p>
            <a:pPr algn="ctr">
              <a:lnSpc>
                <a:spcPts val="3750"/>
              </a:lnSpc>
            </a:pPr>
            <a:r>
              <a:rPr lang="en-SG" spc="430" dirty="0" smtClean="0">
                <a:latin typeface="Cambria Math"/>
                <a:cs typeface="Calibri"/>
              </a:rPr>
              <a:t>E+B+</a:t>
            </a:r>
            <a:r>
              <a:rPr sz="2400" spc="430" dirty="0" err="1" smtClean="0">
                <a:latin typeface="Calibri"/>
                <a:cs typeface="Calibri"/>
              </a:rPr>
              <a:t>p</a:t>
            </a:r>
            <a:r>
              <a:rPr sz="2400" spc="644" baseline="-18518" dirty="0" err="1" smtClean="0">
                <a:latin typeface="Calibri"/>
                <a:cs typeface="Calibri"/>
              </a:rPr>
              <a:t>f</a:t>
            </a:r>
            <a:endParaRPr sz="2400" baseline="-18518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5441" y="2463967"/>
            <a:ext cx="1117600" cy="25400"/>
          </a:xfrm>
          <a:custGeom>
            <a:avLst/>
            <a:gdLst/>
            <a:ahLst/>
            <a:cxnLst/>
            <a:rect l="l" t="t" r="r" b="b"/>
            <a:pathLst>
              <a:path w="1117600" h="25400">
                <a:moveTo>
                  <a:pt x="1117599" y="0"/>
                </a:moveTo>
                <a:lnTo>
                  <a:pt x="0" y="0"/>
                </a:lnTo>
                <a:lnTo>
                  <a:pt x="0" y="25400"/>
                </a:lnTo>
                <a:lnTo>
                  <a:pt x="1117599" y="25400"/>
                </a:lnTo>
                <a:lnTo>
                  <a:pt x="1117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24188" y="2394117"/>
            <a:ext cx="1581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0353" y="2165517"/>
            <a:ext cx="659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230" algn="l"/>
              </a:tabLst>
            </a:pPr>
            <a:r>
              <a:rPr sz="3200" dirty="0">
                <a:latin typeface="Calibri"/>
                <a:cs typeface="Calibri"/>
              </a:rPr>
              <a:t>K	+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1076" y="2041692"/>
            <a:ext cx="119634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70"/>
              </a:lnSpc>
              <a:spcBef>
                <a:spcPts val="100"/>
              </a:spcBef>
            </a:pPr>
            <a:r>
              <a:rPr lang="en-SG" spc="140" dirty="0">
                <a:latin typeface="Cambria Math"/>
                <a:cs typeface="Cambria Math"/>
              </a:rPr>
              <a:t>B</a:t>
            </a:r>
            <a:endParaRPr dirty="0">
              <a:latin typeface="Cambria Math"/>
              <a:cs typeface="Cambria Math"/>
            </a:endParaRPr>
          </a:p>
          <a:p>
            <a:pPr algn="ctr">
              <a:lnSpc>
                <a:spcPts val="3750"/>
              </a:lnSpc>
            </a:pPr>
            <a:r>
              <a:rPr lang="en-SG" spc="430" dirty="0" err="1" smtClean="0">
                <a:latin typeface="Cambria Math"/>
                <a:cs typeface="Calibri"/>
              </a:rPr>
              <a:t>E+B+</a:t>
            </a:r>
            <a:r>
              <a:rPr lang="en-SG" sz="2400" spc="430" dirty="0" err="1">
                <a:cs typeface="Calibri"/>
              </a:rPr>
              <a:t>p</a:t>
            </a:r>
            <a:r>
              <a:rPr lang="en-SG" sz="2400" spc="644" baseline="-18518" dirty="0" err="1">
                <a:cs typeface="Calibri"/>
              </a:rPr>
              <a:t>f</a:t>
            </a:r>
            <a:endParaRPr lang="en-SG" sz="2400" baseline="-18518" dirty="0"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58541" y="2463967"/>
            <a:ext cx="1117600" cy="25400"/>
          </a:xfrm>
          <a:custGeom>
            <a:avLst/>
            <a:gdLst/>
            <a:ahLst/>
            <a:cxnLst/>
            <a:rect l="l" t="t" r="r" b="b"/>
            <a:pathLst>
              <a:path w="1117600" h="25400">
                <a:moveTo>
                  <a:pt x="1117600" y="0"/>
                </a:moveTo>
                <a:lnTo>
                  <a:pt x="0" y="0"/>
                </a:lnTo>
                <a:lnTo>
                  <a:pt x="0" y="25400"/>
                </a:lnTo>
                <a:lnTo>
                  <a:pt x="1117600" y="25400"/>
                </a:lnTo>
                <a:lnTo>
                  <a:pt x="1117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2176" y="2165517"/>
            <a:ext cx="19837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742439" algn="l"/>
              </a:tabLst>
            </a:pPr>
            <a:r>
              <a:rPr sz="3200" dirty="0">
                <a:latin typeface="Calibri"/>
                <a:cs typeface="Calibri"/>
              </a:rPr>
              <a:t>(1 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mbria Math"/>
                <a:cs typeface="Cambria Math"/>
              </a:rPr>
              <a:t>𝝉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</a:t>
            </a:r>
            <a:r>
              <a:rPr sz="3150" spc="-44" baseline="-18518" dirty="0">
                <a:latin typeface="Calibri"/>
                <a:cs typeface="Calibri"/>
              </a:rPr>
              <a:t>d	</a:t>
            </a:r>
            <a:r>
              <a:rPr sz="3200" dirty="0">
                <a:latin typeface="Calibri"/>
                <a:cs typeface="Calibri"/>
              </a:rPr>
              <a:t>+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2299" y="1927392"/>
            <a:ext cx="1196340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66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150" baseline="-18518" dirty="0">
                <a:latin typeface="Calibri"/>
                <a:cs typeface="Calibri"/>
              </a:rPr>
              <a:t>f</a:t>
            </a:r>
          </a:p>
          <a:p>
            <a:pPr algn="ctr">
              <a:lnSpc>
                <a:spcPts val="3750"/>
              </a:lnSpc>
            </a:pPr>
            <a:r>
              <a:rPr lang="en-SG" spc="430" dirty="0" err="1" smtClean="0">
                <a:latin typeface="Cambria Math"/>
                <a:cs typeface="Calibri"/>
              </a:rPr>
              <a:t>E+B+</a:t>
            </a:r>
            <a:r>
              <a:rPr lang="en-SG" sz="2400" spc="430" dirty="0" err="1" smtClean="0">
                <a:cs typeface="Calibri"/>
              </a:rPr>
              <a:t>p</a:t>
            </a:r>
            <a:r>
              <a:rPr lang="en-SG" sz="2400" spc="644" baseline="-18518" dirty="0" err="1" smtClean="0">
                <a:cs typeface="Calibri"/>
              </a:rPr>
              <a:t>f</a:t>
            </a:r>
            <a:endParaRPr lang="en-SG" sz="2400" baseline="-18518" dirty="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6240" y="2463967"/>
            <a:ext cx="1117600" cy="25400"/>
          </a:xfrm>
          <a:custGeom>
            <a:avLst/>
            <a:gdLst/>
            <a:ahLst/>
            <a:cxnLst/>
            <a:rect l="l" t="t" r="r" b="b"/>
            <a:pathLst>
              <a:path w="1117600" h="25400">
                <a:moveTo>
                  <a:pt x="1117600" y="0"/>
                </a:moveTo>
                <a:lnTo>
                  <a:pt x="0" y="0"/>
                </a:lnTo>
                <a:lnTo>
                  <a:pt x="0" y="25400"/>
                </a:lnTo>
                <a:lnTo>
                  <a:pt x="1117600" y="25400"/>
                </a:lnTo>
                <a:lnTo>
                  <a:pt x="1117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40549" y="2165517"/>
            <a:ext cx="2368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5590" y="2394117"/>
            <a:ext cx="1657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p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4241" y="2874178"/>
            <a:ext cx="7338059" cy="35687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20"/>
              </a:spcBef>
            </a:pPr>
            <a:r>
              <a:rPr sz="2400" spc="-10" dirty="0">
                <a:latin typeface="Calibri"/>
                <a:cs typeface="Calibri"/>
              </a:rPr>
              <a:t>Where</a:t>
            </a:r>
            <a:endParaRPr sz="2400" dirty="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Calibri"/>
                <a:cs typeface="Calibri"/>
              </a:rPr>
              <a:t>K = </a:t>
            </a:r>
            <a:r>
              <a:rPr sz="2400" spc="-10" dirty="0">
                <a:latin typeface="Calibri"/>
                <a:cs typeface="Calibri"/>
              </a:rPr>
              <a:t>weighted </a:t>
            </a:r>
            <a:r>
              <a:rPr sz="2400" spc="-20" dirty="0">
                <a:latin typeface="Calibri"/>
                <a:cs typeface="Calibri"/>
              </a:rPr>
              <a:t>average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capital</a:t>
            </a:r>
            <a:endParaRPr sz="2400" dirty="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219"/>
              </a:spcBef>
            </a:pPr>
            <a:r>
              <a:rPr sz="2400" spc="-20" dirty="0">
                <a:latin typeface="Calibri"/>
                <a:cs typeface="Calibri"/>
              </a:rPr>
              <a:t>K</a:t>
            </a:r>
            <a:r>
              <a:rPr sz="2400" spc="-30" baseline="-17361" dirty="0">
                <a:latin typeface="Calibri"/>
                <a:cs typeface="Calibri"/>
              </a:rPr>
              <a:t>e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equity </a:t>
            </a:r>
            <a:r>
              <a:rPr sz="2400" spc="-10" dirty="0">
                <a:latin typeface="Calibri"/>
                <a:cs typeface="Calibri"/>
              </a:rPr>
              <a:t>capital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levered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firm</a:t>
            </a:r>
          </a:p>
          <a:p>
            <a:pPr marL="482600" marR="879475">
              <a:lnSpc>
                <a:spcPct val="107600"/>
              </a:lnSpc>
            </a:pPr>
            <a:r>
              <a:rPr sz="2400" spc="-20" dirty="0">
                <a:latin typeface="Calibri"/>
                <a:cs typeface="Calibri"/>
              </a:rPr>
              <a:t>K</a:t>
            </a:r>
            <a:r>
              <a:rPr sz="2400" spc="-30" baseline="-17361" dirty="0">
                <a:latin typeface="Calibri"/>
                <a:cs typeface="Calibri"/>
              </a:rPr>
              <a:t>d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20" dirty="0">
                <a:latin typeface="Calibri"/>
                <a:cs typeface="Calibri"/>
              </a:rPr>
              <a:t>pretax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debt </a:t>
            </a:r>
            <a:r>
              <a:rPr sz="2400" spc="-10" dirty="0">
                <a:latin typeface="Calibri"/>
                <a:cs typeface="Calibri"/>
              </a:rPr>
              <a:t>capital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levered </a:t>
            </a:r>
            <a:r>
              <a:rPr sz="2400" dirty="0">
                <a:latin typeface="Calibri"/>
                <a:cs typeface="Calibri"/>
              </a:rPr>
              <a:t>firm  </a:t>
            </a:r>
            <a:r>
              <a:rPr sz="2400" spc="-20" dirty="0">
                <a:latin typeface="Calibri"/>
                <a:cs typeface="Calibri"/>
              </a:rPr>
              <a:t>K</a:t>
            </a:r>
            <a:r>
              <a:rPr sz="2400" spc="-30" baseline="-17361" dirty="0">
                <a:latin typeface="Calibri"/>
                <a:cs typeface="Calibri"/>
              </a:rPr>
              <a:t>p</a:t>
            </a:r>
            <a:r>
              <a:rPr sz="2400" spc="480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preferred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stock</a:t>
            </a:r>
            <a:endParaRPr sz="2400" dirty="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220"/>
              </a:spcBef>
            </a:pPr>
            <a:r>
              <a:rPr sz="2400" dirty="0">
                <a:latin typeface="Symbol"/>
                <a:cs typeface="Symbol"/>
              </a:rPr>
              <a:t>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0" dirty="0">
                <a:latin typeface="Calibri"/>
                <a:cs typeface="Calibri"/>
              </a:rPr>
              <a:t>marginal </a:t>
            </a:r>
            <a:r>
              <a:rPr sz="2400" spc="-20" dirty="0">
                <a:latin typeface="Calibri"/>
                <a:cs typeface="Calibri"/>
              </a:rPr>
              <a:t>corporate </a:t>
            </a:r>
            <a:r>
              <a:rPr sz="2400" spc="-10" dirty="0">
                <a:latin typeface="Calibri"/>
                <a:cs typeface="Calibri"/>
              </a:rPr>
              <a:t>income </a:t>
            </a:r>
            <a:r>
              <a:rPr sz="2400" spc="-20" dirty="0">
                <a:latin typeface="Calibri"/>
                <a:cs typeface="Calibri"/>
              </a:rPr>
              <a:t>tax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rate</a:t>
            </a:r>
            <a:endParaRPr sz="2400" dirty="0">
              <a:latin typeface="Calibri"/>
              <a:cs typeface="Calibri"/>
            </a:endParaRPr>
          </a:p>
          <a:p>
            <a:pPr marL="482600" marR="1427480">
              <a:lnSpc>
                <a:spcPct val="107600"/>
              </a:lnSpc>
              <a:tabLst>
                <a:tab pos="767715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baseline="-17361" dirty="0">
                <a:latin typeface="Calibri"/>
                <a:cs typeface="Calibri"/>
              </a:rPr>
              <a:t>f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20" dirty="0">
                <a:latin typeface="Calibri"/>
                <a:cs typeface="Calibri"/>
              </a:rPr>
              <a:t>market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firm’s </a:t>
            </a:r>
            <a:r>
              <a:rPr sz="2400" spc="-15" dirty="0">
                <a:latin typeface="Calibri"/>
                <a:cs typeface="Calibri"/>
              </a:rPr>
              <a:t>preferred stock  </a:t>
            </a:r>
            <a:r>
              <a:rPr sz="2400" dirty="0">
                <a:latin typeface="Calibri"/>
                <a:cs typeface="Calibri"/>
              </a:rPr>
              <a:t>E	= </a:t>
            </a:r>
            <a:r>
              <a:rPr sz="2400" spc="-20" dirty="0">
                <a:latin typeface="Calibri"/>
                <a:cs typeface="Calibri"/>
              </a:rPr>
              <a:t>market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firm’s </a:t>
            </a:r>
            <a:r>
              <a:rPr sz="2400" spc="-10" dirty="0">
                <a:latin typeface="Calibri"/>
                <a:cs typeface="Calibri"/>
              </a:rPr>
              <a:t>common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equity</a:t>
            </a:r>
            <a:endParaRPr sz="2400" dirty="0">
              <a:latin typeface="Calibri"/>
              <a:cs typeface="Calibri"/>
            </a:endParaRPr>
          </a:p>
          <a:p>
            <a:pPr marL="482600">
              <a:lnSpc>
                <a:spcPct val="100000"/>
              </a:lnSpc>
              <a:spcBef>
                <a:spcPts val="220"/>
              </a:spcBef>
              <a:tabLst>
                <a:tab pos="783590" algn="l"/>
              </a:tabLst>
            </a:pPr>
            <a:r>
              <a:rPr sz="2400" dirty="0">
                <a:latin typeface="Calibri"/>
                <a:cs typeface="Calibri"/>
              </a:rPr>
              <a:t>B	= </a:t>
            </a:r>
            <a:r>
              <a:rPr sz="2400" spc="-20" dirty="0">
                <a:latin typeface="Calibri"/>
                <a:cs typeface="Calibri"/>
              </a:rPr>
              <a:t>market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firm’s </a:t>
            </a:r>
            <a:r>
              <a:rPr sz="2400" spc="-5" dirty="0">
                <a:latin typeface="Calibri"/>
                <a:cs typeface="Calibri"/>
              </a:rPr>
              <a:t>debt in its </a:t>
            </a:r>
            <a:r>
              <a:rPr sz="2400" spc="-10" dirty="0">
                <a:latin typeface="Calibri"/>
                <a:cs typeface="Calibri"/>
              </a:rPr>
              <a:t>capital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53010"/>
            <a:ext cx="3825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0" dirty="0"/>
              <a:t>WACC </a:t>
            </a:r>
            <a:r>
              <a:rPr sz="4400" dirty="0"/>
              <a:t>-</a:t>
            </a:r>
            <a:r>
              <a:rPr sz="4400" spc="20" dirty="0"/>
              <a:t> </a:t>
            </a:r>
            <a:r>
              <a:rPr sz="4400" spc="-15" dirty="0"/>
              <a:t>Example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30360" y="1237532"/>
            <a:ext cx="10930890" cy="49530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41300" marR="5080" indent="-228600" algn="just">
              <a:lnSpc>
                <a:spcPct val="109700"/>
              </a:lnSpc>
              <a:spcBef>
                <a:spcPts val="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Firm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target </a:t>
            </a:r>
            <a:r>
              <a:rPr sz="2400" spc="-10" dirty="0">
                <a:latin typeface="Calibri"/>
                <a:cs typeface="Calibri"/>
              </a:rPr>
              <a:t>capital structure consisting </a:t>
            </a:r>
            <a:r>
              <a:rPr sz="2400" spc="-5" dirty="0">
                <a:latin typeface="Calibri"/>
                <a:cs typeface="Calibri"/>
              </a:rPr>
              <a:t>of 47% </a:t>
            </a:r>
            <a:r>
              <a:rPr sz="2400" spc="-10" dirty="0">
                <a:latin typeface="Calibri"/>
                <a:cs typeface="Calibri"/>
              </a:rPr>
              <a:t>common </a:t>
            </a:r>
            <a:r>
              <a:rPr sz="2400" spc="-25" dirty="0">
                <a:latin typeface="Calibri"/>
                <a:cs typeface="Calibri"/>
              </a:rPr>
              <a:t>equity, </a:t>
            </a:r>
            <a:r>
              <a:rPr sz="2400" spc="-5" dirty="0">
                <a:latin typeface="Calibri"/>
                <a:cs typeface="Calibri"/>
              </a:rPr>
              <a:t>51% debt,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5" dirty="0">
                <a:latin typeface="Calibri"/>
                <a:cs typeface="Calibri"/>
              </a:rPr>
              <a:t>2% </a:t>
            </a:r>
            <a:r>
              <a:rPr sz="2400" spc="-15" dirty="0">
                <a:latin typeface="Calibri"/>
                <a:cs typeface="Calibri"/>
              </a:rPr>
              <a:t>preferred stock. </a:t>
            </a:r>
            <a:r>
              <a:rPr sz="2400" spc="-5" dirty="0">
                <a:latin typeface="Calibri"/>
                <a:cs typeface="Calibri"/>
              </a:rPr>
              <a:t>Firm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plans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finance </a:t>
            </a:r>
            <a:r>
              <a:rPr sz="2400" spc="-5" dirty="0">
                <a:latin typeface="Calibri"/>
                <a:cs typeface="Calibri"/>
              </a:rPr>
              <a:t>future </a:t>
            </a:r>
            <a:r>
              <a:rPr sz="2400" spc="-10" dirty="0">
                <a:latin typeface="Calibri"/>
                <a:cs typeface="Calibri"/>
              </a:rPr>
              <a:t>capital </a:t>
            </a:r>
            <a:r>
              <a:rPr sz="2400" spc="-15" dirty="0">
                <a:latin typeface="Calibri"/>
                <a:cs typeface="Calibri"/>
              </a:rPr>
              <a:t>investments </a:t>
            </a:r>
            <a:r>
              <a:rPr sz="2400" spc="-5" dirty="0">
                <a:latin typeface="Calibri"/>
                <a:cs typeface="Calibri"/>
              </a:rPr>
              <a:t>in these  </a:t>
            </a:r>
            <a:r>
              <a:rPr sz="2400" spc="-10" dirty="0">
                <a:latin typeface="Calibri"/>
                <a:cs typeface="Calibri"/>
              </a:rPr>
              <a:t>proportions. </a:t>
            </a:r>
            <a:r>
              <a:rPr sz="2400" spc="-5" dirty="0">
                <a:latin typeface="Calibri"/>
                <a:cs typeface="Calibri"/>
              </a:rPr>
              <a:t>All </a:t>
            </a:r>
            <a:r>
              <a:rPr sz="2400" spc="-10" dirty="0">
                <a:latin typeface="Calibri"/>
                <a:cs typeface="Calibri"/>
              </a:rPr>
              <a:t>common </a:t>
            </a:r>
            <a:r>
              <a:rPr sz="2400" spc="-5" dirty="0">
                <a:latin typeface="Calibri"/>
                <a:cs typeface="Calibri"/>
              </a:rPr>
              <a:t>equity is </a:t>
            </a: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derived </a:t>
            </a:r>
            <a:r>
              <a:rPr sz="2400" spc="-10" dirty="0">
                <a:latin typeface="Calibri"/>
                <a:cs typeface="Calibri"/>
              </a:rPr>
              <a:t>internally from </a:t>
            </a:r>
            <a:r>
              <a:rPr sz="2400" spc="-5" dirty="0">
                <a:latin typeface="Calibri"/>
                <a:cs typeface="Calibri"/>
              </a:rPr>
              <a:t>additions </a:t>
            </a:r>
            <a:r>
              <a:rPr sz="2400" spc="-30" dirty="0">
                <a:latin typeface="Calibri"/>
                <a:cs typeface="Calibri"/>
              </a:rPr>
              <a:t>to  </a:t>
            </a:r>
            <a:r>
              <a:rPr sz="2400" spc="-10" dirty="0">
                <a:latin typeface="Calibri"/>
                <a:cs typeface="Calibri"/>
              </a:rPr>
              <a:t>retained </a:t>
            </a:r>
            <a:r>
              <a:rPr sz="2400" spc="-5" dirty="0">
                <a:latin typeface="Calibri"/>
                <a:cs typeface="Calibri"/>
              </a:rPr>
              <a:t>earnings.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marginal </a:t>
            </a:r>
            <a:r>
              <a:rPr sz="2400" b="1" spc="-15" dirty="0">
                <a:latin typeface="Calibri"/>
                <a:cs typeface="Calibri"/>
              </a:rPr>
              <a:t>cost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internal common </a:t>
            </a:r>
            <a:r>
              <a:rPr sz="2400" b="1" spc="-5" dirty="0">
                <a:latin typeface="Calibri"/>
                <a:cs typeface="Calibri"/>
              </a:rPr>
              <a:t>equity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been </a:t>
            </a:r>
            <a:r>
              <a:rPr sz="2400" spc="-10" dirty="0">
                <a:latin typeface="Calibri"/>
                <a:cs typeface="Calibri"/>
              </a:rPr>
              <a:t>estimated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10.4% using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dividend </a:t>
            </a:r>
            <a:r>
              <a:rPr sz="2400" b="1" spc="-10" dirty="0">
                <a:latin typeface="Calibri"/>
                <a:cs typeface="Calibri"/>
              </a:rPr>
              <a:t>valuation approach</a:t>
            </a:r>
            <a:r>
              <a:rPr sz="2400" spc="-10" dirty="0">
                <a:latin typeface="Calibri"/>
                <a:cs typeface="Calibri"/>
              </a:rPr>
              <a:t>.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marginal </a:t>
            </a:r>
            <a:r>
              <a:rPr sz="2400" b="1" spc="-15" dirty="0">
                <a:latin typeface="Calibri"/>
                <a:cs typeface="Calibri"/>
              </a:rPr>
              <a:t>cost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spc="-15" dirty="0">
                <a:latin typeface="Calibri"/>
                <a:cs typeface="Calibri"/>
              </a:rPr>
              <a:t>preferred  stock </a:t>
            </a:r>
            <a:r>
              <a:rPr sz="2400" spc="-5" dirty="0">
                <a:latin typeface="Calibri"/>
                <a:cs typeface="Calibri"/>
              </a:rPr>
              <a:t>is 8.1%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pretax </a:t>
            </a:r>
            <a:r>
              <a:rPr sz="2400" b="1" spc="-10" dirty="0">
                <a:latin typeface="Calibri"/>
                <a:cs typeface="Calibri"/>
              </a:rPr>
              <a:t>marginal </a:t>
            </a:r>
            <a:r>
              <a:rPr sz="2400" b="1" spc="-15" dirty="0">
                <a:latin typeface="Calibri"/>
                <a:cs typeface="Calibri"/>
              </a:rPr>
              <a:t>cost </a:t>
            </a:r>
            <a:r>
              <a:rPr sz="2400" b="1" spc="-5" dirty="0">
                <a:latin typeface="Calibri"/>
                <a:cs typeface="Calibri"/>
              </a:rPr>
              <a:t>of debt </a:t>
            </a:r>
            <a:r>
              <a:rPr sz="2400" spc="-5" dirty="0">
                <a:latin typeface="Calibri"/>
                <a:cs typeface="Calibri"/>
              </a:rPr>
              <a:t>is 8%.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marginal </a:t>
            </a:r>
            <a:r>
              <a:rPr sz="2400" spc="-20" dirty="0">
                <a:latin typeface="Calibri"/>
                <a:cs typeface="Calibri"/>
              </a:rPr>
              <a:t>tax </a:t>
            </a:r>
            <a:r>
              <a:rPr sz="2400" spc="-30" dirty="0">
                <a:latin typeface="Calibri"/>
                <a:cs typeface="Calibri"/>
              </a:rPr>
              <a:t>rate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40%.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9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Using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these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figures,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what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is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 </a:t>
            </a:r>
            <a:r>
              <a:rPr sz="2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WACC </a:t>
            </a:r>
            <a:r>
              <a:rPr sz="2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Firm</a:t>
            </a:r>
            <a:r>
              <a:rPr sz="2400" b="1" u="sng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A?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4150" dirty="0">
              <a:latin typeface="Calibri"/>
              <a:cs typeface="Calibri"/>
            </a:endParaRPr>
          </a:p>
          <a:p>
            <a:pPr marL="241300" marR="6350" indent="-228600" algn="just">
              <a:lnSpc>
                <a:spcPct val="1111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5" dirty="0" smtClean="0">
                <a:latin typeface="Calibri"/>
                <a:cs typeface="Calibri"/>
              </a:rPr>
              <a:t>7.</a:t>
            </a:r>
            <a:r>
              <a:rPr lang="en-SG" sz="2400" b="1" spc="-5" dirty="0" smtClean="0">
                <a:latin typeface="Calibri"/>
                <a:cs typeface="Calibri"/>
              </a:rPr>
              <a:t>498</a:t>
            </a:r>
            <a:r>
              <a:rPr sz="2400" b="1" spc="-5" dirty="0" smtClean="0">
                <a:latin typeface="Calibri"/>
                <a:cs typeface="Calibri"/>
              </a:rPr>
              <a:t>% </a:t>
            </a:r>
            <a:r>
              <a:rPr sz="2400" b="1" spc="-5" dirty="0">
                <a:latin typeface="Calibri"/>
                <a:cs typeface="Calibri"/>
              </a:rPr>
              <a:t>is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30" dirty="0">
                <a:latin typeface="Calibri"/>
                <a:cs typeface="Calibri"/>
              </a:rPr>
              <a:t>rate </a:t>
            </a:r>
            <a:r>
              <a:rPr sz="2400" b="1" spc="-5" dirty="0">
                <a:latin typeface="Calibri"/>
                <a:cs typeface="Calibri"/>
              </a:rPr>
              <a:t>that Firm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should </a:t>
            </a:r>
            <a:r>
              <a:rPr sz="2400" b="1" dirty="0">
                <a:latin typeface="Calibri"/>
                <a:cs typeface="Calibri"/>
              </a:rPr>
              <a:t>use </a:t>
            </a:r>
            <a:r>
              <a:rPr sz="2400" b="1" spc="-10" dirty="0">
                <a:latin typeface="Calibri"/>
                <a:cs typeface="Calibri"/>
              </a:rPr>
              <a:t>to </a:t>
            </a:r>
            <a:r>
              <a:rPr sz="2400" b="1" spc="-15" dirty="0">
                <a:latin typeface="Calibri"/>
                <a:cs typeface="Calibri"/>
              </a:rPr>
              <a:t>evaluate investment </a:t>
            </a:r>
            <a:r>
              <a:rPr sz="2400" b="1" spc="-5" dirty="0">
                <a:latin typeface="Calibri"/>
                <a:cs typeface="Calibri"/>
              </a:rPr>
              <a:t>projects of </a:t>
            </a:r>
            <a:r>
              <a:rPr sz="2400" b="1" spc="-20" dirty="0">
                <a:latin typeface="Calibri"/>
                <a:cs typeface="Calibri"/>
              </a:rPr>
              <a:t>average  </a:t>
            </a:r>
            <a:r>
              <a:rPr sz="2400" b="1" spc="-5" dirty="0">
                <a:latin typeface="Calibri"/>
                <a:cs typeface="Calibri"/>
              </a:rPr>
              <a:t>risk </a:t>
            </a:r>
            <a:r>
              <a:rPr sz="2400" b="1" spc="-10" dirty="0">
                <a:latin typeface="Calibri"/>
                <a:cs typeface="Calibri"/>
              </a:rPr>
              <a:t>over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coming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year.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6731"/>
            <a:ext cx="4958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Cost </a:t>
            </a:r>
            <a:r>
              <a:rPr sz="4400" spc="-5" dirty="0"/>
              <a:t>of </a:t>
            </a:r>
            <a:r>
              <a:rPr sz="4400" spc="-15" dirty="0"/>
              <a:t>Equity</a:t>
            </a:r>
            <a:r>
              <a:rPr sz="4400" spc="-25" dirty="0"/>
              <a:t> </a:t>
            </a:r>
            <a:r>
              <a:rPr sz="4400" spc="-10" dirty="0"/>
              <a:t>Capital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45884"/>
            <a:ext cx="10420985" cy="499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215" indent="-2286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cost </a:t>
            </a:r>
            <a:r>
              <a:rPr sz="2000" spc="-5" dirty="0">
                <a:latin typeface="Calibri"/>
                <a:cs typeface="Calibri"/>
              </a:rPr>
              <a:t>of equity </a:t>
            </a:r>
            <a:r>
              <a:rPr sz="2000" spc="-10" dirty="0">
                <a:latin typeface="Calibri"/>
                <a:cs typeface="Calibri"/>
              </a:rPr>
              <a:t>capital to </a:t>
            </a:r>
            <a:r>
              <a:rPr sz="2000" dirty="0">
                <a:latin typeface="Calibri"/>
                <a:cs typeface="Calibri"/>
              </a:rPr>
              <a:t>the firm is the </a:t>
            </a:r>
            <a:r>
              <a:rPr sz="2000" spc="-5" dirty="0">
                <a:latin typeface="Calibri"/>
                <a:cs typeface="Calibri"/>
              </a:rPr>
              <a:t>equilibrium </a:t>
            </a:r>
            <a:r>
              <a:rPr sz="2000" spc="-20" dirty="0">
                <a:latin typeface="Calibri"/>
                <a:cs typeface="Calibri"/>
              </a:rPr>
              <a:t>rate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return required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5" dirty="0">
                <a:latin typeface="Calibri"/>
                <a:cs typeface="Calibri"/>
              </a:rPr>
              <a:t>firm’s  </a:t>
            </a:r>
            <a:r>
              <a:rPr sz="2000" spc="-5" dirty="0">
                <a:latin typeface="Calibri"/>
                <a:cs typeface="Calibri"/>
              </a:rPr>
              <a:t>common </a:t>
            </a:r>
            <a:r>
              <a:rPr sz="2000" spc="-10" dirty="0">
                <a:latin typeface="Calibri"/>
                <a:cs typeface="Calibri"/>
              </a:rPr>
              <a:t>stock </a:t>
            </a:r>
            <a:r>
              <a:rPr sz="2000" spc="-15" dirty="0">
                <a:latin typeface="Calibri"/>
                <a:cs typeface="Calibri"/>
              </a:rPr>
              <a:t>investors. </a:t>
            </a:r>
            <a:r>
              <a:rPr sz="2000" dirty="0">
                <a:latin typeface="Calibri"/>
                <a:cs typeface="Calibri"/>
              </a:rPr>
              <a:t>Firms </a:t>
            </a:r>
            <a:r>
              <a:rPr sz="2000" spc="-10" dirty="0">
                <a:latin typeface="Calibri"/>
                <a:cs typeface="Calibri"/>
              </a:rPr>
              <a:t>raise </a:t>
            </a:r>
            <a:r>
              <a:rPr sz="2000" spc="-5" dirty="0">
                <a:latin typeface="Calibri"/>
                <a:cs typeface="Calibri"/>
              </a:rPr>
              <a:t>equity </a:t>
            </a:r>
            <a:r>
              <a:rPr sz="2000" spc="-10" dirty="0">
                <a:latin typeface="Calibri"/>
                <a:cs typeface="Calibri"/>
              </a:rPr>
              <a:t>capital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dirty="0">
                <a:latin typeface="Calibri"/>
                <a:cs typeface="Calibri"/>
              </a:rPr>
              <a:t>primary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ways:</a:t>
            </a:r>
            <a:endParaRPr sz="20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Internally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, through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retained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earnings</a:t>
            </a:r>
            <a:endParaRPr sz="22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698500" algn="l"/>
              </a:tabLst>
            </a:pP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Externally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, through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the sale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new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22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stock</a:t>
            </a:r>
            <a:endParaRPr sz="22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cost </a:t>
            </a:r>
            <a:r>
              <a:rPr sz="2000" spc="-5" dirty="0">
                <a:latin typeface="Calibri"/>
                <a:cs typeface="Calibri"/>
              </a:rPr>
              <a:t>of internal equity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spc="-20" dirty="0">
                <a:latin typeface="Calibri"/>
                <a:cs typeface="Calibri"/>
              </a:rPr>
              <a:t>zero. </a:t>
            </a:r>
            <a:r>
              <a:rPr sz="2000" spc="-5" dirty="0">
                <a:latin typeface="Calibri"/>
                <a:cs typeface="Calibri"/>
              </a:rPr>
              <a:t>When funds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15" dirty="0">
                <a:latin typeface="Calibri"/>
                <a:cs typeface="Calibri"/>
              </a:rPr>
              <a:t>generated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earnings of </a:t>
            </a:r>
            <a:r>
              <a:rPr sz="2000" dirty="0">
                <a:latin typeface="Calibri"/>
                <a:cs typeface="Calibri"/>
              </a:rPr>
              <a:t>the firm,  either </a:t>
            </a:r>
            <a:r>
              <a:rPr sz="2000" spc="-10" dirty="0">
                <a:latin typeface="Calibri"/>
                <a:cs typeface="Calibri"/>
              </a:rPr>
              <a:t>managers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15" dirty="0">
                <a:latin typeface="Calibri"/>
                <a:cs typeface="Calibri"/>
              </a:rPr>
              <a:t>pay </a:t>
            </a:r>
            <a:r>
              <a:rPr sz="2000" spc="-5" dirty="0">
                <a:latin typeface="Calibri"/>
                <a:cs typeface="Calibri"/>
              </a:rPr>
              <a:t>out </a:t>
            </a:r>
            <a:r>
              <a:rPr sz="2000" dirty="0">
                <a:latin typeface="Calibri"/>
                <a:cs typeface="Calibri"/>
              </a:rPr>
              <a:t>these </a:t>
            </a:r>
            <a:r>
              <a:rPr sz="2000" spc="-5" dirty="0">
                <a:latin typeface="Calibri"/>
                <a:cs typeface="Calibri"/>
              </a:rPr>
              <a:t>funds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dividends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common </a:t>
            </a:r>
            <a:r>
              <a:rPr sz="2000" spc="-10" dirty="0">
                <a:latin typeface="Calibri"/>
                <a:cs typeface="Calibri"/>
              </a:rPr>
              <a:t>stockholders,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funds can  be </a:t>
            </a:r>
            <a:r>
              <a:rPr sz="2000" spc="-10" dirty="0">
                <a:latin typeface="Calibri"/>
                <a:cs typeface="Calibri"/>
              </a:rPr>
              <a:t>retained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reinvested </a:t>
            </a:r>
            <a:r>
              <a:rPr sz="2000" dirty="0">
                <a:latin typeface="Calibri"/>
                <a:cs typeface="Calibri"/>
              </a:rPr>
              <a:t>in 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firm.</a:t>
            </a:r>
          </a:p>
          <a:p>
            <a:pPr marL="241300" marR="67945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funds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5" dirty="0">
                <a:latin typeface="Calibri"/>
                <a:cs typeface="Calibri"/>
              </a:rPr>
              <a:t>paid out </a:t>
            </a:r>
            <a:r>
              <a:rPr sz="2000" spc="-10" dirty="0">
                <a:latin typeface="Calibri"/>
                <a:cs typeface="Calibri"/>
              </a:rPr>
              <a:t>to stockholders, </a:t>
            </a:r>
            <a:r>
              <a:rPr sz="2000" spc="-5" dirty="0">
                <a:latin typeface="Calibri"/>
                <a:cs typeface="Calibri"/>
              </a:rPr>
              <a:t>they could </a:t>
            </a:r>
            <a:r>
              <a:rPr sz="2000" spc="-15" dirty="0">
                <a:latin typeface="Calibri"/>
                <a:cs typeface="Calibri"/>
              </a:rPr>
              <a:t>reinvest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funds elsewhere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earn an  </a:t>
            </a:r>
            <a:r>
              <a:rPr sz="2000" spc="-10" dirty="0">
                <a:latin typeface="Calibri"/>
                <a:cs typeface="Calibri"/>
              </a:rPr>
              <a:t>appropriate return, </a:t>
            </a:r>
            <a:r>
              <a:rPr sz="2000" spc="-5" dirty="0">
                <a:latin typeface="Calibri"/>
                <a:cs typeface="Calibri"/>
              </a:rPr>
              <a:t>given </a:t>
            </a:r>
            <a:r>
              <a:rPr sz="2000" dirty="0">
                <a:latin typeface="Calibri"/>
                <a:cs typeface="Calibri"/>
              </a:rPr>
              <a:t>the risk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investment.</a:t>
            </a:r>
            <a:endParaRPr sz="2000" dirty="0">
              <a:latin typeface="Calibri"/>
              <a:cs typeface="Calibri"/>
            </a:endParaRPr>
          </a:p>
          <a:p>
            <a:pPr marL="241300" marR="69215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Therefore, </a:t>
            </a:r>
            <a:r>
              <a:rPr sz="2000" b="1" spc="-5" dirty="0">
                <a:latin typeface="Calibri"/>
                <a:cs typeface="Calibri"/>
              </a:rPr>
              <a:t>if </a:t>
            </a:r>
            <a:r>
              <a:rPr sz="2000" b="1" spc="-10" dirty="0">
                <a:latin typeface="Calibri"/>
                <a:cs typeface="Calibri"/>
              </a:rPr>
              <a:t>managers </a:t>
            </a:r>
            <a:r>
              <a:rPr sz="2000" b="1" spc="-5" dirty="0">
                <a:latin typeface="Calibri"/>
                <a:cs typeface="Calibri"/>
              </a:rPr>
              <a:t>decide </a:t>
            </a:r>
            <a:r>
              <a:rPr sz="2000" b="1" spc="-15" dirty="0">
                <a:latin typeface="Calibri"/>
                <a:cs typeface="Calibri"/>
              </a:rPr>
              <a:t>to retain </a:t>
            </a:r>
            <a:r>
              <a:rPr sz="2000" b="1" spc="-5" dirty="0">
                <a:latin typeface="Calibri"/>
                <a:cs typeface="Calibri"/>
              </a:rPr>
              <a:t>earnings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15" dirty="0">
                <a:latin typeface="Calibri"/>
                <a:cs typeface="Calibri"/>
              </a:rPr>
              <a:t>reinvest </a:t>
            </a:r>
            <a:r>
              <a:rPr sz="2000" b="1" spc="-5" dirty="0">
                <a:latin typeface="Calibri"/>
                <a:cs typeface="Calibri"/>
              </a:rPr>
              <a:t>them in the firm, </a:t>
            </a:r>
            <a:r>
              <a:rPr sz="2000" b="1" spc="-10" dirty="0">
                <a:latin typeface="Calibri"/>
                <a:cs typeface="Calibri"/>
              </a:rPr>
              <a:t>there must </a:t>
            </a:r>
            <a:r>
              <a:rPr sz="2000" b="1" dirty="0">
                <a:latin typeface="Calibri"/>
                <a:cs typeface="Calibri"/>
              </a:rPr>
              <a:t>be  </a:t>
            </a:r>
            <a:r>
              <a:rPr sz="2000" b="1" spc="-10" dirty="0">
                <a:latin typeface="Calibri"/>
                <a:cs typeface="Calibri"/>
              </a:rPr>
              <a:t>investment </a:t>
            </a:r>
            <a:r>
              <a:rPr sz="2000" b="1" spc="-5" dirty="0">
                <a:latin typeface="Calibri"/>
                <a:cs typeface="Calibri"/>
              </a:rPr>
              <a:t>opportunities in the firm offering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return equivalent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returns available </a:t>
            </a:r>
            <a:r>
              <a:rPr sz="2000" b="1" spc="-25" dirty="0">
                <a:latin typeface="Calibri"/>
                <a:cs typeface="Calibri"/>
              </a:rPr>
              <a:t>to  </a:t>
            </a:r>
            <a:r>
              <a:rPr sz="2000" b="1" spc="-5" dirty="0">
                <a:latin typeface="Calibri"/>
                <a:cs typeface="Calibri"/>
              </a:rPr>
              <a:t>common </a:t>
            </a:r>
            <a:r>
              <a:rPr sz="2000" b="1" spc="-10" dirty="0">
                <a:latin typeface="Calibri"/>
                <a:cs typeface="Calibri"/>
              </a:rPr>
              <a:t>stockholders, </a:t>
            </a:r>
            <a:r>
              <a:rPr sz="2000" b="1" spc="-5" dirty="0">
                <a:latin typeface="Calibri"/>
                <a:cs typeface="Calibri"/>
              </a:rPr>
              <a:t>on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risk-adjusted </a:t>
            </a:r>
            <a:r>
              <a:rPr sz="2000" b="1" spc="-5" dirty="0">
                <a:latin typeface="Calibri"/>
                <a:cs typeface="Calibri"/>
              </a:rPr>
              <a:t>basis, in </a:t>
            </a:r>
            <a:r>
              <a:rPr sz="2000" b="1" spc="-10" dirty="0">
                <a:latin typeface="Calibri"/>
                <a:cs typeface="Calibri"/>
              </a:rPr>
              <a:t>alternative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investments.</a:t>
            </a:r>
            <a:endParaRPr sz="2000" dirty="0">
              <a:latin typeface="Calibri"/>
              <a:cs typeface="Calibri"/>
            </a:endParaRPr>
          </a:p>
          <a:p>
            <a:pPr marL="241300" marR="69850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cost </a:t>
            </a:r>
            <a:r>
              <a:rPr sz="2000" b="1" spc="-5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internal </a:t>
            </a:r>
            <a:r>
              <a:rPr sz="2000" b="1" spc="-5" dirty="0">
                <a:latin typeface="Calibri"/>
                <a:cs typeface="Calibri"/>
              </a:rPr>
              <a:t>equity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the firm is </a:t>
            </a:r>
            <a:r>
              <a:rPr sz="2000" b="1" dirty="0">
                <a:latin typeface="Calibri"/>
                <a:cs typeface="Calibri"/>
              </a:rPr>
              <a:t>less </a:t>
            </a:r>
            <a:r>
              <a:rPr sz="2000" b="1" spc="-5" dirty="0">
                <a:latin typeface="Calibri"/>
                <a:cs typeface="Calibri"/>
              </a:rPr>
              <a:t>than the </a:t>
            </a:r>
            <a:r>
              <a:rPr sz="2000" b="1" spc="-10" dirty="0">
                <a:latin typeface="Calibri"/>
                <a:cs typeface="Calibri"/>
              </a:rPr>
              <a:t>cost </a:t>
            </a:r>
            <a:r>
              <a:rPr sz="2000" b="1" spc="-5" dirty="0">
                <a:latin typeface="Calibri"/>
                <a:cs typeface="Calibri"/>
              </a:rPr>
              <a:t>of new common </a:t>
            </a:r>
            <a:r>
              <a:rPr sz="2000" b="1" spc="-10" dirty="0">
                <a:latin typeface="Calibri"/>
                <a:cs typeface="Calibri"/>
              </a:rPr>
              <a:t>stock </a:t>
            </a:r>
            <a:r>
              <a:rPr sz="2000" b="1" spc="-5" dirty="0">
                <a:latin typeface="Calibri"/>
                <a:cs typeface="Calibri"/>
              </a:rPr>
              <a:t>because the  sale of new </a:t>
            </a:r>
            <a:r>
              <a:rPr sz="2000" b="1" spc="-10" dirty="0">
                <a:latin typeface="Calibri"/>
                <a:cs typeface="Calibri"/>
              </a:rPr>
              <a:t>stock requires </a:t>
            </a: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payment </a:t>
            </a:r>
            <a:r>
              <a:rPr sz="2000" b="1" spc="-5" dirty="0">
                <a:latin typeface="Calibri"/>
                <a:cs typeface="Calibri"/>
              </a:rPr>
              <a:t>of issuance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costs.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3337</Words>
  <Application>Microsoft Office PowerPoint</Application>
  <PresentationFormat>Custom</PresentationFormat>
  <Paragraphs>426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Times New Roman</vt:lpstr>
      <vt:lpstr>Cambria Math</vt:lpstr>
      <vt:lpstr>Calibri</vt:lpstr>
      <vt:lpstr>Symbol</vt:lpstr>
      <vt:lpstr>Wingdings</vt:lpstr>
      <vt:lpstr>Office Theme</vt:lpstr>
      <vt:lpstr>Lesson 13: Cost of capital</vt:lpstr>
      <vt:lpstr>Corporate Finance</vt:lpstr>
      <vt:lpstr>Corporate Finance</vt:lpstr>
      <vt:lpstr>Firm’s Valuation</vt:lpstr>
      <vt:lpstr>The Firm’s Investment Decision and the Cost of  Capital</vt:lpstr>
      <vt:lpstr>Cost of Capital</vt:lpstr>
      <vt:lpstr>WACC</vt:lpstr>
      <vt:lpstr>WACC - Example</vt:lpstr>
      <vt:lpstr>Cost of Equity Capital</vt:lpstr>
      <vt:lpstr>Cost of Internal Equity Capital:  Dividend Valuation Model Approach</vt:lpstr>
      <vt:lpstr>Cost of Internal Equity Capital:  Dividend Valuation Model Approach</vt:lpstr>
      <vt:lpstr>Cost of Internal Equity Capital:  Dividend Valuation Model Approach</vt:lpstr>
      <vt:lpstr>Cost of Internal Equity Capital:  Dividend Valuation Model Approach</vt:lpstr>
      <vt:lpstr>Cost of Internal Equity Capital:  Nonconstant Dividend Growth Model</vt:lpstr>
      <vt:lpstr>Cost of Internal Equity Capital:  Nonconstant Dividend Growth Model</vt:lpstr>
      <vt:lpstr>Cost of Internal Equity Capital:  Nonconstant Dividend Growth Model</vt:lpstr>
      <vt:lpstr>PowerPoint Presentation</vt:lpstr>
      <vt:lpstr>Cost of Internal Equity Capital:  CAPM Approach</vt:lpstr>
      <vt:lpstr>Cost of Internal Equity Capital:  CAPM Approach-Example</vt:lpstr>
      <vt:lpstr>Cost of Capital in Segmented vs. Integrated Markets</vt:lpstr>
      <vt:lpstr>Cost of Debt</vt:lpstr>
      <vt:lpstr>Cost of Debt</vt:lpstr>
      <vt:lpstr>Cost of Debt - Example</vt:lpstr>
      <vt:lpstr>Cost of Preferred Stock</vt:lpstr>
      <vt:lpstr>Cost of Preferred Stock - Example</vt:lpstr>
      <vt:lpstr>Cost of Preferred Stock - Example</vt:lpstr>
      <vt:lpstr>Does the Cost of Capital Differ among Countries?</vt:lpstr>
      <vt:lpstr>Cross-Border Listings of Stocks</vt:lpstr>
      <vt:lpstr>Cross-Border Listings of Stocks</vt:lpstr>
      <vt:lpstr>The Effect of Foreign Equity Ownership  Restrictions</vt:lpstr>
      <vt:lpstr>Pricing-to-Market Phenomenon</vt:lpstr>
      <vt:lpstr>Self-Study Material_CAPM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Capital asset pricing model</vt:lpstr>
      <vt:lpstr>PowerPoint Presentation</vt:lpstr>
      <vt:lpstr>Capital asset pricing model</vt:lpstr>
      <vt:lpstr>Capital asset pricing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13: Cost of capital</dc:title>
  <cp:lastModifiedBy>Yong</cp:lastModifiedBy>
  <cp:revision>8</cp:revision>
  <dcterms:created xsi:type="dcterms:W3CDTF">2020-05-22T21:55:13Z</dcterms:created>
  <dcterms:modified xsi:type="dcterms:W3CDTF">2021-09-18T10:03:40Z</dcterms:modified>
</cp:coreProperties>
</file>