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6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5" r:id="rId39"/>
    <p:sldId id="293" r:id="rId4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8" y="-72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6939" y="611847"/>
            <a:ext cx="1035812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0627" y="134620"/>
            <a:ext cx="11290744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517446"/>
            <a:ext cx="10358120" cy="4554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10358120" cy="677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SG" dirty="0" smtClean="0"/>
              <a:t>Lesson 14: Managing working capital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57860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46735"/>
            <a:ext cx="54775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The Cash</a:t>
            </a:r>
            <a:r>
              <a:rPr spc="-60" dirty="0">
                <a:latin typeface="Carlito"/>
                <a:cs typeface="Carlito"/>
              </a:rPr>
              <a:t> </a:t>
            </a:r>
            <a:r>
              <a:rPr spc="-20" dirty="0">
                <a:latin typeface="Carlito"/>
                <a:cs typeface="Carlito"/>
              </a:rPr>
              <a:t>Cycle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066800"/>
            <a:ext cx="10955020" cy="557832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241300" marR="5080" indent="-228600" algn="just">
              <a:lnSpc>
                <a:spcPct val="101000"/>
              </a:lnSpc>
              <a:spcBef>
                <a:spcPts val="6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rlito"/>
                <a:cs typeface="Carlito"/>
              </a:rPr>
              <a:t>A </a:t>
            </a:r>
            <a:r>
              <a:rPr sz="2600" spc="-30" dirty="0">
                <a:latin typeface="Carlito"/>
                <a:cs typeface="Carlito"/>
              </a:rPr>
              <a:t>firm’s </a:t>
            </a:r>
            <a:r>
              <a:rPr sz="2600" b="1" spc="-5" dirty="0">
                <a:latin typeface="Carlito"/>
                <a:cs typeface="Carlito"/>
              </a:rPr>
              <a:t>cash </a:t>
            </a:r>
            <a:r>
              <a:rPr sz="2600" b="1" spc="-10" dirty="0">
                <a:latin typeface="Carlito"/>
                <a:cs typeface="Carlito"/>
              </a:rPr>
              <a:t>cycle </a:t>
            </a:r>
            <a:r>
              <a:rPr sz="2600" dirty="0">
                <a:latin typeface="Carlito"/>
                <a:cs typeface="Carlito"/>
              </a:rPr>
              <a:t>is </a:t>
            </a:r>
            <a:r>
              <a:rPr sz="2600" spc="-5" dirty="0">
                <a:latin typeface="Carlito"/>
                <a:cs typeface="Carlito"/>
              </a:rPr>
              <a:t>the </a:t>
            </a:r>
            <a:r>
              <a:rPr sz="2600" spc="-10" dirty="0">
                <a:latin typeface="Carlito"/>
                <a:cs typeface="Carlito"/>
              </a:rPr>
              <a:t>length </a:t>
            </a:r>
            <a:r>
              <a:rPr sz="2600" dirty="0">
                <a:latin typeface="Carlito"/>
                <a:cs typeface="Carlito"/>
              </a:rPr>
              <a:t>of </a:t>
            </a:r>
            <a:r>
              <a:rPr sz="2600" spc="-5" dirty="0">
                <a:latin typeface="Carlito"/>
                <a:cs typeface="Carlito"/>
              </a:rPr>
              <a:t>time </a:t>
            </a:r>
            <a:r>
              <a:rPr sz="2600" spc="-10" dirty="0">
                <a:latin typeface="Carlito"/>
                <a:cs typeface="Carlito"/>
              </a:rPr>
              <a:t>between </a:t>
            </a:r>
            <a:r>
              <a:rPr sz="2600" spc="-5" dirty="0">
                <a:latin typeface="Carlito"/>
                <a:cs typeface="Carlito"/>
              </a:rPr>
              <a:t>when the firm </a:t>
            </a:r>
            <a:r>
              <a:rPr sz="2600" spc="-20" dirty="0">
                <a:latin typeface="Carlito"/>
                <a:cs typeface="Carlito"/>
              </a:rPr>
              <a:t>pays </a:t>
            </a:r>
            <a:r>
              <a:rPr sz="2600" spc="-10" dirty="0">
                <a:latin typeface="Carlito"/>
                <a:cs typeface="Carlito"/>
              </a:rPr>
              <a:t>cash </a:t>
            </a:r>
            <a:r>
              <a:rPr sz="2600" spc="-20" dirty="0">
                <a:latin typeface="Carlito"/>
                <a:cs typeface="Carlito"/>
              </a:rPr>
              <a:t>to  </a:t>
            </a:r>
            <a:r>
              <a:rPr sz="2600" spc="-10" dirty="0">
                <a:latin typeface="Carlito"/>
                <a:cs typeface="Carlito"/>
              </a:rPr>
              <a:t>purchase </a:t>
            </a:r>
            <a:r>
              <a:rPr sz="2600" dirty="0">
                <a:latin typeface="Carlito"/>
                <a:cs typeface="Carlito"/>
              </a:rPr>
              <a:t>its </a:t>
            </a:r>
            <a:r>
              <a:rPr sz="2600" spc="-5" dirty="0">
                <a:latin typeface="Carlito"/>
                <a:cs typeface="Carlito"/>
              </a:rPr>
              <a:t>initial </a:t>
            </a:r>
            <a:r>
              <a:rPr sz="2600" spc="-15" dirty="0">
                <a:latin typeface="Carlito"/>
                <a:cs typeface="Carlito"/>
              </a:rPr>
              <a:t>inventory </a:t>
            </a:r>
            <a:r>
              <a:rPr sz="2600" spc="-5" dirty="0">
                <a:latin typeface="Carlito"/>
                <a:cs typeface="Carlito"/>
              </a:rPr>
              <a:t>and when </a:t>
            </a:r>
            <a:r>
              <a:rPr sz="2600" dirty="0">
                <a:latin typeface="Carlito"/>
                <a:cs typeface="Carlito"/>
              </a:rPr>
              <a:t>it </a:t>
            </a:r>
            <a:r>
              <a:rPr sz="2600" spc="-15" dirty="0">
                <a:latin typeface="Carlito"/>
                <a:cs typeface="Carlito"/>
              </a:rPr>
              <a:t>receives </a:t>
            </a:r>
            <a:r>
              <a:rPr sz="2600" spc="-10" dirty="0">
                <a:latin typeface="Carlito"/>
                <a:cs typeface="Carlito"/>
              </a:rPr>
              <a:t>cash </a:t>
            </a:r>
            <a:r>
              <a:rPr sz="2600" spc="-15" dirty="0">
                <a:latin typeface="Carlito"/>
                <a:cs typeface="Carlito"/>
              </a:rPr>
              <a:t>from </a:t>
            </a:r>
            <a:r>
              <a:rPr sz="2600" spc="-5" dirty="0">
                <a:latin typeface="Carlito"/>
                <a:cs typeface="Carlito"/>
              </a:rPr>
              <a:t>the sale </a:t>
            </a:r>
            <a:r>
              <a:rPr sz="2600" dirty="0">
                <a:latin typeface="Carlito"/>
                <a:cs typeface="Carlito"/>
              </a:rPr>
              <a:t>of </a:t>
            </a:r>
            <a:r>
              <a:rPr sz="2600" spc="-5" dirty="0">
                <a:latin typeface="Carlito"/>
                <a:cs typeface="Carlito"/>
              </a:rPr>
              <a:t>the </a:t>
            </a:r>
            <a:r>
              <a:rPr sz="2600" spc="57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output </a:t>
            </a:r>
            <a:r>
              <a:rPr sz="2600" spc="-10" dirty="0">
                <a:latin typeface="Carlito"/>
                <a:cs typeface="Carlito"/>
              </a:rPr>
              <a:t>produced </a:t>
            </a:r>
            <a:r>
              <a:rPr sz="2600" spc="-15" dirty="0">
                <a:latin typeface="Carlito"/>
                <a:cs typeface="Carlito"/>
              </a:rPr>
              <a:t>from </a:t>
            </a:r>
            <a:r>
              <a:rPr sz="2600" spc="-10" dirty="0">
                <a:latin typeface="Carlito"/>
                <a:cs typeface="Carlito"/>
              </a:rPr>
              <a:t>that</a:t>
            </a:r>
            <a:r>
              <a:rPr sz="2600" spc="20" dirty="0">
                <a:latin typeface="Carlito"/>
                <a:cs typeface="Carlito"/>
              </a:rPr>
              <a:t> </a:t>
            </a:r>
            <a:r>
              <a:rPr sz="2600" spc="-30" dirty="0">
                <a:latin typeface="Carlito"/>
                <a:cs typeface="Carlito"/>
              </a:rPr>
              <a:t>inventory.</a:t>
            </a:r>
            <a:endParaRPr sz="26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latin typeface="Carlito"/>
                <a:cs typeface="Carlito"/>
              </a:rPr>
              <a:t>Cash </a:t>
            </a:r>
            <a:r>
              <a:rPr sz="2600" b="1" spc="-15" dirty="0">
                <a:latin typeface="Carlito"/>
                <a:cs typeface="Carlito"/>
              </a:rPr>
              <a:t>conversion </a:t>
            </a:r>
            <a:r>
              <a:rPr sz="2600" b="1" spc="-10" dirty="0">
                <a:latin typeface="Carlito"/>
                <a:cs typeface="Carlito"/>
              </a:rPr>
              <a:t>cycle</a:t>
            </a:r>
            <a:r>
              <a:rPr sz="2600" b="1" spc="25" dirty="0">
                <a:latin typeface="Carlito"/>
                <a:cs typeface="Carlito"/>
              </a:rPr>
              <a:t> </a:t>
            </a:r>
            <a:r>
              <a:rPr sz="2600" b="1" spc="-5" dirty="0">
                <a:latin typeface="Carlito"/>
                <a:cs typeface="Carlito"/>
              </a:rPr>
              <a:t>(CCC)</a:t>
            </a:r>
            <a:endParaRPr sz="2600" dirty="0">
              <a:latin typeface="Carlito"/>
              <a:cs typeface="Carlito"/>
            </a:endParaRPr>
          </a:p>
          <a:p>
            <a:pPr marL="236220" algn="just">
              <a:lnSpc>
                <a:spcPct val="100000"/>
              </a:lnSpc>
              <a:spcBef>
                <a:spcPts val="980"/>
              </a:spcBef>
            </a:pPr>
            <a:r>
              <a:rPr sz="2600" b="1" spc="-5" dirty="0">
                <a:latin typeface="Carlito"/>
                <a:cs typeface="Carlito"/>
              </a:rPr>
              <a:t>CCC </a:t>
            </a:r>
            <a:r>
              <a:rPr sz="2600" b="1" dirty="0">
                <a:latin typeface="Carlito"/>
                <a:cs typeface="Carlito"/>
              </a:rPr>
              <a:t>= </a:t>
            </a:r>
            <a:r>
              <a:rPr sz="2600" b="1" spc="-5" dirty="0">
                <a:latin typeface="Carlito"/>
                <a:cs typeface="Carlito"/>
              </a:rPr>
              <a:t>Accounts </a:t>
            </a:r>
            <a:r>
              <a:rPr sz="2600" b="1" spc="-10" dirty="0">
                <a:latin typeface="Carlito"/>
                <a:cs typeface="Carlito"/>
              </a:rPr>
              <a:t>Receivable </a:t>
            </a:r>
            <a:r>
              <a:rPr sz="2600" b="1" spc="-20" dirty="0">
                <a:latin typeface="Carlito"/>
                <a:cs typeface="Carlito"/>
              </a:rPr>
              <a:t>Days </a:t>
            </a:r>
            <a:r>
              <a:rPr sz="2600" b="1" dirty="0">
                <a:latin typeface="Carlito"/>
                <a:cs typeface="Carlito"/>
              </a:rPr>
              <a:t>+ </a:t>
            </a:r>
            <a:r>
              <a:rPr sz="2600" b="1" spc="-15" dirty="0">
                <a:latin typeface="Carlito"/>
                <a:cs typeface="Carlito"/>
              </a:rPr>
              <a:t>Inventory </a:t>
            </a:r>
            <a:r>
              <a:rPr sz="2600" b="1" spc="-20" dirty="0">
                <a:latin typeface="Carlito"/>
                <a:cs typeface="Carlito"/>
              </a:rPr>
              <a:t>Days </a:t>
            </a:r>
            <a:r>
              <a:rPr sz="2600" b="1" dirty="0">
                <a:latin typeface="Carlito"/>
                <a:cs typeface="Carlito"/>
              </a:rPr>
              <a:t>- </a:t>
            </a:r>
            <a:r>
              <a:rPr sz="2600" b="1" spc="-5" dirty="0">
                <a:latin typeface="Carlito"/>
                <a:cs typeface="Carlito"/>
              </a:rPr>
              <a:t>Accounts </a:t>
            </a:r>
            <a:r>
              <a:rPr sz="2600" b="1" spc="-20" dirty="0">
                <a:latin typeface="Carlito"/>
                <a:cs typeface="Carlito"/>
              </a:rPr>
              <a:t>Payable</a:t>
            </a:r>
            <a:r>
              <a:rPr sz="2600" b="1" spc="65" dirty="0">
                <a:latin typeface="Carlito"/>
                <a:cs typeface="Carlito"/>
              </a:rPr>
              <a:t> </a:t>
            </a:r>
            <a:r>
              <a:rPr sz="2600" b="1" spc="-20" dirty="0" smtClean="0">
                <a:latin typeface="Carlito"/>
                <a:cs typeface="Carlito"/>
              </a:rPr>
              <a:t>Days</a:t>
            </a:r>
            <a:endParaRPr sz="4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600" spc="-10" dirty="0">
                <a:latin typeface="Carlito"/>
                <a:cs typeface="Carlito"/>
              </a:rPr>
              <a:t>where</a:t>
            </a:r>
            <a:endParaRPr sz="2600" dirty="0">
              <a:latin typeface="Carlito"/>
              <a:cs typeface="Carlito"/>
            </a:endParaRPr>
          </a:p>
          <a:p>
            <a:pPr marL="12700" marR="1804035">
              <a:lnSpc>
                <a:spcPct val="131400"/>
              </a:lnSpc>
            </a:pPr>
            <a:r>
              <a:rPr sz="2600" spc="-10" dirty="0">
                <a:latin typeface="Carlito"/>
                <a:cs typeface="Carlito"/>
              </a:rPr>
              <a:t>Accounts Receivable </a:t>
            </a:r>
            <a:r>
              <a:rPr sz="2600" spc="-20" dirty="0">
                <a:latin typeface="Carlito"/>
                <a:cs typeface="Carlito"/>
              </a:rPr>
              <a:t>Days </a:t>
            </a:r>
            <a:r>
              <a:rPr sz="2600" dirty="0">
                <a:latin typeface="Carlito"/>
                <a:cs typeface="Carlito"/>
              </a:rPr>
              <a:t>= </a:t>
            </a:r>
            <a:r>
              <a:rPr sz="2600" spc="-10" dirty="0">
                <a:latin typeface="Carlito"/>
                <a:cs typeface="Carlito"/>
              </a:rPr>
              <a:t>Accounts Receivable </a:t>
            </a:r>
            <a:r>
              <a:rPr sz="2600" spc="-25" dirty="0">
                <a:latin typeface="Carlito"/>
                <a:cs typeface="Carlito"/>
              </a:rPr>
              <a:t>Average </a:t>
            </a:r>
            <a:r>
              <a:rPr sz="2600" dirty="0">
                <a:latin typeface="Carlito"/>
                <a:cs typeface="Carlito"/>
              </a:rPr>
              <a:t>Daily </a:t>
            </a:r>
            <a:r>
              <a:rPr sz="2600" spc="-5" dirty="0">
                <a:latin typeface="Carlito"/>
                <a:cs typeface="Carlito"/>
              </a:rPr>
              <a:t>Sales  </a:t>
            </a:r>
            <a:r>
              <a:rPr sz="2600" spc="-15" dirty="0">
                <a:latin typeface="Carlito"/>
                <a:cs typeface="Carlito"/>
              </a:rPr>
              <a:t>Inventory </a:t>
            </a:r>
            <a:r>
              <a:rPr sz="2600" spc="-20" dirty="0">
                <a:latin typeface="Carlito"/>
                <a:cs typeface="Carlito"/>
              </a:rPr>
              <a:t>Days </a:t>
            </a:r>
            <a:r>
              <a:rPr sz="2600" dirty="0">
                <a:latin typeface="Carlito"/>
                <a:cs typeface="Carlito"/>
              </a:rPr>
              <a:t>= </a:t>
            </a:r>
            <a:r>
              <a:rPr sz="2600" spc="-15" dirty="0">
                <a:latin typeface="Carlito"/>
                <a:cs typeface="Carlito"/>
              </a:rPr>
              <a:t>Inventory </a:t>
            </a:r>
            <a:r>
              <a:rPr sz="2600" dirty="0">
                <a:latin typeface="Carlito"/>
                <a:cs typeface="Carlito"/>
              </a:rPr>
              <a:t>/ </a:t>
            </a:r>
            <a:r>
              <a:rPr sz="2600" spc="-25" dirty="0">
                <a:latin typeface="Carlito"/>
                <a:cs typeface="Carlito"/>
              </a:rPr>
              <a:t>Average </a:t>
            </a:r>
            <a:r>
              <a:rPr sz="2600" dirty="0">
                <a:latin typeface="Carlito"/>
                <a:cs typeface="Carlito"/>
              </a:rPr>
              <a:t>Daily </a:t>
            </a:r>
            <a:r>
              <a:rPr sz="2600" spc="-10" dirty="0">
                <a:latin typeface="Carlito"/>
                <a:cs typeface="Carlito"/>
              </a:rPr>
              <a:t>Cost </a:t>
            </a:r>
            <a:r>
              <a:rPr sz="2600" dirty="0">
                <a:latin typeface="Carlito"/>
                <a:cs typeface="Carlito"/>
              </a:rPr>
              <a:t>of </a:t>
            </a:r>
            <a:r>
              <a:rPr sz="2600" spc="-5" dirty="0">
                <a:latin typeface="Carlito"/>
                <a:cs typeface="Carlito"/>
              </a:rPr>
              <a:t>Goods</a:t>
            </a:r>
            <a:r>
              <a:rPr sz="2600" spc="1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Sold</a:t>
            </a: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600" spc="-10" dirty="0">
                <a:latin typeface="Carlito"/>
                <a:cs typeface="Carlito"/>
              </a:rPr>
              <a:t>Accounts </a:t>
            </a:r>
            <a:r>
              <a:rPr sz="2600" spc="-25" dirty="0">
                <a:latin typeface="Carlito"/>
                <a:cs typeface="Carlito"/>
              </a:rPr>
              <a:t>Payable </a:t>
            </a:r>
            <a:r>
              <a:rPr sz="2600" spc="-20" dirty="0">
                <a:latin typeface="Carlito"/>
                <a:cs typeface="Carlito"/>
              </a:rPr>
              <a:t>Days </a:t>
            </a:r>
            <a:r>
              <a:rPr sz="2600" dirty="0">
                <a:latin typeface="Carlito"/>
                <a:cs typeface="Carlito"/>
              </a:rPr>
              <a:t>= </a:t>
            </a:r>
            <a:r>
              <a:rPr sz="2600" spc="-10" dirty="0">
                <a:latin typeface="Carlito"/>
                <a:cs typeface="Carlito"/>
              </a:rPr>
              <a:t>Accounts </a:t>
            </a:r>
            <a:r>
              <a:rPr sz="2600" spc="-25" dirty="0">
                <a:latin typeface="Carlito"/>
                <a:cs typeface="Carlito"/>
              </a:rPr>
              <a:t>Payable </a:t>
            </a:r>
            <a:r>
              <a:rPr sz="2600" dirty="0">
                <a:latin typeface="Carlito"/>
                <a:cs typeface="Carlito"/>
              </a:rPr>
              <a:t>/ </a:t>
            </a:r>
            <a:r>
              <a:rPr sz="2600" spc="-25" dirty="0">
                <a:latin typeface="Carlito"/>
                <a:cs typeface="Carlito"/>
              </a:rPr>
              <a:t>Average </a:t>
            </a:r>
            <a:r>
              <a:rPr sz="2600" dirty="0">
                <a:latin typeface="Carlito"/>
                <a:cs typeface="Carlito"/>
              </a:rPr>
              <a:t>Daily </a:t>
            </a:r>
            <a:r>
              <a:rPr sz="2600" spc="-10" dirty="0">
                <a:latin typeface="Carlito"/>
                <a:cs typeface="Carlito"/>
              </a:rPr>
              <a:t>Cost </a:t>
            </a:r>
            <a:r>
              <a:rPr sz="2600" dirty="0">
                <a:latin typeface="Carlito"/>
                <a:cs typeface="Carlito"/>
              </a:rPr>
              <a:t>of </a:t>
            </a:r>
            <a:r>
              <a:rPr sz="2600" spc="-5" dirty="0">
                <a:latin typeface="Carlito"/>
                <a:cs typeface="Carlito"/>
              </a:rPr>
              <a:t>Goods</a:t>
            </a:r>
            <a:r>
              <a:rPr sz="2600" spc="6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Sold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847"/>
            <a:ext cx="34334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The Cash</a:t>
            </a:r>
            <a:r>
              <a:rPr spc="-60" dirty="0">
                <a:latin typeface="Carlito"/>
                <a:cs typeface="Carlito"/>
              </a:rPr>
              <a:t> </a:t>
            </a:r>
            <a:r>
              <a:rPr spc="-20" dirty="0">
                <a:latin typeface="Carlito"/>
                <a:cs typeface="Carlito"/>
              </a:rPr>
              <a:t>Cycle</a:t>
            </a:r>
          </a:p>
        </p:txBody>
      </p:sp>
      <p:sp>
        <p:nvSpPr>
          <p:cNvPr id="3" name="object 3"/>
          <p:cNvSpPr/>
          <p:nvPr/>
        </p:nvSpPr>
        <p:spPr>
          <a:xfrm>
            <a:off x="838199" y="2057400"/>
            <a:ext cx="10499545" cy="45187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46735"/>
            <a:ext cx="60934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The </a:t>
            </a:r>
            <a:r>
              <a:rPr spc="-20" dirty="0">
                <a:latin typeface="Carlito"/>
                <a:cs typeface="Carlito"/>
              </a:rPr>
              <a:t>Operating</a:t>
            </a:r>
            <a:r>
              <a:rPr spc="-45" dirty="0">
                <a:latin typeface="Carlito"/>
                <a:cs typeface="Carlito"/>
              </a:rPr>
              <a:t> </a:t>
            </a:r>
            <a:r>
              <a:rPr spc="-20" dirty="0">
                <a:latin typeface="Carlito"/>
                <a:cs typeface="Carlito"/>
              </a:rPr>
              <a:t>cycle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95082"/>
            <a:ext cx="10850880" cy="51765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41300" marR="5715" indent="-228600" algn="just">
              <a:lnSpc>
                <a:spcPts val="3000"/>
              </a:lnSpc>
              <a:spcBef>
                <a:spcPts val="5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35" dirty="0">
                <a:latin typeface="Carlito"/>
                <a:cs typeface="Carlito"/>
              </a:rPr>
              <a:t>firm’s </a:t>
            </a:r>
            <a:r>
              <a:rPr sz="2800" b="1" spc="-15" dirty="0">
                <a:latin typeface="Carlito"/>
                <a:cs typeface="Carlito"/>
              </a:rPr>
              <a:t>operating </a:t>
            </a:r>
            <a:r>
              <a:rPr sz="2800" b="1" spc="-10" dirty="0">
                <a:latin typeface="Carlito"/>
                <a:cs typeface="Carlito"/>
              </a:rPr>
              <a:t>cycle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30" dirty="0">
                <a:latin typeface="Carlito"/>
                <a:cs typeface="Carlito"/>
              </a:rPr>
              <a:t>average </a:t>
            </a:r>
            <a:r>
              <a:rPr sz="2800" spc="-15" dirty="0">
                <a:latin typeface="Carlito"/>
                <a:cs typeface="Carlito"/>
              </a:rPr>
              <a:t>length </a:t>
            </a:r>
            <a:r>
              <a:rPr sz="2800" spc="-5" dirty="0">
                <a:latin typeface="Carlito"/>
                <a:cs typeface="Carlito"/>
              </a:rPr>
              <a:t>of time </a:t>
            </a:r>
            <a:r>
              <a:rPr sz="2800" spc="-10" dirty="0">
                <a:latin typeface="Carlito"/>
                <a:cs typeface="Carlito"/>
              </a:rPr>
              <a:t>between </a:t>
            </a:r>
            <a:r>
              <a:rPr sz="2800" spc="-5" dirty="0">
                <a:latin typeface="Carlito"/>
                <a:cs typeface="Carlito"/>
              </a:rPr>
              <a:t>when </a:t>
            </a:r>
            <a:r>
              <a:rPr sz="2800" dirty="0">
                <a:latin typeface="Carlito"/>
                <a:cs typeface="Carlito"/>
              </a:rPr>
              <a:t>a  </a:t>
            </a:r>
            <a:r>
              <a:rPr sz="2800" spc="-5" dirty="0">
                <a:latin typeface="Carlito"/>
                <a:cs typeface="Carlito"/>
              </a:rPr>
              <a:t>firm originally </a:t>
            </a:r>
            <a:r>
              <a:rPr sz="2800" spc="-10" dirty="0">
                <a:latin typeface="Carlito"/>
                <a:cs typeface="Carlito"/>
              </a:rPr>
              <a:t>purchases </a:t>
            </a:r>
            <a:r>
              <a:rPr sz="2800" spc="-5" dirty="0">
                <a:latin typeface="Carlito"/>
                <a:cs typeface="Carlito"/>
              </a:rPr>
              <a:t>its </a:t>
            </a:r>
            <a:r>
              <a:rPr sz="2800" spc="-20" dirty="0">
                <a:latin typeface="Carlito"/>
                <a:cs typeface="Carlito"/>
              </a:rPr>
              <a:t>inventory </a:t>
            </a:r>
            <a:r>
              <a:rPr sz="2800" spc="-5" dirty="0">
                <a:latin typeface="Carlito"/>
                <a:cs typeface="Carlito"/>
              </a:rPr>
              <a:t>and when it </a:t>
            </a:r>
            <a:r>
              <a:rPr sz="2800" spc="-15" dirty="0">
                <a:latin typeface="Carlito"/>
                <a:cs typeface="Carlito"/>
              </a:rPr>
              <a:t>receives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cash back  </a:t>
            </a:r>
            <a:r>
              <a:rPr sz="2800" spc="-15" dirty="0">
                <a:latin typeface="Carlito"/>
                <a:cs typeface="Carlito"/>
              </a:rPr>
              <a:t>from </a:t>
            </a:r>
            <a:r>
              <a:rPr sz="2800" spc="-5" dirty="0">
                <a:latin typeface="Carlito"/>
                <a:cs typeface="Carlito"/>
              </a:rPr>
              <a:t>selling its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product.</a:t>
            </a:r>
            <a:endParaRPr sz="2800">
              <a:latin typeface="Carlito"/>
              <a:cs typeface="Carlito"/>
            </a:endParaRPr>
          </a:p>
          <a:p>
            <a:pPr marL="241300" marR="6350" indent="-228600" algn="just">
              <a:lnSpc>
                <a:spcPts val="3000"/>
              </a:lnSpc>
              <a:spcBef>
                <a:spcPts val="11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If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firm </a:t>
            </a:r>
            <a:r>
              <a:rPr sz="2800" spc="-25" dirty="0">
                <a:latin typeface="Carlito"/>
                <a:cs typeface="Carlito"/>
              </a:rPr>
              <a:t>pays </a:t>
            </a:r>
            <a:r>
              <a:rPr sz="2800" spc="-5" dirty="0">
                <a:latin typeface="Carlito"/>
                <a:cs typeface="Carlito"/>
              </a:rPr>
              <a:t>cash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its </a:t>
            </a:r>
            <a:r>
              <a:rPr sz="2800" spc="-35" dirty="0">
                <a:latin typeface="Carlito"/>
                <a:cs typeface="Carlito"/>
              </a:rPr>
              <a:t>inventory, </a:t>
            </a:r>
            <a:r>
              <a:rPr sz="2800" spc="-5" dirty="0">
                <a:latin typeface="Carlito"/>
                <a:cs typeface="Carlito"/>
              </a:rPr>
              <a:t>this period is </a:t>
            </a:r>
            <a:r>
              <a:rPr sz="2800" spc="-10" dirty="0">
                <a:latin typeface="Carlito"/>
                <a:cs typeface="Carlito"/>
              </a:rPr>
              <a:t>identical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35" dirty="0">
                <a:latin typeface="Carlito"/>
                <a:cs typeface="Carlito"/>
              </a:rPr>
              <a:t>firm’s  </a:t>
            </a:r>
            <a:r>
              <a:rPr sz="2800" spc="-5" dirty="0">
                <a:latin typeface="Carlito"/>
                <a:cs typeface="Carlito"/>
              </a:rPr>
              <a:t>cash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cycle.</a:t>
            </a:r>
            <a:endParaRPr sz="28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90800"/>
              </a:lnSpc>
              <a:spcBef>
                <a:spcPts val="9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45" dirty="0">
                <a:latin typeface="Carlito"/>
                <a:cs typeface="Carlito"/>
              </a:rPr>
              <a:t>However, </a:t>
            </a:r>
            <a:r>
              <a:rPr sz="2800" spc="-10" dirty="0">
                <a:latin typeface="Carlito"/>
                <a:cs typeface="Carlito"/>
              </a:rPr>
              <a:t>most </a:t>
            </a:r>
            <a:r>
              <a:rPr sz="2800" spc="-5" dirty="0">
                <a:latin typeface="Carlito"/>
                <a:cs typeface="Carlito"/>
              </a:rPr>
              <a:t>firms </a:t>
            </a:r>
            <a:r>
              <a:rPr sz="2800" dirty="0">
                <a:latin typeface="Carlito"/>
                <a:cs typeface="Carlito"/>
              </a:rPr>
              <a:t>buy </a:t>
            </a:r>
            <a:r>
              <a:rPr sz="2800" spc="-5" dirty="0">
                <a:latin typeface="Carlito"/>
                <a:cs typeface="Carlito"/>
              </a:rPr>
              <a:t>their </a:t>
            </a:r>
            <a:r>
              <a:rPr sz="2800" spc="-20" dirty="0">
                <a:latin typeface="Carlito"/>
                <a:cs typeface="Carlito"/>
              </a:rPr>
              <a:t>inventory </a:t>
            </a:r>
            <a:r>
              <a:rPr sz="2800" spc="-5" dirty="0">
                <a:latin typeface="Carlito"/>
                <a:cs typeface="Carlito"/>
              </a:rPr>
              <a:t>on </a:t>
            </a:r>
            <a:r>
              <a:rPr sz="2800" spc="-10" dirty="0">
                <a:latin typeface="Carlito"/>
                <a:cs typeface="Carlito"/>
              </a:rPr>
              <a:t>credit, </a:t>
            </a:r>
            <a:r>
              <a:rPr sz="2800" spc="-5" dirty="0">
                <a:latin typeface="Carlito"/>
                <a:cs typeface="Carlito"/>
              </a:rPr>
              <a:t>which </a:t>
            </a:r>
            <a:r>
              <a:rPr sz="2800" spc="-10" dirty="0">
                <a:latin typeface="Carlito"/>
                <a:cs typeface="Carlito"/>
              </a:rPr>
              <a:t>reduces </a:t>
            </a:r>
            <a:r>
              <a:rPr sz="2800" dirty="0">
                <a:latin typeface="Carlito"/>
                <a:cs typeface="Carlito"/>
              </a:rPr>
              <a:t>the  </a:t>
            </a:r>
            <a:r>
              <a:rPr sz="2800" spc="-10" dirty="0">
                <a:latin typeface="Carlito"/>
                <a:cs typeface="Carlito"/>
              </a:rPr>
              <a:t>amount </a:t>
            </a:r>
            <a:r>
              <a:rPr sz="2800" spc="-5" dirty="0">
                <a:latin typeface="Carlito"/>
                <a:cs typeface="Carlito"/>
              </a:rPr>
              <a:t>of time </a:t>
            </a:r>
            <a:r>
              <a:rPr sz="2800" spc="-10" dirty="0">
                <a:latin typeface="Carlito"/>
                <a:cs typeface="Carlito"/>
              </a:rPr>
              <a:t>between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cash </a:t>
            </a:r>
            <a:r>
              <a:rPr sz="2800" spc="-20" dirty="0">
                <a:latin typeface="Carlito"/>
                <a:cs typeface="Carlito"/>
              </a:rPr>
              <a:t>investment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receipt </a:t>
            </a:r>
            <a:r>
              <a:rPr sz="2800" spc="-5" dirty="0">
                <a:latin typeface="Carlito"/>
                <a:cs typeface="Carlito"/>
              </a:rPr>
              <a:t>of cash  </a:t>
            </a:r>
            <a:r>
              <a:rPr sz="2800" spc="-15" dirty="0">
                <a:latin typeface="Carlito"/>
                <a:cs typeface="Carlito"/>
              </a:rPr>
              <a:t>from </a:t>
            </a:r>
            <a:r>
              <a:rPr sz="2800" spc="-10" dirty="0">
                <a:latin typeface="Carlito"/>
                <a:cs typeface="Carlito"/>
              </a:rPr>
              <a:t>that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investment.</a:t>
            </a:r>
            <a:endParaRPr sz="2800">
              <a:latin typeface="Carlito"/>
              <a:cs typeface="Carlito"/>
            </a:endParaRPr>
          </a:p>
          <a:p>
            <a:pPr marL="241300" marR="6985" indent="-228600" algn="just">
              <a:lnSpc>
                <a:spcPts val="300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rlito"/>
                <a:cs typeface="Carlito"/>
              </a:rPr>
              <a:t>The </a:t>
            </a:r>
            <a:r>
              <a:rPr sz="2800" b="1" spc="-10" dirty="0">
                <a:latin typeface="Carlito"/>
                <a:cs typeface="Carlito"/>
              </a:rPr>
              <a:t>longer </a:t>
            </a:r>
            <a:r>
              <a:rPr sz="2800" b="1" dirty="0">
                <a:latin typeface="Carlito"/>
                <a:cs typeface="Carlito"/>
              </a:rPr>
              <a:t>a </a:t>
            </a:r>
            <a:r>
              <a:rPr sz="2800" b="1" spc="-30" dirty="0">
                <a:latin typeface="Carlito"/>
                <a:cs typeface="Carlito"/>
              </a:rPr>
              <a:t>firm’s </a:t>
            </a:r>
            <a:r>
              <a:rPr sz="2800" b="1" spc="-5" dirty="0">
                <a:latin typeface="Carlito"/>
                <a:cs typeface="Carlito"/>
              </a:rPr>
              <a:t>cash </a:t>
            </a:r>
            <a:r>
              <a:rPr sz="2800" b="1" spc="-10" dirty="0">
                <a:latin typeface="Carlito"/>
                <a:cs typeface="Carlito"/>
              </a:rPr>
              <a:t>cycle, </a:t>
            </a:r>
            <a:r>
              <a:rPr sz="2800" b="1" spc="-5" dirty="0">
                <a:latin typeface="Carlito"/>
                <a:cs typeface="Carlito"/>
              </a:rPr>
              <a:t>the </a:t>
            </a:r>
            <a:r>
              <a:rPr sz="2800" b="1" spc="-15" dirty="0">
                <a:latin typeface="Carlito"/>
                <a:cs typeface="Carlito"/>
              </a:rPr>
              <a:t>more </a:t>
            </a:r>
            <a:r>
              <a:rPr sz="2800" b="1" spc="-5" dirty="0">
                <a:latin typeface="Carlito"/>
                <a:cs typeface="Carlito"/>
              </a:rPr>
              <a:t>working capital it has, </a:t>
            </a:r>
            <a:r>
              <a:rPr sz="2800" b="1" dirty="0">
                <a:latin typeface="Carlito"/>
                <a:cs typeface="Carlito"/>
              </a:rPr>
              <a:t>and </a:t>
            </a:r>
            <a:r>
              <a:rPr sz="2800" b="1" spc="-5" dirty="0">
                <a:latin typeface="Carlito"/>
                <a:cs typeface="Carlito"/>
              </a:rPr>
              <a:t>the  </a:t>
            </a:r>
            <a:r>
              <a:rPr sz="2800" b="1" spc="-15" dirty="0">
                <a:latin typeface="Carlito"/>
                <a:cs typeface="Carlito"/>
              </a:rPr>
              <a:t>more </a:t>
            </a:r>
            <a:r>
              <a:rPr sz="2800" b="1" spc="-5" dirty="0">
                <a:latin typeface="Carlito"/>
                <a:cs typeface="Carlito"/>
              </a:rPr>
              <a:t>cash it needs </a:t>
            </a:r>
            <a:r>
              <a:rPr sz="2800" b="1" spc="-15" dirty="0">
                <a:latin typeface="Carlito"/>
                <a:cs typeface="Carlito"/>
              </a:rPr>
              <a:t>to </a:t>
            </a:r>
            <a:r>
              <a:rPr sz="2800" b="1" dirty="0">
                <a:latin typeface="Carlito"/>
                <a:cs typeface="Carlito"/>
              </a:rPr>
              <a:t>carry </a:t>
            </a:r>
            <a:r>
              <a:rPr sz="2800" b="1" spc="-15" dirty="0">
                <a:latin typeface="Carlito"/>
                <a:cs typeface="Carlito"/>
              </a:rPr>
              <a:t>to </a:t>
            </a:r>
            <a:r>
              <a:rPr sz="2800" b="1" spc="-5" dirty="0">
                <a:latin typeface="Carlito"/>
                <a:cs typeface="Carlito"/>
              </a:rPr>
              <a:t>conduct </a:t>
            </a:r>
            <a:r>
              <a:rPr sz="2800" b="1" dirty="0">
                <a:latin typeface="Carlito"/>
                <a:cs typeface="Carlito"/>
              </a:rPr>
              <a:t>its daily</a:t>
            </a:r>
            <a:r>
              <a:rPr sz="2800" b="1" spc="65" dirty="0">
                <a:latin typeface="Carlito"/>
                <a:cs typeface="Carlito"/>
              </a:rPr>
              <a:t> </a:t>
            </a:r>
            <a:r>
              <a:rPr sz="2800" b="1" spc="-15" dirty="0">
                <a:latin typeface="Carlito"/>
                <a:cs typeface="Carlito"/>
              </a:rPr>
              <a:t>operations.</a:t>
            </a:r>
            <a:endParaRPr sz="2800">
              <a:latin typeface="Carlito"/>
              <a:cs typeface="Carlito"/>
            </a:endParaRPr>
          </a:p>
          <a:p>
            <a:pPr marL="241300" marR="5080" indent="-228600" algn="just">
              <a:lnSpc>
                <a:spcPts val="3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rlito"/>
                <a:cs typeface="Carlito"/>
              </a:rPr>
              <a:t>Because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characteristics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25" dirty="0">
                <a:latin typeface="Carlito"/>
                <a:cs typeface="Carlito"/>
              </a:rPr>
              <a:t>different </a:t>
            </a:r>
            <a:r>
              <a:rPr sz="2800" spc="-5" dirty="0">
                <a:latin typeface="Carlito"/>
                <a:cs typeface="Carlito"/>
              </a:rPr>
              <a:t>industries, </a:t>
            </a:r>
            <a:r>
              <a:rPr sz="2800" spc="-10" dirty="0">
                <a:latin typeface="Carlito"/>
                <a:cs typeface="Carlito"/>
              </a:rPr>
              <a:t>working capital  </a:t>
            </a:r>
            <a:r>
              <a:rPr sz="2800" spc="-15" dirty="0">
                <a:latin typeface="Carlito"/>
                <a:cs typeface="Carlito"/>
              </a:rPr>
              <a:t>levels vary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significantly.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2580" y="13910"/>
            <a:ext cx="9086181" cy="68440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246735"/>
            <a:ext cx="6322062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Cash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8" y="1246129"/>
            <a:ext cx="10615295" cy="517271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latin typeface="Carlito"/>
                <a:cs typeface="Carlito"/>
              </a:rPr>
              <a:t>Motivation </a:t>
            </a:r>
            <a:r>
              <a:rPr sz="2600" b="1" spc="-15" dirty="0">
                <a:latin typeface="Carlito"/>
                <a:cs typeface="Carlito"/>
              </a:rPr>
              <a:t>for </a:t>
            </a:r>
            <a:r>
              <a:rPr sz="2600" b="1" spc="-5" dirty="0">
                <a:latin typeface="Carlito"/>
                <a:cs typeface="Carlito"/>
              </a:rPr>
              <a:t>Holding</a:t>
            </a:r>
            <a:r>
              <a:rPr sz="2600" b="1" spc="30" dirty="0">
                <a:latin typeface="Carlito"/>
                <a:cs typeface="Carlito"/>
              </a:rPr>
              <a:t> </a:t>
            </a:r>
            <a:r>
              <a:rPr sz="2600" b="1" spc="-5" dirty="0">
                <a:latin typeface="Carlito"/>
                <a:cs typeface="Carlito"/>
              </a:rPr>
              <a:t>Cash</a:t>
            </a:r>
            <a:endParaRPr sz="260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spc="-100" dirty="0">
                <a:latin typeface="Carlito"/>
                <a:cs typeface="Carlito"/>
              </a:rPr>
              <a:t>To </a:t>
            </a:r>
            <a:r>
              <a:rPr sz="2200" dirty="0">
                <a:latin typeface="Carlito"/>
                <a:cs typeface="Carlito"/>
              </a:rPr>
              <a:t>meet </a:t>
            </a:r>
            <a:r>
              <a:rPr sz="2200" spc="-5" dirty="0">
                <a:latin typeface="Carlito"/>
                <a:cs typeface="Carlito"/>
              </a:rPr>
              <a:t>its </a:t>
            </a:r>
            <a:r>
              <a:rPr sz="2200" spc="-20" dirty="0">
                <a:latin typeface="Carlito"/>
                <a:cs typeface="Carlito"/>
              </a:rPr>
              <a:t>day-to-day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needs</a:t>
            </a:r>
            <a:endParaRPr sz="220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spc="-10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compensate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uncertainty associated </a:t>
            </a:r>
            <a:r>
              <a:rPr sz="2200" spc="-5" dirty="0">
                <a:latin typeface="Carlito"/>
                <a:cs typeface="Carlito"/>
              </a:rPr>
              <a:t>with its </a:t>
            </a:r>
            <a:r>
              <a:rPr sz="2200" spc="-10" dirty="0">
                <a:latin typeface="Carlito"/>
                <a:cs typeface="Carlito"/>
              </a:rPr>
              <a:t>cash</a:t>
            </a:r>
            <a:r>
              <a:rPr sz="2200" spc="1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flows</a:t>
            </a:r>
            <a:endParaRPr sz="220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spc="-10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satisfy bank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requirements</a:t>
            </a:r>
            <a:endParaRPr sz="22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latin typeface="Carlito"/>
                <a:cs typeface="Carlito"/>
              </a:rPr>
              <a:t>Alternative</a:t>
            </a:r>
            <a:r>
              <a:rPr sz="2600" b="1" dirty="0">
                <a:latin typeface="Carlito"/>
                <a:cs typeface="Carlito"/>
              </a:rPr>
              <a:t> </a:t>
            </a:r>
            <a:r>
              <a:rPr sz="2600" b="1" spc="-15" dirty="0">
                <a:latin typeface="Carlito"/>
                <a:cs typeface="Carlito"/>
              </a:rPr>
              <a:t>Investments</a:t>
            </a:r>
            <a:endParaRPr sz="2600">
              <a:latin typeface="Carlito"/>
              <a:cs typeface="Carlito"/>
            </a:endParaRPr>
          </a:p>
          <a:p>
            <a:pPr marL="698500" marR="5080" lvl="1" indent="-228600" algn="just">
              <a:lnSpc>
                <a:spcPct val="100400"/>
              </a:lnSpc>
              <a:spcBef>
                <a:spcPts val="47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5" dirty="0">
                <a:latin typeface="Carlito"/>
                <a:cs typeface="Carlito"/>
              </a:rPr>
              <a:t>The firm will </a:t>
            </a:r>
            <a:r>
              <a:rPr sz="2200" spc="-20" dirty="0">
                <a:latin typeface="Carlito"/>
                <a:cs typeface="Carlito"/>
              </a:rPr>
              <a:t>invest any </a:t>
            </a:r>
            <a:r>
              <a:rPr sz="2200" spc="-10" dirty="0">
                <a:latin typeface="Carlito"/>
                <a:cs typeface="Carlito"/>
              </a:rPr>
              <a:t>cash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5" dirty="0">
                <a:latin typeface="Carlito"/>
                <a:cs typeface="Carlito"/>
              </a:rPr>
              <a:t>short-term </a:t>
            </a:r>
            <a:r>
              <a:rPr sz="2200" spc="-5" dirty="0">
                <a:latin typeface="Carlito"/>
                <a:cs typeface="Carlito"/>
              </a:rPr>
              <a:t>securities. In </a:t>
            </a:r>
            <a:r>
              <a:rPr sz="2200" spc="-10" dirty="0">
                <a:latin typeface="Carlito"/>
                <a:cs typeface="Carlito"/>
              </a:rPr>
              <a:t>fact, </a:t>
            </a:r>
            <a:r>
              <a:rPr sz="2200" spc="-5" dirty="0">
                <a:latin typeface="Carlito"/>
                <a:cs typeface="Carlito"/>
              </a:rPr>
              <a:t>the firm </a:t>
            </a:r>
            <a:r>
              <a:rPr sz="2200" spc="-15" dirty="0">
                <a:latin typeface="Carlito"/>
                <a:cs typeface="Carlito"/>
              </a:rPr>
              <a:t>may </a:t>
            </a:r>
            <a:r>
              <a:rPr sz="2200" spc="-5" dirty="0">
                <a:latin typeface="Carlito"/>
                <a:cs typeface="Carlito"/>
              </a:rPr>
              <a:t>choose </a:t>
            </a:r>
            <a:r>
              <a:rPr sz="2200" spc="-15" dirty="0">
                <a:latin typeface="Carlito"/>
                <a:cs typeface="Carlito"/>
              </a:rPr>
              <a:t>from  </a:t>
            </a:r>
            <a:r>
              <a:rPr sz="2200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variety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short-term </a:t>
            </a:r>
            <a:r>
              <a:rPr sz="2200" spc="-5" dirty="0">
                <a:latin typeface="Carlito"/>
                <a:cs typeface="Carlito"/>
              </a:rPr>
              <a:t>securities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15" dirty="0">
                <a:latin typeface="Carlito"/>
                <a:cs typeface="Carlito"/>
              </a:rPr>
              <a:t>differ </a:t>
            </a:r>
            <a:r>
              <a:rPr sz="2200" spc="-5" dirty="0">
                <a:latin typeface="Carlito"/>
                <a:cs typeface="Carlito"/>
              </a:rPr>
              <a:t>somewhat with </a:t>
            </a:r>
            <a:r>
              <a:rPr sz="2200" spc="-20" dirty="0">
                <a:latin typeface="Carlito"/>
                <a:cs typeface="Carlito"/>
              </a:rPr>
              <a:t>regard </a:t>
            </a:r>
            <a:r>
              <a:rPr sz="2200" spc="-1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their </a:t>
            </a:r>
            <a:r>
              <a:rPr sz="2200" spc="-15" dirty="0">
                <a:latin typeface="Carlito"/>
                <a:cs typeface="Carlito"/>
              </a:rPr>
              <a:t>default </a:t>
            </a:r>
            <a:r>
              <a:rPr sz="2200" spc="-5" dirty="0">
                <a:latin typeface="Carlito"/>
                <a:cs typeface="Carlito"/>
              </a:rPr>
              <a:t>risk  and </a:t>
            </a:r>
            <a:r>
              <a:rPr sz="2200" spc="-10" dirty="0">
                <a:latin typeface="Carlito"/>
                <a:cs typeface="Carlito"/>
              </a:rPr>
              <a:t>liquidity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risk.</a:t>
            </a:r>
            <a:endParaRPr sz="2200">
              <a:latin typeface="Carlito"/>
              <a:cs typeface="Carlito"/>
            </a:endParaRPr>
          </a:p>
          <a:p>
            <a:pPr marL="698500" lvl="1" indent="-228600" algn="just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greater </a:t>
            </a:r>
            <a:r>
              <a:rPr sz="2200" spc="-5" dirty="0">
                <a:latin typeface="Carlito"/>
                <a:cs typeface="Carlito"/>
              </a:rPr>
              <a:t>the risk, the higher the </a:t>
            </a:r>
            <a:r>
              <a:rPr sz="2200" spc="-10" dirty="0">
                <a:latin typeface="Carlito"/>
                <a:cs typeface="Carlito"/>
              </a:rPr>
              <a:t>expected return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investment.</a:t>
            </a:r>
            <a:endParaRPr sz="2200">
              <a:latin typeface="Carlito"/>
              <a:cs typeface="Carlito"/>
            </a:endParaRPr>
          </a:p>
          <a:p>
            <a:pPr marL="698500" marR="5080" lvl="1" indent="-228600" algn="just">
              <a:lnSpc>
                <a:spcPts val="2600"/>
              </a:lnSpc>
              <a:spcBef>
                <a:spcPts val="68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financial </a:t>
            </a:r>
            <a:r>
              <a:rPr sz="2200" spc="-5" dirty="0">
                <a:latin typeface="Carlito"/>
                <a:cs typeface="Carlito"/>
              </a:rPr>
              <a:t>manager </a:t>
            </a:r>
            <a:r>
              <a:rPr sz="2200" spc="-10" dirty="0">
                <a:latin typeface="Carlito"/>
                <a:cs typeface="Carlito"/>
              </a:rPr>
              <a:t>must </a:t>
            </a:r>
            <a:r>
              <a:rPr sz="2200" spc="-5" dirty="0">
                <a:latin typeface="Carlito"/>
                <a:cs typeface="Carlito"/>
              </a:rPr>
              <a:t>decide how much risk she is </a:t>
            </a:r>
            <a:r>
              <a:rPr sz="2200" spc="-10" dirty="0">
                <a:latin typeface="Carlito"/>
                <a:cs typeface="Carlito"/>
              </a:rPr>
              <a:t>willing to accept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return </a:t>
            </a:r>
            <a:r>
              <a:rPr sz="2200" spc="-15" dirty="0">
                <a:latin typeface="Carlito"/>
                <a:cs typeface="Carlito"/>
              </a:rPr>
              <a:t>for  </a:t>
            </a:r>
            <a:r>
              <a:rPr sz="2200" dirty="0">
                <a:latin typeface="Carlito"/>
                <a:cs typeface="Carlito"/>
              </a:rPr>
              <a:t>a </a:t>
            </a:r>
            <a:r>
              <a:rPr sz="2200" spc="-5" dirty="0">
                <a:latin typeface="Carlito"/>
                <a:cs typeface="Carlito"/>
              </a:rPr>
              <a:t>higher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yield.</a:t>
            </a:r>
            <a:endParaRPr sz="2200">
              <a:latin typeface="Carlito"/>
              <a:cs typeface="Carlito"/>
            </a:endParaRPr>
          </a:p>
          <a:p>
            <a:pPr marL="698500" marR="5080" lvl="1" indent="-228600" algn="just">
              <a:lnSpc>
                <a:spcPts val="2600"/>
              </a:lnSpc>
              <a:spcBef>
                <a:spcPts val="60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5" dirty="0">
                <a:latin typeface="Carlito"/>
                <a:cs typeface="Carlito"/>
              </a:rPr>
              <a:t>If her firm </a:t>
            </a:r>
            <a:r>
              <a:rPr sz="2200" spc="-10" dirty="0">
                <a:latin typeface="Carlito"/>
                <a:cs typeface="Carlito"/>
              </a:rPr>
              <a:t>expects to </a:t>
            </a:r>
            <a:r>
              <a:rPr sz="2200" spc="-5" dirty="0">
                <a:latin typeface="Carlito"/>
                <a:cs typeface="Carlito"/>
              </a:rPr>
              <a:t>need the </a:t>
            </a:r>
            <a:r>
              <a:rPr sz="2200" spc="-10" dirty="0">
                <a:latin typeface="Carlito"/>
                <a:cs typeface="Carlito"/>
              </a:rPr>
              <a:t>funds </a:t>
            </a:r>
            <a:r>
              <a:rPr sz="2200" spc="-5" dirty="0">
                <a:latin typeface="Carlito"/>
                <a:cs typeface="Carlito"/>
              </a:rPr>
              <a:t>within the </a:t>
            </a:r>
            <a:r>
              <a:rPr sz="2200" spc="-15" dirty="0">
                <a:latin typeface="Carlito"/>
                <a:cs typeface="Carlito"/>
              </a:rPr>
              <a:t>next </a:t>
            </a:r>
            <a:r>
              <a:rPr sz="2200" spc="-5" dirty="0">
                <a:latin typeface="Carlito"/>
                <a:cs typeface="Carlito"/>
              </a:rPr>
              <a:t>30 </a:t>
            </a:r>
            <a:r>
              <a:rPr sz="2200" spc="-15" dirty="0">
                <a:latin typeface="Carlito"/>
                <a:cs typeface="Carlito"/>
              </a:rPr>
              <a:t>days, </a:t>
            </a:r>
            <a:r>
              <a:rPr sz="2200" spc="-5" dirty="0">
                <a:latin typeface="Carlito"/>
                <a:cs typeface="Carlito"/>
              </a:rPr>
              <a:t>the manager will  </a:t>
            </a:r>
            <a:r>
              <a:rPr sz="2200" spc="-15" dirty="0">
                <a:latin typeface="Carlito"/>
                <a:cs typeface="Carlito"/>
              </a:rPr>
              <a:t>probably avoid </a:t>
            </a:r>
            <a:r>
              <a:rPr sz="2200" spc="-5" dirty="0">
                <a:latin typeface="Carlito"/>
                <a:cs typeface="Carlito"/>
              </a:rPr>
              <a:t>the less </a:t>
            </a:r>
            <a:r>
              <a:rPr sz="2200" spc="-10" dirty="0">
                <a:latin typeface="Carlito"/>
                <a:cs typeface="Carlito"/>
              </a:rPr>
              <a:t>liquid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options.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340" y="13170"/>
            <a:ext cx="9354660" cy="6768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246735"/>
            <a:ext cx="42646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>
                <a:latin typeface="Carlito"/>
                <a:cs typeface="Carlito"/>
              </a:rPr>
              <a:t>Trade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Credit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066800"/>
            <a:ext cx="10357485" cy="52273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41300" marR="5715" indent="-228600" algn="just">
              <a:lnSpc>
                <a:spcPct val="1012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latin typeface="Carlito"/>
                <a:cs typeface="Carlito"/>
              </a:rPr>
              <a:t>Accounts receivable: </a:t>
            </a:r>
            <a:r>
              <a:rPr sz="2800" spc="-15" dirty="0">
                <a:latin typeface="Carlito"/>
                <a:cs typeface="Carlito"/>
              </a:rPr>
              <a:t>represents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credit </a:t>
            </a:r>
            <a:r>
              <a:rPr sz="2800" spc="-5" dirty="0">
                <a:latin typeface="Carlito"/>
                <a:cs typeface="Carlito"/>
              </a:rPr>
              <a:t>sales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which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5" dirty="0">
                <a:latin typeface="Carlito"/>
                <a:cs typeface="Carlito"/>
              </a:rPr>
              <a:t>firm has  </a:t>
            </a:r>
            <a:r>
              <a:rPr sz="2800" spc="-20" dirty="0">
                <a:latin typeface="Carlito"/>
                <a:cs typeface="Carlito"/>
              </a:rPr>
              <a:t>yet </a:t>
            </a:r>
            <a:r>
              <a:rPr sz="2800" spc="-15" dirty="0">
                <a:latin typeface="Carlito"/>
                <a:cs typeface="Carlito"/>
              </a:rPr>
              <a:t>to receive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payment.</a:t>
            </a:r>
            <a:endParaRPr sz="28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1200"/>
              </a:lnSpc>
              <a:spcBef>
                <a:spcPts val="9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latin typeface="Carlito"/>
                <a:cs typeface="Carlito"/>
              </a:rPr>
              <a:t>Accounts </a:t>
            </a:r>
            <a:r>
              <a:rPr sz="2800" b="1" spc="-15" dirty="0">
                <a:latin typeface="Carlito"/>
                <a:cs typeface="Carlito"/>
              </a:rPr>
              <a:t>payable: </a:t>
            </a:r>
            <a:r>
              <a:rPr sz="2800" spc="-15" dirty="0">
                <a:latin typeface="Carlito"/>
                <a:cs typeface="Carlito"/>
              </a:rPr>
              <a:t>represents</a:t>
            </a:r>
            <a:r>
              <a:rPr sz="2800" spc="60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amount that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5" dirty="0">
                <a:latin typeface="Carlito"/>
                <a:cs typeface="Carlito"/>
              </a:rPr>
              <a:t>firm </a:t>
            </a:r>
            <a:r>
              <a:rPr sz="2800" spc="-15" dirty="0">
                <a:latin typeface="Carlito"/>
                <a:cs typeface="Carlito"/>
              </a:rPr>
              <a:t>owes  </a:t>
            </a:r>
            <a:r>
              <a:rPr sz="2800" spc="-5" dirty="0">
                <a:latin typeface="Carlito"/>
                <a:cs typeface="Carlito"/>
              </a:rPr>
              <a:t>its  suppliers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0" dirty="0">
                <a:latin typeface="Carlito"/>
                <a:cs typeface="Carlito"/>
              </a:rPr>
              <a:t>goods that </a:t>
            </a:r>
            <a:r>
              <a:rPr sz="2800" spc="-5" dirty="0">
                <a:latin typeface="Carlito"/>
                <a:cs typeface="Carlito"/>
              </a:rPr>
              <a:t>it has </a:t>
            </a:r>
            <a:r>
              <a:rPr sz="2800" spc="-15" dirty="0">
                <a:latin typeface="Carlito"/>
                <a:cs typeface="Carlito"/>
              </a:rPr>
              <a:t>received </a:t>
            </a:r>
            <a:r>
              <a:rPr sz="2800" dirty="0">
                <a:latin typeface="Carlito"/>
                <a:cs typeface="Carlito"/>
              </a:rPr>
              <a:t>but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which it has not </a:t>
            </a:r>
            <a:r>
              <a:rPr sz="2800" spc="-20" dirty="0">
                <a:latin typeface="Carlito"/>
                <a:cs typeface="Carlito"/>
              </a:rPr>
              <a:t>yet  </a:t>
            </a:r>
            <a:r>
              <a:rPr sz="2800" spc="-5" dirty="0">
                <a:latin typeface="Carlito"/>
                <a:cs typeface="Carlito"/>
              </a:rPr>
              <a:t>paid.</a:t>
            </a:r>
            <a:endParaRPr sz="28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40" dirty="0">
                <a:latin typeface="Carlito"/>
                <a:cs typeface="Carlito"/>
              </a:rPr>
              <a:t>Trade </a:t>
            </a:r>
            <a:r>
              <a:rPr sz="2800" b="1" spc="-5" dirty="0">
                <a:latin typeface="Carlito"/>
                <a:cs typeface="Carlito"/>
              </a:rPr>
              <a:t>Credit: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credit that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firm is </a:t>
            </a:r>
            <a:r>
              <a:rPr sz="2800" spc="-15" dirty="0">
                <a:latin typeface="Carlito"/>
                <a:cs typeface="Carlito"/>
              </a:rPr>
              <a:t>extending to </a:t>
            </a:r>
            <a:r>
              <a:rPr sz="2800" spc="-5" dirty="0">
                <a:latin typeface="Carlito"/>
                <a:cs typeface="Carlito"/>
              </a:rPr>
              <a:t>its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40" dirty="0">
                <a:latin typeface="Carlito"/>
                <a:cs typeface="Carlito"/>
              </a:rPr>
              <a:t>customer.</a:t>
            </a:r>
            <a:endParaRPr sz="28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99700"/>
              </a:lnSpc>
              <a:spcBef>
                <a:spcPts val="10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rlito"/>
                <a:cs typeface="Carlito"/>
              </a:rPr>
              <a:t>A </a:t>
            </a:r>
            <a:r>
              <a:rPr sz="2800" spc="-5" dirty="0">
                <a:latin typeface="Carlito"/>
                <a:cs typeface="Carlito"/>
              </a:rPr>
              <a:t>firm </a:t>
            </a:r>
            <a:r>
              <a:rPr sz="2800" spc="-10" dirty="0">
                <a:latin typeface="Carlito"/>
                <a:cs typeface="Carlito"/>
              </a:rPr>
              <a:t>would,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course, </a:t>
            </a:r>
            <a:r>
              <a:rPr sz="2800" spc="-30" dirty="0">
                <a:latin typeface="Carlito"/>
                <a:cs typeface="Carlito"/>
              </a:rPr>
              <a:t>prefer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be </a:t>
            </a:r>
            <a:r>
              <a:rPr sz="2800" spc="-5" dirty="0">
                <a:latin typeface="Carlito"/>
                <a:cs typeface="Carlito"/>
              </a:rPr>
              <a:t>paid in cash </a:t>
            </a:r>
            <a:r>
              <a:rPr sz="2800" spc="-15" dirty="0">
                <a:latin typeface="Carlito"/>
                <a:cs typeface="Carlito"/>
              </a:rPr>
              <a:t>at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time of  </a:t>
            </a:r>
            <a:r>
              <a:rPr sz="2800" spc="-10" dirty="0">
                <a:latin typeface="Carlito"/>
                <a:cs typeface="Carlito"/>
              </a:rPr>
              <a:t>purchase, </a:t>
            </a:r>
            <a:r>
              <a:rPr sz="2800" dirty="0">
                <a:latin typeface="Carlito"/>
                <a:cs typeface="Carlito"/>
              </a:rPr>
              <a:t>but </a:t>
            </a:r>
            <a:r>
              <a:rPr sz="2800" b="1" dirty="0">
                <a:latin typeface="Carlito"/>
                <a:cs typeface="Carlito"/>
              </a:rPr>
              <a:t>a </a:t>
            </a:r>
            <a:r>
              <a:rPr sz="2800" b="1" spc="-10" dirty="0">
                <a:latin typeface="Carlito"/>
                <a:cs typeface="Carlito"/>
              </a:rPr>
              <a:t>“cash-only” </a:t>
            </a:r>
            <a:r>
              <a:rPr sz="2800" b="1" spc="-5" dirty="0">
                <a:latin typeface="Carlito"/>
                <a:cs typeface="Carlito"/>
              </a:rPr>
              <a:t>policy </a:t>
            </a:r>
            <a:r>
              <a:rPr sz="2800" spc="-20" dirty="0">
                <a:latin typeface="Carlito"/>
                <a:cs typeface="Carlito"/>
              </a:rPr>
              <a:t>may </a:t>
            </a:r>
            <a:r>
              <a:rPr sz="2800" spc="-5" dirty="0">
                <a:latin typeface="Carlito"/>
                <a:cs typeface="Carlito"/>
              </a:rPr>
              <a:t>cause it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lose its </a:t>
            </a:r>
            <a:r>
              <a:rPr sz="2800" spc="-15" dirty="0">
                <a:latin typeface="Carlito"/>
                <a:cs typeface="Carlito"/>
              </a:rPr>
              <a:t>customers </a:t>
            </a:r>
            <a:r>
              <a:rPr sz="2800" spc="60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to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competition.</a:t>
            </a:r>
            <a:endParaRPr sz="2800" dirty="0">
              <a:latin typeface="Carlito"/>
              <a:cs typeface="Carlito"/>
            </a:endParaRPr>
          </a:p>
          <a:p>
            <a:pPr marL="241300" marR="6985" indent="-228600" algn="just">
              <a:lnSpc>
                <a:spcPts val="3300"/>
              </a:lnSpc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rlito"/>
                <a:cs typeface="Carlito"/>
              </a:rPr>
              <a:t>How </a:t>
            </a:r>
            <a:r>
              <a:rPr sz="2800" b="1" spc="-10" dirty="0">
                <a:latin typeface="Carlito"/>
                <a:cs typeface="Carlito"/>
              </a:rPr>
              <a:t>managers </a:t>
            </a:r>
            <a:r>
              <a:rPr sz="2800" b="1" spc="-5" dirty="0">
                <a:latin typeface="Carlito"/>
                <a:cs typeface="Carlito"/>
              </a:rPr>
              <a:t>can </a:t>
            </a:r>
            <a:r>
              <a:rPr sz="2800" b="1" spc="-10" dirty="0">
                <a:latin typeface="Carlito"/>
                <a:cs typeface="Carlito"/>
              </a:rPr>
              <a:t>compare </a:t>
            </a:r>
            <a:r>
              <a:rPr sz="2800" b="1" spc="-5" dirty="0">
                <a:latin typeface="Carlito"/>
                <a:cs typeface="Carlito"/>
              </a:rPr>
              <a:t>the </a:t>
            </a:r>
            <a:r>
              <a:rPr sz="2800" b="1" spc="-15" dirty="0">
                <a:latin typeface="Carlito"/>
                <a:cs typeface="Carlito"/>
              </a:rPr>
              <a:t>costs </a:t>
            </a:r>
            <a:r>
              <a:rPr sz="2800" b="1" dirty="0">
                <a:latin typeface="Carlito"/>
                <a:cs typeface="Carlito"/>
              </a:rPr>
              <a:t>and </a:t>
            </a:r>
            <a:r>
              <a:rPr sz="2800" b="1" spc="-5" dirty="0">
                <a:latin typeface="Carlito"/>
                <a:cs typeface="Carlito"/>
              </a:rPr>
              <a:t>benefits of </a:t>
            </a:r>
            <a:r>
              <a:rPr sz="2800" b="1" spc="-15" dirty="0">
                <a:latin typeface="Carlito"/>
                <a:cs typeface="Carlito"/>
              </a:rPr>
              <a:t>trade </a:t>
            </a:r>
            <a:r>
              <a:rPr sz="2800" b="1" spc="-10" dirty="0">
                <a:latin typeface="Carlito"/>
                <a:cs typeface="Carlito"/>
              </a:rPr>
              <a:t>credit </a:t>
            </a:r>
            <a:r>
              <a:rPr sz="2800" b="1" spc="-25" dirty="0">
                <a:latin typeface="Carlito"/>
                <a:cs typeface="Carlito"/>
              </a:rPr>
              <a:t>to  </a:t>
            </a:r>
            <a:r>
              <a:rPr sz="2800" b="1" spc="-10" dirty="0">
                <a:latin typeface="Carlito"/>
                <a:cs typeface="Carlito"/>
              </a:rPr>
              <a:t>determine </a:t>
            </a:r>
            <a:r>
              <a:rPr sz="2800" b="1" spc="-5" dirty="0">
                <a:latin typeface="Carlito"/>
                <a:cs typeface="Carlito"/>
              </a:rPr>
              <a:t>optimal </a:t>
            </a:r>
            <a:r>
              <a:rPr sz="2800" b="1" spc="-10" dirty="0">
                <a:latin typeface="Carlito"/>
                <a:cs typeface="Carlito"/>
              </a:rPr>
              <a:t>credit</a:t>
            </a:r>
            <a:r>
              <a:rPr sz="2800" b="1" spc="25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policies?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0"/>
            <a:ext cx="4112262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>
                <a:latin typeface="Carlito"/>
                <a:cs typeface="Carlito"/>
              </a:rPr>
              <a:t>Trade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Credit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8" y="762000"/>
            <a:ext cx="10721975" cy="518858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41300" marR="6350" indent="-228600" algn="just">
              <a:lnSpc>
                <a:spcPct val="109400"/>
              </a:lnSpc>
              <a:spcBef>
                <a:spcPts val="13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latin typeface="Carlito"/>
                <a:cs typeface="Carlito"/>
              </a:rPr>
              <a:t>“Net 30”: </a:t>
            </a:r>
            <a:r>
              <a:rPr sz="2600" spc="-15" dirty="0">
                <a:latin typeface="Carlito"/>
                <a:cs typeface="Carlito"/>
              </a:rPr>
              <a:t>payment </a:t>
            </a:r>
            <a:r>
              <a:rPr sz="2600" dirty="0">
                <a:latin typeface="Carlito"/>
                <a:cs typeface="Carlito"/>
              </a:rPr>
              <a:t>is </a:t>
            </a:r>
            <a:r>
              <a:rPr sz="2600" spc="-5" dirty="0">
                <a:latin typeface="Carlito"/>
                <a:cs typeface="Carlito"/>
              </a:rPr>
              <a:t>not due </a:t>
            </a:r>
            <a:r>
              <a:rPr sz="2600" spc="-10" dirty="0">
                <a:latin typeface="Carlito"/>
                <a:cs typeface="Carlito"/>
              </a:rPr>
              <a:t>until </a:t>
            </a:r>
            <a:r>
              <a:rPr sz="2600" spc="-5" dirty="0">
                <a:latin typeface="Carlito"/>
                <a:cs typeface="Carlito"/>
              </a:rPr>
              <a:t>30 </a:t>
            </a:r>
            <a:r>
              <a:rPr sz="2600" spc="-20" dirty="0">
                <a:latin typeface="Carlito"/>
                <a:cs typeface="Carlito"/>
              </a:rPr>
              <a:t>days </a:t>
            </a:r>
            <a:r>
              <a:rPr sz="2600" spc="-15" dirty="0">
                <a:latin typeface="Carlito"/>
                <a:cs typeface="Carlito"/>
              </a:rPr>
              <a:t>from </a:t>
            </a:r>
            <a:r>
              <a:rPr sz="2600" spc="-5" dirty="0">
                <a:latin typeface="Carlito"/>
                <a:cs typeface="Carlito"/>
              </a:rPr>
              <a:t>the </a:t>
            </a:r>
            <a:r>
              <a:rPr sz="2600" spc="-15" dirty="0">
                <a:latin typeface="Carlito"/>
                <a:cs typeface="Carlito"/>
              </a:rPr>
              <a:t>date </a:t>
            </a:r>
            <a:r>
              <a:rPr sz="2600" dirty="0">
                <a:latin typeface="Carlito"/>
                <a:cs typeface="Carlito"/>
              </a:rPr>
              <a:t>of </a:t>
            </a:r>
            <a:r>
              <a:rPr sz="2600" spc="-5" dirty="0">
                <a:latin typeface="Carlito"/>
                <a:cs typeface="Carlito"/>
              </a:rPr>
              <a:t>the </a:t>
            </a:r>
            <a:r>
              <a:rPr sz="2600" spc="-15" dirty="0">
                <a:latin typeface="Carlito"/>
                <a:cs typeface="Carlito"/>
              </a:rPr>
              <a:t>invoice. </a:t>
            </a:r>
            <a:r>
              <a:rPr sz="2200" spc="-5" dirty="0">
                <a:latin typeface="Carlito"/>
                <a:cs typeface="Carlito"/>
              </a:rPr>
              <a:t>(“30”  is not </a:t>
            </a:r>
            <a:r>
              <a:rPr sz="2200" dirty="0">
                <a:latin typeface="Carlito"/>
                <a:cs typeface="Carlito"/>
              </a:rPr>
              <a:t>a </a:t>
            </a:r>
            <a:r>
              <a:rPr sz="2200" spc="-5" dirty="0">
                <a:latin typeface="Carlito"/>
                <a:cs typeface="Carlito"/>
              </a:rPr>
              <a:t>magic number; the </a:t>
            </a:r>
            <a:r>
              <a:rPr sz="2200" spc="-15" dirty="0">
                <a:latin typeface="Carlito"/>
                <a:cs typeface="Carlito"/>
              </a:rPr>
              <a:t>invoice </a:t>
            </a:r>
            <a:r>
              <a:rPr sz="2200" spc="-10" dirty="0">
                <a:latin typeface="Carlito"/>
                <a:cs typeface="Carlito"/>
              </a:rPr>
              <a:t>could </a:t>
            </a:r>
            <a:r>
              <a:rPr sz="2200" spc="-5" dirty="0">
                <a:latin typeface="Carlito"/>
                <a:cs typeface="Carlito"/>
              </a:rPr>
              <a:t>specify “Net </a:t>
            </a:r>
            <a:r>
              <a:rPr sz="2200" spc="-40" dirty="0">
                <a:latin typeface="Carlito"/>
                <a:cs typeface="Carlito"/>
              </a:rPr>
              <a:t>40,” </a:t>
            </a:r>
            <a:r>
              <a:rPr sz="2200" spc="-5" dirty="0">
                <a:latin typeface="Carlito"/>
                <a:cs typeface="Carlito"/>
              </a:rPr>
              <a:t>“Net </a:t>
            </a:r>
            <a:r>
              <a:rPr sz="2200" spc="-40" dirty="0">
                <a:latin typeface="Carlito"/>
                <a:cs typeface="Carlito"/>
              </a:rPr>
              <a:t>15,”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20" dirty="0">
                <a:latin typeface="Carlito"/>
                <a:cs typeface="Carlito"/>
              </a:rPr>
              <a:t>any </a:t>
            </a:r>
            <a:r>
              <a:rPr sz="2200" spc="-5" dirty="0">
                <a:latin typeface="Carlito"/>
                <a:cs typeface="Carlito"/>
              </a:rPr>
              <a:t>other number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20" dirty="0">
                <a:latin typeface="Carlito"/>
                <a:cs typeface="Carlito"/>
              </a:rPr>
              <a:t>days </a:t>
            </a:r>
            <a:r>
              <a:rPr sz="2200" spc="-5" dirty="0">
                <a:latin typeface="Carlito"/>
                <a:cs typeface="Carlito"/>
              </a:rPr>
              <a:t>as the </a:t>
            </a:r>
            <a:r>
              <a:rPr sz="2200" spc="-15" dirty="0">
                <a:latin typeface="Carlito"/>
                <a:cs typeface="Carlito"/>
              </a:rPr>
              <a:t>payment </a:t>
            </a:r>
            <a:r>
              <a:rPr sz="2200" spc="-10" dirty="0">
                <a:latin typeface="Carlito"/>
                <a:cs typeface="Carlito"/>
              </a:rPr>
              <a:t>due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date.)</a:t>
            </a:r>
            <a:endParaRPr sz="2200" dirty="0">
              <a:latin typeface="Carlito"/>
              <a:cs typeface="Carlito"/>
            </a:endParaRPr>
          </a:p>
          <a:p>
            <a:pPr marL="241300" marR="5715" indent="-228600" algn="just">
              <a:lnSpc>
                <a:spcPct val="10900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latin typeface="Carlito"/>
                <a:cs typeface="Carlito"/>
              </a:rPr>
              <a:t>“2/10, </a:t>
            </a:r>
            <a:r>
              <a:rPr sz="2600" b="1" spc="-5" dirty="0">
                <a:latin typeface="Carlito"/>
                <a:cs typeface="Carlito"/>
              </a:rPr>
              <a:t>Net </a:t>
            </a:r>
            <a:r>
              <a:rPr sz="2600" b="1" spc="-10" dirty="0">
                <a:latin typeface="Carlito"/>
                <a:cs typeface="Carlito"/>
              </a:rPr>
              <a:t>30” </a:t>
            </a:r>
            <a:r>
              <a:rPr sz="2600" spc="-5" dirty="0">
                <a:latin typeface="Carlito"/>
                <a:cs typeface="Carlito"/>
              </a:rPr>
              <a:t>mean </a:t>
            </a:r>
            <a:r>
              <a:rPr sz="2600" spc="-10" dirty="0">
                <a:latin typeface="Carlito"/>
                <a:cs typeface="Carlito"/>
              </a:rPr>
              <a:t>that </a:t>
            </a:r>
            <a:r>
              <a:rPr sz="2600" spc="-5" dirty="0">
                <a:latin typeface="Carlito"/>
                <a:cs typeface="Carlito"/>
              </a:rPr>
              <a:t>the buying firm </a:t>
            </a:r>
            <a:r>
              <a:rPr sz="2600" dirty="0">
                <a:latin typeface="Carlito"/>
                <a:cs typeface="Carlito"/>
              </a:rPr>
              <a:t>will </a:t>
            </a:r>
            <a:r>
              <a:rPr sz="2600" spc="-15" dirty="0">
                <a:latin typeface="Carlito"/>
                <a:cs typeface="Carlito"/>
              </a:rPr>
              <a:t>receive </a:t>
            </a:r>
            <a:r>
              <a:rPr sz="2600" dirty="0">
                <a:latin typeface="Carlito"/>
                <a:cs typeface="Carlito"/>
              </a:rPr>
              <a:t>a </a:t>
            </a:r>
            <a:r>
              <a:rPr sz="2600" spc="-5" dirty="0">
                <a:latin typeface="Carlito"/>
                <a:cs typeface="Carlito"/>
              </a:rPr>
              <a:t>2% </a:t>
            </a:r>
            <a:r>
              <a:rPr sz="2600" spc="-10" dirty="0">
                <a:latin typeface="Carlito"/>
                <a:cs typeface="Carlito"/>
              </a:rPr>
              <a:t>discount </a:t>
            </a:r>
            <a:r>
              <a:rPr sz="2600" dirty="0">
                <a:latin typeface="Carlito"/>
                <a:cs typeface="Carlito"/>
              </a:rPr>
              <a:t>if it </a:t>
            </a:r>
            <a:r>
              <a:rPr sz="2600" spc="-20" dirty="0">
                <a:latin typeface="Carlito"/>
                <a:cs typeface="Carlito"/>
              </a:rPr>
              <a:t>pays  for </a:t>
            </a:r>
            <a:r>
              <a:rPr sz="2600" spc="-5" dirty="0">
                <a:latin typeface="Carlito"/>
                <a:cs typeface="Carlito"/>
              </a:rPr>
              <a:t>the goods </a:t>
            </a:r>
            <a:r>
              <a:rPr sz="2600" dirty="0">
                <a:latin typeface="Carlito"/>
                <a:cs typeface="Carlito"/>
              </a:rPr>
              <a:t>within </a:t>
            </a:r>
            <a:r>
              <a:rPr sz="2600" spc="-5" dirty="0">
                <a:latin typeface="Carlito"/>
                <a:cs typeface="Carlito"/>
              </a:rPr>
              <a:t>10 </a:t>
            </a:r>
            <a:r>
              <a:rPr sz="2600" spc="-20" dirty="0">
                <a:latin typeface="Carlito"/>
                <a:cs typeface="Carlito"/>
              </a:rPr>
              <a:t>days; </a:t>
            </a:r>
            <a:r>
              <a:rPr sz="2600" spc="-5" dirty="0">
                <a:latin typeface="Carlito"/>
                <a:cs typeface="Carlito"/>
              </a:rPr>
              <a:t>otherwise, the full </a:t>
            </a:r>
            <a:r>
              <a:rPr sz="2600" spc="-10" dirty="0">
                <a:latin typeface="Carlito"/>
                <a:cs typeface="Carlito"/>
              </a:rPr>
              <a:t>amount </a:t>
            </a:r>
            <a:r>
              <a:rPr sz="2600" dirty="0">
                <a:latin typeface="Carlito"/>
                <a:cs typeface="Carlito"/>
              </a:rPr>
              <a:t>is </a:t>
            </a:r>
            <a:r>
              <a:rPr sz="2600" spc="-5" dirty="0">
                <a:latin typeface="Carlito"/>
                <a:cs typeface="Carlito"/>
              </a:rPr>
              <a:t>due </a:t>
            </a:r>
            <a:r>
              <a:rPr sz="2600" dirty="0">
                <a:latin typeface="Carlito"/>
                <a:cs typeface="Carlito"/>
              </a:rPr>
              <a:t>in </a:t>
            </a:r>
            <a:r>
              <a:rPr sz="2600" spc="-5" dirty="0">
                <a:latin typeface="Carlito"/>
                <a:cs typeface="Carlito"/>
              </a:rPr>
              <a:t>30</a:t>
            </a:r>
            <a:r>
              <a:rPr sz="2600" spc="35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days.</a:t>
            </a:r>
            <a:endParaRPr sz="26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9000"/>
              </a:lnSpc>
              <a:spcBef>
                <a:spcPts val="11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latin typeface="Carlito"/>
                <a:cs typeface="Carlito"/>
              </a:rPr>
              <a:t>In </a:t>
            </a:r>
            <a:r>
              <a:rPr sz="2600" b="1" dirty="0">
                <a:latin typeface="Carlito"/>
                <a:cs typeface="Carlito"/>
              </a:rPr>
              <a:t>a </a:t>
            </a:r>
            <a:r>
              <a:rPr sz="2600" b="1" spc="-10" dirty="0">
                <a:latin typeface="Carlito"/>
                <a:cs typeface="Carlito"/>
              </a:rPr>
              <a:t>perfectly competitive </a:t>
            </a:r>
            <a:r>
              <a:rPr sz="2600" b="1" spc="-15" dirty="0">
                <a:latin typeface="Carlito"/>
                <a:cs typeface="Carlito"/>
              </a:rPr>
              <a:t>market,  </a:t>
            </a:r>
            <a:r>
              <a:rPr sz="2600" spc="-15" dirty="0">
                <a:latin typeface="Carlito"/>
                <a:cs typeface="Carlito"/>
              </a:rPr>
              <a:t>trade</a:t>
            </a:r>
            <a:r>
              <a:rPr sz="2600" spc="55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credit </a:t>
            </a:r>
            <a:r>
              <a:rPr sz="2600" dirty="0">
                <a:latin typeface="Carlito"/>
                <a:cs typeface="Carlito"/>
              </a:rPr>
              <a:t>is </a:t>
            </a:r>
            <a:r>
              <a:rPr sz="2600" spc="-10" dirty="0">
                <a:latin typeface="Carlito"/>
                <a:cs typeface="Carlito"/>
              </a:rPr>
              <a:t>just </a:t>
            </a:r>
            <a:r>
              <a:rPr sz="2600" spc="-5" dirty="0">
                <a:latin typeface="Carlito"/>
                <a:cs typeface="Carlito"/>
              </a:rPr>
              <a:t>another </a:t>
            </a:r>
            <a:r>
              <a:rPr sz="2600" spc="-15" dirty="0">
                <a:latin typeface="Carlito"/>
                <a:cs typeface="Carlito"/>
              </a:rPr>
              <a:t>form  </a:t>
            </a:r>
            <a:r>
              <a:rPr sz="2600" dirty="0">
                <a:latin typeface="Carlito"/>
                <a:cs typeface="Carlito"/>
              </a:rPr>
              <a:t>of  </a:t>
            </a:r>
            <a:r>
              <a:rPr sz="2600" spc="-5" dirty="0">
                <a:latin typeface="Carlito"/>
                <a:cs typeface="Carlito"/>
              </a:rPr>
              <a:t>financing.</a:t>
            </a:r>
            <a:endParaRPr sz="26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12200"/>
              </a:lnSpc>
              <a:spcBef>
                <a:spcPts val="9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dirty="0">
                <a:latin typeface="Carlito"/>
                <a:cs typeface="Carlito"/>
              </a:rPr>
              <a:t>Under </a:t>
            </a:r>
            <a:r>
              <a:rPr sz="2600" b="1" spc="-5" dirty="0">
                <a:latin typeface="Carlito"/>
                <a:cs typeface="Carlito"/>
              </a:rPr>
              <a:t>the Modigliani-Miller assumptions </a:t>
            </a:r>
            <a:r>
              <a:rPr sz="2600" b="1" dirty="0">
                <a:latin typeface="Carlito"/>
                <a:cs typeface="Carlito"/>
              </a:rPr>
              <a:t>of </a:t>
            </a:r>
            <a:r>
              <a:rPr sz="2600" b="1" spc="-10" dirty="0">
                <a:latin typeface="Carlito"/>
                <a:cs typeface="Carlito"/>
              </a:rPr>
              <a:t>perfect capital </a:t>
            </a:r>
            <a:r>
              <a:rPr sz="2600" b="1" spc="-15" dirty="0">
                <a:latin typeface="Carlito"/>
                <a:cs typeface="Carlito"/>
              </a:rPr>
              <a:t>markets, </a:t>
            </a:r>
            <a:r>
              <a:rPr sz="2600" spc="-5" dirty="0">
                <a:latin typeface="Carlito"/>
                <a:cs typeface="Carlito"/>
              </a:rPr>
              <a:t>the  </a:t>
            </a:r>
            <a:r>
              <a:rPr sz="2600" spc="-10" dirty="0">
                <a:latin typeface="Carlito"/>
                <a:cs typeface="Carlito"/>
              </a:rPr>
              <a:t>amounts </a:t>
            </a:r>
            <a:r>
              <a:rPr sz="2600" dirty="0">
                <a:latin typeface="Carlito"/>
                <a:cs typeface="Carlito"/>
              </a:rPr>
              <a:t>of </a:t>
            </a:r>
            <a:r>
              <a:rPr sz="2600" spc="-15" dirty="0">
                <a:latin typeface="Carlito"/>
                <a:cs typeface="Carlito"/>
              </a:rPr>
              <a:t>payables </a:t>
            </a:r>
            <a:r>
              <a:rPr sz="2600" spc="-5" dirty="0">
                <a:latin typeface="Carlito"/>
                <a:cs typeface="Carlito"/>
              </a:rPr>
              <a:t>and </a:t>
            </a:r>
            <a:r>
              <a:rPr sz="2600" spc="-10" dirty="0">
                <a:latin typeface="Carlito"/>
                <a:cs typeface="Carlito"/>
              </a:rPr>
              <a:t>receivables are </a:t>
            </a:r>
            <a:r>
              <a:rPr sz="2600" spc="-20" dirty="0">
                <a:latin typeface="Carlito"/>
                <a:cs typeface="Carlito"/>
              </a:rPr>
              <a:t>therefore</a:t>
            </a:r>
            <a:r>
              <a:rPr sz="2600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irrelevant.</a:t>
            </a:r>
            <a:endParaRPr sz="2600" dirty="0">
              <a:latin typeface="Carlito"/>
              <a:cs typeface="Carlito"/>
            </a:endParaRPr>
          </a:p>
          <a:p>
            <a:pPr marL="241300" marR="6350" indent="-228600" algn="just">
              <a:lnSpc>
                <a:spcPct val="109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latin typeface="Carlito"/>
                <a:cs typeface="Carlito"/>
              </a:rPr>
              <a:t>In </a:t>
            </a:r>
            <a:r>
              <a:rPr sz="2600" b="1" spc="-25" dirty="0">
                <a:latin typeface="Carlito"/>
                <a:cs typeface="Carlito"/>
              </a:rPr>
              <a:t>reality, </a:t>
            </a:r>
            <a:r>
              <a:rPr sz="2600" spc="-10" dirty="0">
                <a:latin typeface="Carlito"/>
                <a:cs typeface="Carlito"/>
              </a:rPr>
              <a:t>product </a:t>
            </a:r>
            <a:r>
              <a:rPr sz="2600" spc="-15" dirty="0">
                <a:latin typeface="Carlito"/>
                <a:cs typeface="Carlito"/>
              </a:rPr>
              <a:t>markets </a:t>
            </a:r>
            <a:r>
              <a:rPr sz="2600" spc="-10" dirty="0">
                <a:latin typeface="Carlito"/>
                <a:cs typeface="Carlito"/>
              </a:rPr>
              <a:t>are </a:t>
            </a:r>
            <a:r>
              <a:rPr sz="2600" spc="-15" dirty="0">
                <a:latin typeface="Carlito"/>
                <a:cs typeface="Carlito"/>
              </a:rPr>
              <a:t>rarely </a:t>
            </a:r>
            <a:r>
              <a:rPr sz="2600" spc="-10" dirty="0">
                <a:latin typeface="Carlito"/>
                <a:cs typeface="Carlito"/>
              </a:rPr>
              <a:t>perfectly competitive, </a:t>
            </a:r>
            <a:r>
              <a:rPr sz="2600" spc="-5" dirty="0">
                <a:latin typeface="Carlito"/>
                <a:cs typeface="Carlito"/>
              </a:rPr>
              <a:t>so </a:t>
            </a:r>
            <a:r>
              <a:rPr sz="2600" i="1" spc="-5" dirty="0">
                <a:solidFill>
                  <a:srgbClr val="FF0000"/>
                </a:solidFill>
                <a:latin typeface="Carlito"/>
                <a:cs typeface="Carlito"/>
              </a:rPr>
              <a:t>firms can  maximize their value by </a:t>
            </a:r>
            <a:r>
              <a:rPr sz="2600" i="1" dirty="0">
                <a:solidFill>
                  <a:srgbClr val="FF0000"/>
                </a:solidFill>
                <a:latin typeface="Carlito"/>
                <a:cs typeface="Carlito"/>
              </a:rPr>
              <a:t>using </a:t>
            </a:r>
            <a:r>
              <a:rPr sz="2600" i="1" spc="-5" dirty="0">
                <a:solidFill>
                  <a:srgbClr val="FF0000"/>
                </a:solidFill>
                <a:latin typeface="Carlito"/>
                <a:cs typeface="Carlito"/>
              </a:rPr>
              <a:t>their trade credit options</a:t>
            </a:r>
            <a:r>
              <a:rPr sz="2600" i="1" spc="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600" i="1" spc="-15" dirty="0">
                <a:solidFill>
                  <a:srgbClr val="FF0000"/>
                </a:solidFill>
                <a:latin typeface="Carlito"/>
                <a:cs typeface="Carlito"/>
              </a:rPr>
              <a:t>effectively.</a:t>
            </a:r>
            <a:endParaRPr sz="26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246735"/>
            <a:ext cx="39598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>
                <a:latin typeface="Carlito"/>
                <a:cs typeface="Carlito"/>
              </a:rPr>
              <a:t>Trade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Credit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13802"/>
            <a:ext cx="10807065" cy="513080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2800" b="1" u="sng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Cost </a:t>
            </a: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 </a:t>
            </a:r>
            <a:r>
              <a:rPr sz="2800" b="1" u="sng" spc="-4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Trade</a:t>
            </a:r>
            <a:r>
              <a:rPr sz="2800" b="1" u="sng" spc="3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Credit: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i="1" spc="-25" dirty="0">
                <a:latin typeface="Carlito"/>
                <a:cs typeface="Carlito"/>
              </a:rPr>
              <a:t>Trade </a:t>
            </a:r>
            <a:r>
              <a:rPr sz="2800" b="1" i="1" spc="-5" dirty="0">
                <a:latin typeface="Carlito"/>
                <a:cs typeface="Carlito"/>
              </a:rPr>
              <a:t>credit </a:t>
            </a:r>
            <a:r>
              <a:rPr sz="2800" i="1" spc="-5" dirty="0">
                <a:latin typeface="Carlito"/>
                <a:cs typeface="Carlito"/>
              </a:rPr>
              <a:t>is </a:t>
            </a:r>
            <a:r>
              <a:rPr sz="2800" i="1" dirty="0">
                <a:latin typeface="Carlito"/>
                <a:cs typeface="Carlito"/>
              </a:rPr>
              <a:t>a </a:t>
            </a:r>
            <a:r>
              <a:rPr sz="2800" i="1" spc="-5" dirty="0">
                <a:latin typeface="Carlito"/>
                <a:cs typeface="Carlito"/>
              </a:rPr>
              <a:t>loan from the </a:t>
            </a:r>
            <a:r>
              <a:rPr sz="2800" i="1" spc="-10" dirty="0">
                <a:latin typeface="Carlito"/>
                <a:cs typeface="Carlito"/>
              </a:rPr>
              <a:t>selling </a:t>
            </a:r>
            <a:r>
              <a:rPr sz="2800" i="1" spc="-5" dirty="0">
                <a:latin typeface="Carlito"/>
                <a:cs typeface="Carlito"/>
              </a:rPr>
              <a:t>firm </a:t>
            </a:r>
            <a:r>
              <a:rPr sz="2800" i="1" spc="-20" dirty="0">
                <a:latin typeface="Carlito"/>
                <a:cs typeface="Carlito"/>
              </a:rPr>
              <a:t>to </a:t>
            </a:r>
            <a:r>
              <a:rPr sz="2800" i="1" spc="-5" dirty="0">
                <a:latin typeface="Carlito"/>
                <a:cs typeface="Carlito"/>
              </a:rPr>
              <a:t>its</a:t>
            </a:r>
            <a:r>
              <a:rPr sz="2800" i="1" spc="105" dirty="0">
                <a:latin typeface="Carlito"/>
                <a:cs typeface="Carlito"/>
              </a:rPr>
              <a:t> </a:t>
            </a:r>
            <a:r>
              <a:rPr sz="2800" i="1" spc="-35" dirty="0">
                <a:latin typeface="Carlito"/>
                <a:cs typeface="Carlito"/>
              </a:rPr>
              <a:t>customer.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rlito"/>
                <a:cs typeface="Carlito"/>
              </a:rPr>
              <a:t>The </a:t>
            </a:r>
            <a:r>
              <a:rPr sz="2800" b="1" dirty="0">
                <a:latin typeface="Carlito"/>
                <a:cs typeface="Carlito"/>
              </a:rPr>
              <a:t>price </a:t>
            </a:r>
            <a:r>
              <a:rPr sz="2800" b="1" spc="-10" dirty="0">
                <a:latin typeface="Carlito"/>
                <a:cs typeface="Carlito"/>
              </a:rPr>
              <a:t>discount </a:t>
            </a:r>
            <a:r>
              <a:rPr sz="2800" spc="-15" dirty="0">
                <a:latin typeface="Carlito"/>
                <a:cs typeface="Carlito"/>
              </a:rPr>
              <a:t>represents </a:t>
            </a:r>
            <a:r>
              <a:rPr sz="2800" b="1" dirty="0">
                <a:latin typeface="Carlito"/>
                <a:cs typeface="Carlito"/>
              </a:rPr>
              <a:t>an </a:t>
            </a:r>
            <a:r>
              <a:rPr sz="2800" b="1" spc="-20" dirty="0">
                <a:latin typeface="Carlito"/>
                <a:cs typeface="Carlito"/>
              </a:rPr>
              <a:t>interest</a:t>
            </a:r>
            <a:r>
              <a:rPr sz="2800" b="1" spc="55" dirty="0">
                <a:latin typeface="Carlito"/>
                <a:cs typeface="Carlito"/>
              </a:rPr>
              <a:t> </a:t>
            </a:r>
            <a:r>
              <a:rPr sz="2800" b="1" spc="-25" dirty="0">
                <a:latin typeface="Carlito"/>
                <a:cs typeface="Carlito"/>
              </a:rPr>
              <a:t>rate.</a:t>
            </a:r>
            <a:endParaRPr sz="2800" dirty="0">
              <a:latin typeface="Carlito"/>
              <a:cs typeface="Carlito"/>
            </a:endParaRPr>
          </a:p>
          <a:p>
            <a:pPr marL="241300" marR="8255" indent="-228600">
              <a:lnSpc>
                <a:spcPts val="3000"/>
              </a:lnSpc>
              <a:spcBef>
                <a:spcPts val="11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Firms </a:t>
            </a:r>
            <a:r>
              <a:rPr sz="2800" spc="-25" dirty="0">
                <a:latin typeface="Carlito"/>
                <a:cs typeface="Carlito"/>
              </a:rPr>
              <a:t>offer favorable </a:t>
            </a:r>
            <a:r>
              <a:rPr sz="2800" spc="-20" dirty="0">
                <a:latin typeface="Carlito"/>
                <a:cs typeface="Carlito"/>
              </a:rPr>
              <a:t>interest </a:t>
            </a:r>
            <a:r>
              <a:rPr sz="2800" spc="-30" dirty="0">
                <a:latin typeface="Carlito"/>
                <a:cs typeface="Carlito"/>
              </a:rPr>
              <a:t>rates </a:t>
            </a:r>
            <a:r>
              <a:rPr sz="2800" spc="-5" dirty="0">
                <a:latin typeface="Carlito"/>
                <a:cs typeface="Carlito"/>
              </a:rPr>
              <a:t>on </a:t>
            </a:r>
            <a:r>
              <a:rPr sz="2800" spc="-15" dirty="0">
                <a:latin typeface="Carlito"/>
                <a:cs typeface="Carlito"/>
              </a:rPr>
              <a:t>trade </a:t>
            </a:r>
            <a:r>
              <a:rPr sz="2800" spc="-10" dirty="0">
                <a:latin typeface="Carlito"/>
                <a:cs typeface="Carlito"/>
              </a:rPr>
              <a:t>credit </a:t>
            </a:r>
            <a:r>
              <a:rPr sz="2800" spc="-5" dirty="0">
                <a:latin typeface="Carlito"/>
                <a:cs typeface="Carlito"/>
              </a:rPr>
              <a:t>as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5" dirty="0">
                <a:latin typeface="Carlito"/>
                <a:cs typeface="Carlito"/>
              </a:rPr>
              <a:t>price </a:t>
            </a:r>
            <a:r>
              <a:rPr sz="2800" spc="-10" dirty="0">
                <a:latin typeface="Carlito"/>
                <a:cs typeface="Carlito"/>
              </a:rPr>
              <a:t>discount </a:t>
            </a:r>
            <a:r>
              <a:rPr sz="2800" spc="-30" dirty="0">
                <a:latin typeface="Carlito"/>
                <a:cs typeface="Carlito"/>
              </a:rPr>
              <a:t>to  </a:t>
            </a:r>
            <a:r>
              <a:rPr sz="2800" spc="-5" dirty="0">
                <a:latin typeface="Carlito"/>
                <a:cs typeface="Carlito"/>
              </a:rPr>
              <a:t>their </a:t>
            </a:r>
            <a:r>
              <a:rPr sz="2800" spc="-15" dirty="0">
                <a:latin typeface="Carlito"/>
                <a:cs typeface="Carlito"/>
              </a:rPr>
              <a:t>customers.</a:t>
            </a:r>
            <a:endParaRPr sz="2800" dirty="0">
              <a:latin typeface="Carlito"/>
              <a:cs typeface="Carlito"/>
            </a:endParaRPr>
          </a:p>
          <a:p>
            <a:pPr marL="241300" marR="5715" indent="-228600">
              <a:lnSpc>
                <a:spcPts val="3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i="1" spc="-5" dirty="0">
                <a:latin typeface="Carlito"/>
                <a:cs typeface="Carlito"/>
              </a:rPr>
              <a:t>Financial managers </a:t>
            </a:r>
            <a:r>
              <a:rPr sz="2800" i="1" spc="-5" dirty="0">
                <a:latin typeface="Carlito"/>
                <a:cs typeface="Carlito"/>
              </a:rPr>
              <a:t>should </a:t>
            </a:r>
            <a:r>
              <a:rPr sz="2800" i="1" spc="-10" dirty="0">
                <a:latin typeface="Carlito"/>
                <a:cs typeface="Carlito"/>
              </a:rPr>
              <a:t>evaluate </a:t>
            </a:r>
            <a:r>
              <a:rPr sz="2800" i="1" spc="-5" dirty="0">
                <a:latin typeface="Carlito"/>
                <a:cs typeface="Carlito"/>
              </a:rPr>
              <a:t>the </a:t>
            </a:r>
            <a:r>
              <a:rPr sz="2800" i="1" spc="-10" dirty="0">
                <a:latin typeface="Carlito"/>
                <a:cs typeface="Carlito"/>
              </a:rPr>
              <a:t>terms </a:t>
            </a:r>
            <a:r>
              <a:rPr sz="2800" i="1" dirty="0">
                <a:latin typeface="Carlito"/>
                <a:cs typeface="Carlito"/>
              </a:rPr>
              <a:t>of </a:t>
            </a:r>
            <a:r>
              <a:rPr sz="2800" i="1" spc="-5" dirty="0">
                <a:latin typeface="Carlito"/>
                <a:cs typeface="Carlito"/>
              </a:rPr>
              <a:t>trade credit </a:t>
            </a:r>
            <a:r>
              <a:rPr sz="2800" i="1" spc="-20" dirty="0">
                <a:latin typeface="Carlito"/>
                <a:cs typeface="Carlito"/>
              </a:rPr>
              <a:t>to </a:t>
            </a:r>
            <a:r>
              <a:rPr sz="2800" i="1" spc="-5" dirty="0">
                <a:latin typeface="Carlito"/>
                <a:cs typeface="Carlito"/>
              </a:rPr>
              <a:t>decide  </a:t>
            </a:r>
            <a:r>
              <a:rPr sz="2800" i="1" spc="-10" dirty="0">
                <a:latin typeface="Carlito"/>
                <a:cs typeface="Carlito"/>
              </a:rPr>
              <a:t>whether </a:t>
            </a:r>
            <a:r>
              <a:rPr sz="2800" i="1" spc="-20" dirty="0">
                <a:latin typeface="Carlito"/>
                <a:cs typeface="Carlito"/>
              </a:rPr>
              <a:t>to </a:t>
            </a:r>
            <a:r>
              <a:rPr sz="2800" i="1" spc="-5" dirty="0">
                <a:latin typeface="Carlito"/>
                <a:cs typeface="Carlito"/>
              </a:rPr>
              <a:t>use</a:t>
            </a:r>
            <a:r>
              <a:rPr sz="2800" i="1" spc="40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it.</a:t>
            </a:r>
            <a:endParaRPr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Question:</a:t>
            </a:r>
            <a:endParaRPr sz="2800" dirty="0">
              <a:latin typeface="Carlito"/>
              <a:cs typeface="Carlito"/>
            </a:endParaRPr>
          </a:p>
          <a:p>
            <a:pPr marL="12700" marR="5080" algn="just">
              <a:lnSpc>
                <a:spcPts val="3000"/>
              </a:lnSpc>
              <a:spcBef>
                <a:spcPts val="1040"/>
              </a:spcBef>
            </a:pPr>
            <a:r>
              <a:rPr sz="2800" spc="-55" dirty="0">
                <a:latin typeface="Carlito"/>
                <a:cs typeface="Carlito"/>
              </a:rPr>
              <a:t>Your </a:t>
            </a:r>
            <a:r>
              <a:rPr sz="2800" spc="-5" dirty="0">
                <a:latin typeface="Carlito"/>
                <a:cs typeface="Carlito"/>
              </a:rPr>
              <a:t>firm </a:t>
            </a:r>
            <a:r>
              <a:rPr sz="2800" spc="-10" dirty="0">
                <a:latin typeface="Carlito"/>
                <a:cs typeface="Carlito"/>
              </a:rPr>
              <a:t>purchases goods </a:t>
            </a:r>
            <a:r>
              <a:rPr sz="2800" spc="-15" dirty="0">
                <a:latin typeface="Carlito"/>
                <a:cs typeface="Carlito"/>
              </a:rPr>
              <a:t>from </a:t>
            </a:r>
            <a:r>
              <a:rPr sz="2800" spc="-5" dirty="0">
                <a:latin typeface="Carlito"/>
                <a:cs typeface="Carlito"/>
              </a:rPr>
              <a:t>its </a:t>
            </a:r>
            <a:r>
              <a:rPr sz="2800" dirty="0">
                <a:latin typeface="Carlito"/>
                <a:cs typeface="Carlito"/>
              </a:rPr>
              <a:t>supplier </a:t>
            </a:r>
            <a:r>
              <a:rPr sz="2800" spc="-5" dirty="0">
                <a:latin typeface="Carlito"/>
                <a:cs typeface="Carlito"/>
              </a:rPr>
              <a:t>on </a:t>
            </a:r>
            <a:r>
              <a:rPr sz="2800" spc="-10" dirty="0">
                <a:latin typeface="Carlito"/>
                <a:cs typeface="Carlito"/>
              </a:rPr>
              <a:t>terms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dirty="0">
                <a:latin typeface="Carlito"/>
                <a:cs typeface="Carlito"/>
              </a:rPr>
              <a:t>1/15, </a:t>
            </a:r>
            <a:r>
              <a:rPr sz="2800" spc="-10" dirty="0">
                <a:latin typeface="Carlito"/>
                <a:cs typeface="Carlito"/>
              </a:rPr>
              <a:t>Net </a:t>
            </a:r>
            <a:r>
              <a:rPr sz="2800" dirty="0">
                <a:latin typeface="Carlito"/>
                <a:cs typeface="Carlito"/>
              </a:rPr>
              <a:t>40.  </a:t>
            </a:r>
            <a:r>
              <a:rPr sz="2800" spc="-10" dirty="0">
                <a:latin typeface="Carlito"/>
                <a:cs typeface="Carlito"/>
              </a:rPr>
              <a:t>What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25" dirty="0">
                <a:latin typeface="Carlito"/>
                <a:cs typeface="Carlito"/>
              </a:rPr>
              <a:t>effective </a:t>
            </a:r>
            <a:r>
              <a:rPr sz="2800" spc="-5" dirty="0">
                <a:latin typeface="Carlito"/>
                <a:cs typeface="Carlito"/>
              </a:rPr>
              <a:t>annual </a:t>
            </a:r>
            <a:r>
              <a:rPr sz="2800" spc="-15" dirty="0">
                <a:latin typeface="Carlito"/>
                <a:cs typeface="Carlito"/>
              </a:rPr>
              <a:t>cost to </a:t>
            </a:r>
            <a:r>
              <a:rPr sz="2800" spc="-10" dirty="0">
                <a:latin typeface="Carlito"/>
                <a:cs typeface="Carlito"/>
              </a:rPr>
              <a:t>your </a:t>
            </a:r>
            <a:r>
              <a:rPr sz="2800" spc="-5" dirty="0">
                <a:latin typeface="Carlito"/>
                <a:cs typeface="Carlito"/>
              </a:rPr>
              <a:t>firm if it chooses not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35" dirty="0">
                <a:latin typeface="Carlito"/>
                <a:cs typeface="Carlito"/>
              </a:rPr>
              <a:t>take  </a:t>
            </a:r>
            <a:r>
              <a:rPr sz="2800" spc="-20" dirty="0">
                <a:latin typeface="Carlito"/>
                <a:cs typeface="Carlito"/>
              </a:rPr>
              <a:t>advantage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trade </a:t>
            </a:r>
            <a:r>
              <a:rPr sz="2800" spc="-10" dirty="0">
                <a:latin typeface="Carlito"/>
                <a:cs typeface="Carlito"/>
              </a:rPr>
              <a:t>discount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offered?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246735"/>
            <a:ext cx="35788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>
                <a:latin typeface="Carlito"/>
                <a:cs typeface="Carlito"/>
              </a:rPr>
              <a:t>Trade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Credit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8" y="838200"/>
            <a:ext cx="10850245" cy="2779395"/>
          </a:xfrm>
          <a:prstGeom prst="rect">
            <a:avLst/>
          </a:prstGeom>
        </p:spPr>
        <p:txBody>
          <a:bodyPr vert="horz" wrap="square" lIns="0" tIns="2082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39"/>
              </a:spcBef>
            </a:pP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Answers: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ts val="2620"/>
              </a:lnSpc>
              <a:spcBef>
                <a:spcPts val="1060"/>
              </a:spcBef>
            </a:pPr>
            <a:r>
              <a:rPr sz="2200" spc="-5" dirty="0">
                <a:latin typeface="Carlito"/>
                <a:cs typeface="Carlito"/>
              </a:rPr>
              <a:t>Because</a:t>
            </a:r>
            <a:r>
              <a:rPr sz="2200" spc="204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204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discount</a:t>
            </a:r>
            <a:r>
              <a:rPr sz="2200" spc="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1%,</a:t>
            </a:r>
            <a:r>
              <a:rPr sz="2200" spc="20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for</a:t>
            </a:r>
            <a:r>
              <a:rPr sz="2200" spc="19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a</a:t>
            </a:r>
            <a:r>
              <a:rPr sz="2200" spc="19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$100</a:t>
            </a:r>
            <a:r>
              <a:rPr sz="2200" spc="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purchase</a:t>
            </a:r>
            <a:r>
              <a:rPr sz="2200" spc="204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your</a:t>
            </a:r>
            <a:r>
              <a:rPr sz="2200" spc="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firm</a:t>
            </a:r>
            <a:r>
              <a:rPr sz="2200" spc="204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must</a:t>
            </a:r>
            <a:r>
              <a:rPr sz="2200" spc="200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pay</a:t>
            </a:r>
            <a:r>
              <a:rPr sz="2200" spc="204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either</a:t>
            </a:r>
            <a:r>
              <a:rPr sz="2200" spc="19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$99</a:t>
            </a:r>
            <a:r>
              <a:rPr sz="2200" spc="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in</a:t>
            </a:r>
            <a:r>
              <a:rPr sz="2200" spc="19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15</a:t>
            </a:r>
            <a:r>
              <a:rPr sz="2200" spc="200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days</a:t>
            </a:r>
            <a:r>
              <a:rPr sz="2200" spc="200" dirty="0">
                <a:latin typeface="Carlito"/>
                <a:cs typeface="Carlito"/>
              </a:rPr>
              <a:t> </a:t>
            </a:r>
            <a:r>
              <a:rPr sz="2200" dirty="0" smtClean="0">
                <a:latin typeface="Carlito"/>
                <a:cs typeface="Carlito"/>
              </a:rPr>
              <a:t>or</a:t>
            </a:r>
            <a:r>
              <a:rPr lang="en-SG" sz="2200" dirty="0" smtClean="0">
                <a:latin typeface="Carlito"/>
                <a:cs typeface="Carlito"/>
              </a:rPr>
              <a:t> </a:t>
            </a:r>
            <a:r>
              <a:rPr sz="2200" spc="-5" dirty="0" smtClean="0">
                <a:latin typeface="Carlito"/>
                <a:cs typeface="Carlito"/>
              </a:rPr>
              <a:t>$100 </a:t>
            </a:r>
            <a:r>
              <a:rPr sz="2200" spc="-5" dirty="0">
                <a:latin typeface="Carlito"/>
                <a:cs typeface="Carlito"/>
              </a:rPr>
              <a:t>in 40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days.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  <a:tabLst>
                <a:tab pos="5798820" algn="l"/>
              </a:tabLst>
            </a:pP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25" dirty="0">
                <a:latin typeface="Carlito"/>
                <a:cs typeface="Carlito"/>
              </a:rPr>
              <a:t>rate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the 25 </a:t>
            </a:r>
            <a:r>
              <a:rPr sz="2200" spc="-20" dirty="0">
                <a:latin typeface="Carlito"/>
                <a:cs typeface="Carlito"/>
              </a:rPr>
              <a:t>day </a:t>
            </a:r>
            <a:r>
              <a:rPr sz="2200" spc="-10" dirty="0">
                <a:latin typeface="Carlito"/>
                <a:cs typeface="Carlito"/>
              </a:rPr>
              <a:t>term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loan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is	$1/ $99=1.01%</a:t>
            </a:r>
            <a:endParaRPr sz="2200" dirty="0">
              <a:latin typeface="Carlito"/>
              <a:cs typeface="Carlito"/>
            </a:endParaRPr>
          </a:p>
          <a:p>
            <a:pPr marL="12700" marR="5715">
              <a:lnSpc>
                <a:spcPct val="102299"/>
              </a:lnSpc>
              <a:spcBef>
                <a:spcPts val="900"/>
              </a:spcBef>
            </a:pPr>
            <a:r>
              <a:rPr sz="2200" spc="-10" dirty="0">
                <a:latin typeface="Carlito"/>
                <a:cs typeface="Carlito"/>
              </a:rPr>
              <a:t>Given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difference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25 </a:t>
            </a:r>
            <a:r>
              <a:rPr sz="2200" spc="-20" dirty="0">
                <a:latin typeface="Carlito"/>
                <a:cs typeface="Carlito"/>
              </a:rPr>
              <a:t>days </a:t>
            </a:r>
            <a:r>
              <a:rPr sz="2200" spc="-5" dirty="0">
                <a:latin typeface="Carlito"/>
                <a:cs typeface="Carlito"/>
              </a:rPr>
              <a:t>(40 </a:t>
            </a:r>
            <a:r>
              <a:rPr sz="2200" dirty="0">
                <a:latin typeface="Carlito"/>
                <a:cs typeface="Carlito"/>
              </a:rPr>
              <a:t>- </a:t>
            </a:r>
            <a:r>
              <a:rPr sz="2200" spc="-5" dirty="0">
                <a:latin typeface="Carlito"/>
                <a:cs typeface="Carlito"/>
              </a:rPr>
              <a:t>15), these </a:t>
            </a:r>
            <a:r>
              <a:rPr sz="2200" spc="-10" dirty="0">
                <a:latin typeface="Carlito"/>
                <a:cs typeface="Carlito"/>
              </a:rPr>
              <a:t>terms correspond to </a:t>
            </a:r>
            <a:r>
              <a:rPr sz="2200" spc="-5" dirty="0">
                <a:latin typeface="Carlito"/>
                <a:cs typeface="Carlito"/>
              </a:rPr>
              <a:t>an </a:t>
            </a:r>
            <a:r>
              <a:rPr sz="2200" spc="-15" dirty="0">
                <a:latin typeface="Carlito"/>
                <a:cs typeface="Carlito"/>
              </a:rPr>
              <a:t>effective </a:t>
            </a:r>
            <a:r>
              <a:rPr sz="2200" spc="-10" dirty="0">
                <a:latin typeface="Carlito"/>
                <a:cs typeface="Carlito"/>
              </a:rPr>
              <a:t>annual </a:t>
            </a:r>
            <a:r>
              <a:rPr sz="2200" spc="-25" dirty="0">
                <a:latin typeface="Carlito"/>
                <a:cs typeface="Carlito"/>
              </a:rPr>
              <a:t>rate  </a:t>
            </a:r>
            <a:r>
              <a:rPr sz="2200" spc="-5" dirty="0">
                <a:latin typeface="Carlito"/>
                <a:cs typeface="Carlito"/>
              </a:rPr>
              <a:t>(With </a:t>
            </a:r>
            <a:r>
              <a:rPr sz="2200" dirty="0">
                <a:latin typeface="Carlito"/>
                <a:cs typeface="Carlito"/>
              </a:rPr>
              <a:t>a </a:t>
            </a:r>
            <a:r>
              <a:rPr sz="2200" spc="-5" dirty="0">
                <a:latin typeface="Carlito"/>
                <a:cs typeface="Carlito"/>
              </a:rPr>
              <a:t>365 </a:t>
            </a:r>
            <a:r>
              <a:rPr sz="2200" spc="-20" dirty="0">
                <a:latin typeface="Carlito"/>
                <a:cs typeface="Carlito"/>
              </a:rPr>
              <a:t>day </a:t>
            </a:r>
            <a:r>
              <a:rPr sz="2200" spc="-10" dirty="0">
                <a:latin typeface="Carlito"/>
                <a:cs typeface="Carlito"/>
              </a:rPr>
              <a:t>year)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of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7" y="4639166"/>
            <a:ext cx="10850245" cy="17068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2299"/>
              </a:lnSpc>
              <a:spcBef>
                <a:spcPts val="40"/>
              </a:spcBef>
            </a:pPr>
            <a:r>
              <a:rPr sz="2200" spc="-5" dirty="0">
                <a:latin typeface="Carlito"/>
                <a:cs typeface="Carlito"/>
              </a:rPr>
              <a:t>Thus,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not </a:t>
            </a:r>
            <a:r>
              <a:rPr sz="2200" spc="-10" dirty="0">
                <a:latin typeface="Carlito"/>
                <a:cs typeface="Carlito"/>
              </a:rPr>
              <a:t>taking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discount, </a:t>
            </a:r>
            <a:r>
              <a:rPr sz="2200" spc="-5" dirty="0">
                <a:latin typeface="Carlito"/>
                <a:cs typeface="Carlito"/>
              </a:rPr>
              <a:t>the firm is </a:t>
            </a:r>
            <a:r>
              <a:rPr sz="2200" spc="-15" dirty="0">
                <a:latin typeface="Carlito"/>
                <a:cs typeface="Carlito"/>
              </a:rPr>
              <a:t>effectively paying </a:t>
            </a:r>
            <a:r>
              <a:rPr sz="2200" spc="-5" dirty="0">
                <a:latin typeface="Carlito"/>
                <a:cs typeface="Carlito"/>
              </a:rPr>
              <a:t>1.01% </a:t>
            </a:r>
            <a:r>
              <a:rPr sz="2200" spc="-10" dirty="0">
                <a:latin typeface="Carlito"/>
                <a:cs typeface="Carlito"/>
              </a:rPr>
              <a:t>to borrow </a:t>
            </a:r>
            <a:r>
              <a:rPr sz="2200" spc="-5" dirty="0">
                <a:latin typeface="Carlito"/>
                <a:cs typeface="Carlito"/>
              </a:rPr>
              <a:t>the money </a:t>
            </a:r>
            <a:r>
              <a:rPr sz="2200" spc="-15" dirty="0">
                <a:latin typeface="Carlito"/>
                <a:cs typeface="Carlito"/>
              </a:rPr>
              <a:t>for  </a:t>
            </a:r>
            <a:r>
              <a:rPr sz="2200" spc="-5" dirty="0">
                <a:latin typeface="Carlito"/>
                <a:cs typeface="Carlito"/>
              </a:rPr>
              <a:t>25 </a:t>
            </a:r>
            <a:r>
              <a:rPr sz="2200" spc="-15" dirty="0">
                <a:latin typeface="Carlito"/>
                <a:cs typeface="Carlito"/>
              </a:rPr>
              <a:t>days, </a:t>
            </a:r>
            <a:r>
              <a:rPr sz="2200" spc="-5" dirty="0">
                <a:latin typeface="Carlito"/>
                <a:cs typeface="Carlito"/>
              </a:rPr>
              <a:t>which </a:t>
            </a:r>
            <a:r>
              <a:rPr sz="2200" spc="-15" dirty="0">
                <a:latin typeface="Carlito"/>
                <a:cs typeface="Carlito"/>
              </a:rPr>
              <a:t>translates </a:t>
            </a:r>
            <a:r>
              <a:rPr sz="2200" spc="-1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an </a:t>
            </a:r>
            <a:r>
              <a:rPr sz="2200" spc="-15" dirty="0">
                <a:latin typeface="Carlito"/>
                <a:cs typeface="Carlito"/>
              </a:rPr>
              <a:t>effective </a:t>
            </a:r>
            <a:r>
              <a:rPr sz="2200" spc="-10" dirty="0">
                <a:latin typeface="Carlito"/>
                <a:cs typeface="Carlito"/>
              </a:rPr>
              <a:t>annual </a:t>
            </a:r>
            <a:r>
              <a:rPr sz="2200" spc="-25" dirty="0">
                <a:latin typeface="Carlito"/>
                <a:cs typeface="Carlito"/>
              </a:rPr>
              <a:t>rate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10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15.8%!</a:t>
            </a:r>
            <a:endParaRPr sz="2200" dirty="0">
              <a:latin typeface="Carlito"/>
              <a:cs typeface="Carlito"/>
            </a:endParaRPr>
          </a:p>
          <a:p>
            <a:pPr marL="12700" marR="5080">
              <a:lnSpc>
                <a:spcPts val="2600"/>
              </a:lnSpc>
              <a:spcBef>
                <a:spcPts val="80"/>
              </a:spcBef>
            </a:pPr>
            <a:r>
              <a:rPr sz="2200" spc="-5" dirty="0">
                <a:latin typeface="Carlito"/>
                <a:cs typeface="Carlito"/>
              </a:rPr>
              <a:t>If the firm </a:t>
            </a:r>
            <a:r>
              <a:rPr sz="2200" spc="-10" dirty="0">
                <a:latin typeface="Carlito"/>
                <a:cs typeface="Carlito"/>
              </a:rPr>
              <a:t>can obtain </a:t>
            </a:r>
            <a:r>
              <a:rPr sz="2200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bank </a:t>
            </a:r>
            <a:r>
              <a:rPr sz="2200" spc="-5" dirty="0">
                <a:latin typeface="Carlito"/>
                <a:cs typeface="Carlito"/>
              </a:rPr>
              <a:t>loan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dirty="0">
                <a:latin typeface="Carlito"/>
                <a:cs typeface="Carlito"/>
              </a:rPr>
              <a:t>a </a:t>
            </a:r>
            <a:r>
              <a:rPr sz="2200" spc="-5" dirty="0">
                <a:latin typeface="Carlito"/>
                <a:cs typeface="Carlito"/>
              </a:rPr>
              <a:t>lower </a:t>
            </a: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20" dirty="0">
                <a:latin typeface="Carlito"/>
                <a:cs typeface="Carlito"/>
              </a:rPr>
              <a:t>rate, </a:t>
            </a:r>
            <a:r>
              <a:rPr sz="2200" spc="-5" dirty="0">
                <a:latin typeface="Carlito"/>
                <a:cs typeface="Carlito"/>
              </a:rPr>
              <a:t>it </a:t>
            </a:r>
            <a:r>
              <a:rPr sz="2200" spc="-10" dirty="0">
                <a:latin typeface="Carlito"/>
                <a:cs typeface="Carlito"/>
              </a:rPr>
              <a:t>would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5" dirty="0">
                <a:latin typeface="Carlito"/>
                <a:cs typeface="Carlito"/>
              </a:rPr>
              <a:t>better </a:t>
            </a:r>
            <a:r>
              <a:rPr sz="2200" spc="-10" dirty="0">
                <a:latin typeface="Carlito"/>
                <a:cs typeface="Carlito"/>
              </a:rPr>
              <a:t>off borrowing </a:t>
            </a:r>
            <a:r>
              <a:rPr sz="2200" spc="-25" dirty="0">
                <a:latin typeface="Carlito"/>
                <a:cs typeface="Carlito"/>
              </a:rPr>
              <a:t>at 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40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lower</a:t>
            </a:r>
            <a:r>
              <a:rPr sz="2200" spc="395" dirty="0">
                <a:latin typeface="Carlito"/>
                <a:cs typeface="Carlito"/>
              </a:rPr>
              <a:t> </a:t>
            </a:r>
            <a:r>
              <a:rPr sz="2200" spc="-25" dirty="0">
                <a:latin typeface="Carlito"/>
                <a:cs typeface="Carlito"/>
              </a:rPr>
              <a:t>rate</a:t>
            </a:r>
            <a:r>
              <a:rPr sz="2200" spc="40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and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using</a:t>
            </a:r>
            <a:r>
              <a:rPr sz="2200" spc="40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40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cash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proceeds</a:t>
            </a:r>
            <a:r>
              <a:rPr sz="2200" spc="409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4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409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loan</a:t>
            </a:r>
            <a:r>
              <a:rPr sz="2200" spc="39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to</a:t>
            </a:r>
            <a:r>
              <a:rPr sz="2200" spc="400" dirty="0">
                <a:latin typeface="Carlito"/>
                <a:cs typeface="Carlito"/>
              </a:rPr>
              <a:t> </a:t>
            </a:r>
            <a:r>
              <a:rPr sz="2200" spc="-30" dirty="0">
                <a:latin typeface="Carlito"/>
                <a:cs typeface="Carlito"/>
              </a:rPr>
              <a:t>take</a:t>
            </a:r>
            <a:r>
              <a:rPr sz="2200" spc="409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advantage</a:t>
            </a:r>
            <a:r>
              <a:rPr sz="2200" spc="40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40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405" dirty="0">
                <a:latin typeface="Carlito"/>
                <a:cs typeface="Carlito"/>
              </a:rPr>
              <a:t> </a:t>
            </a:r>
            <a:r>
              <a:rPr sz="2200" spc="-10" dirty="0" smtClean="0">
                <a:latin typeface="Carlito"/>
                <a:cs typeface="Carlito"/>
              </a:rPr>
              <a:t>discount</a:t>
            </a:r>
            <a:r>
              <a:rPr lang="en-SG" sz="2200" dirty="0">
                <a:latin typeface="Carlito"/>
                <a:cs typeface="Carlito"/>
              </a:rPr>
              <a:t> </a:t>
            </a:r>
            <a:r>
              <a:rPr sz="2200" spc="-15" dirty="0" smtClean="0">
                <a:latin typeface="Carlito"/>
                <a:cs typeface="Carlito"/>
              </a:rPr>
              <a:t>offered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30" dirty="0">
                <a:latin typeface="Carlito"/>
                <a:cs typeface="Carlito"/>
              </a:rPr>
              <a:t>supplier.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85401" y="3733800"/>
            <a:ext cx="5226430" cy="9053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1150" y="692150"/>
            <a:ext cx="6650355" cy="4845050"/>
          </a:xfrm>
          <a:custGeom>
            <a:avLst/>
            <a:gdLst/>
            <a:ahLst/>
            <a:cxnLst/>
            <a:rect l="l" t="t" r="r" b="b"/>
            <a:pathLst>
              <a:path w="6650355" h="4845050">
                <a:moveTo>
                  <a:pt x="6268923" y="0"/>
                </a:moveTo>
                <a:lnTo>
                  <a:pt x="381114" y="0"/>
                </a:lnTo>
                <a:lnTo>
                  <a:pt x="333309" y="2969"/>
                </a:lnTo>
                <a:lnTo>
                  <a:pt x="287276" y="11639"/>
                </a:lnTo>
                <a:lnTo>
                  <a:pt x="243371" y="25652"/>
                </a:lnTo>
                <a:lnTo>
                  <a:pt x="201953" y="44652"/>
                </a:lnTo>
                <a:lnTo>
                  <a:pt x="163378" y="68281"/>
                </a:lnTo>
                <a:lnTo>
                  <a:pt x="128003" y="96182"/>
                </a:lnTo>
                <a:lnTo>
                  <a:pt x="96186" y="127998"/>
                </a:lnTo>
                <a:lnTo>
                  <a:pt x="68284" y="163372"/>
                </a:lnTo>
                <a:lnTo>
                  <a:pt x="44654" y="201947"/>
                </a:lnTo>
                <a:lnTo>
                  <a:pt x="25654" y="243366"/>
                </a:lnTo>
                <a:lnTo>
                  <a:pt x="11639" y="287271"/>
                </a:lnTo>
                <a:lnTo>
                  <a:pt x="2969" y="333306"/>
                </a:lnTo>
                <a:lnTo>
                  <a:pt x="0" y="381114"/>
                </a:lnTo>
                <a:lnTo>
                  <a:pt x="0" y="4463935"/>
                </a:lnTo>
                <a:lnTo>
                  <a:pt x="2969" y="4511743"/>
                </a:lnTo>
                <a:lnTo>
                  <a:pt x="11639" y="4557778"/>
                </a:lnTo>
                <a:lnTo>
                  <a:pt x="25654" y="4601683"/>
                </a:lnTo>
                <a:lnTo>
                  <a:pt x="44654" y="4643102"/>
                </a:lnTo>
                <a:lnTo>
                  <a:pt x="68284" y="4681677"/>
                </a:lnTo>
                <a:lnTo>
                  <a:pt x="96186" y="4717051"/>
                </a:lnTo>
                <a:lnTo>
                  <a:pt x="128003" y="4748867"/>
                </a:lnTo>
                <a:lnTo>
                  <a:pt x="163378" y="4776768"/>
                </a:lnTo>
                <a:lnTo>
                  <a:pt x="201953" y="4800397"/>
                </a:lnTo>
                <a:lnTo>
                  <a:pt x="243371" y="4819397"/>
                </a:lnTo>
                <a:lnTo>
                  <a:pt x="287276" y="4833410"/>
                </a:lnTo>
                <a:lnTo>
                  <a:pt x="333309" y="4842080"/>
                </a:lnTo>
                <a:lnTo>
                  <a:pt x="381114" y="4845050"/>
                </a:lnTo>
                <a:lnTo>
                  <a:pt x="6268923" y="4845050"/>
                </a:lnTo>
                <a:lnTo>
                  <a:pt x="6316730" y="4842080"/>
                </a:lnTo>
                <a:lnTo>
                  <a:pt x="6362765" y="4833410"/>
                </a:lnTo>
                <a:lnTo>
                  <a:pt x="6406670" y="4819397"/>
                </a:lnTo>
                <a:lnTo>
                  <a:pt x="6448089" y="4800397"/>
                </a:lnTo>
                <a:lnTo>
                  <a:pt x="6486664" y="4776768"/>
                </a:lnTo>
                <a:lnTo>
                  <a:pt x="6522038" y="4748867"/>
                </a:lnTo>
                <a:lnTo>
                  <a:pt x="6553855" y="4717051"/>
                </a:lnTo>
                <a:lnTo>
                  <a:pt x="6581756" y="4681677"/>
                </a:lnTo>
                <a:lnTo>
                  <a:pt x="6605385" y="4643102"/>
                </a:lnTo>
                <a:lnTo>
                  <a:pt x="6624384" y="4601683"/>
                </a:lnTo>
                <a:lnTo>
                  <a:pt x="6638398" y="4557778"/>
                </a:lnTo>
                <a:lnTo>
                  <a:pt x="6647068" y="4511743"/>
                </a:lnTo>
                <a:lnTo>
                  <a:pt x="6650037" y="4463935"/>
                </a:lnTo>
                <a:lnTo>
                  <a:pt x="6650037" y="381114"/>
                </a:lnTo>
                <a:lnTo>
                  <a:pt x="6647068" y="333306"/>
                </a:lnTo>
                <a:lnTo>
                  <a:pt x="6638398" y="287271"/>
                </a:lnTo>
                <a:lnTo>
                  <a:pt x="6624384" y="243366"/>
                </a:lnTo>
                <a:lnTo>
                  <a:pt x="6605385" y="201947"/>
                </a:lnTo>
                <a:lnTo>
                  <a:pt x="6581756" y="163372"/>
                </a:lnTo>
                <a:lnTo>
                  <a:pt x="6553855" y="127998"/>
                </a:lnTo>
                <a:lnTo>
                  <a:pt x="6522038" y="96182"/>
                </a:lnTo>
                <a:lnTo>
                  <a:pt x="6486664" y="68281"/>
                </a:lnTo>
                <a:lnTo>
                  <a:pt x="6448089" y="44652"/>
                </a:lnTo>
                <a:lnTo>
                  <a:pt x="6406670" y="25652"/>
                </a:lnTo>
                <a:lnTo>
                  <a:pt x="6362765" y="11639"/>
                </a:lnTo>
                <a:lnTo>
                  <a:pt x="6316730" y="2969"/>
                </a:lnTo>
                <a:lnTo>
                  <a:pt x="6268923" y="0"/>
                </a:lnTo>
                <a:close/>
              </a:path>
            </a:pathLst>
          </a:custGeom>
          <a:solidFill>
            <a:srgbClr val="DBB6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29775" y="896620"/>
            <a:ext cx="2605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LEARNING</a:t>
            </a:r>
            <a:r>
              <a:rPr sz="1800" spc="-85" dirty="0"/>
              <a:t> </a:t>
            </a:r>
            <a:r>
              <a:rPr sz="1800" dirty="0"/>
              <a:t>OUTCOMES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6891210" y="1314132"/>
            <a:ext cx="2467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25" dirty="0">
                <a:solidFill>
                  <a:srgbClr val="CC0000"/>
                </a:solidFill>
                <a:latin typeface="Arial"/>
                <a:cs typeface="Arial"/>
              </a:rPr>
              <a:t>You </a:t>
            </a:r>
            <a:r>
              <a:rPr sz="1800" b="1" i="1" spc="-5" dirty="0">
                <a:solidFill>
                  <a:srgbClr val="CC0000"/>
                </a:solidFill>
                <a:latin typeface="Arial"/>
                <a:cs typeface="Arial"/>
              </a:rPr>
              <a:t>should be able</a:t>
            </a:r>
            <a:r>
              <a:rPr sz="1800" b="1" i="1" spc="-5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CC0000"/>
                </a:solidFill>
                <a:latin typeface="Arial"/>
                <a:cs typeface="Arial"/>
              </a:rPr>
              <a:t>to: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436937" y="2890837"/>
            <a:ext cx="6073775" cy="971550"/>
            <a:chOff x="3436937" y="2890837"/>
            <a:chExt cx="6073775" cy="971550"/>
          </a:xfrm>
        </p:grpSpPr>
        <p:sp>
          <p:nvSpPr>
            <p:cNvPr id="6" name="object 6"/>
            <p:cNvSpPr/>
            <p:nvPr/>
          </p:nvSpPr>
          <p:spPr>
            <a:xfrm>
              <a:off x="9385223" y="2890837"/>
              <a:ext cx="125730" cy="971550"/>
            </a:xfrm>
            <a:custGeom>
              <a:avLst/>
              <a:gdLst/>
              <a:ahLst/>
              <a:cxnLst/>
              <a:rect l="l" t="t" r="r" b="b"/>
              <a:pathLst>
                <a:path w="125729" h="971550">
                  <a:moveTo>
                    <a:pt x="125488" y="0"/>
                  </a:moveTo>
                  <a:lnTo>
                    <a:pt x="0" y="125501"/>
                  </a:lnTo>
                  <a:lnTo>
                    <a:pt x="0" y="971550"/>
                  </a:lnTo>
                  <a:lnTo>
                    <a:pt x="125488" y="846061"/>
                  </a:lnTo>
                  <a:lnTo>
                    <a:pt x="125488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36937" y="2890837"/>
              <a:ext cx="6073775" cy="125730"/>
            </a:xfrm>
            <a:custGeom>
              <a:avLst/>
              <a:gdLst/>
              <a:ahLst/>
              <a:cxnLst/>
              <a:rect l="l" t="t" r="r" b="b"/>
              <a:pathLst>
                <a:path w="6073775" h="125730">
                  <a:moveTo>
                    <a:pt x="6073775" y="0"/>
                  </a:moveTo>
                  <a:lnTo>
                    <a:pt x="125488" y="0"/>
                  </a:lnTo>
                  <a:lnTo>
                    <a:pt x="0" y="125501"/>
                  </a:lnTo>
                  <a:lnTo>
                    <a:pt x="5948286" y="125501"/>
                  </a:lnTo>
                  <a:lnTo>
                    <a:pt x="6073775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436937" y="3016338"/>
            <a:ext cx="5948680" cy="84645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173355" rIns="0" bIns="0" rtlCol="0">
            <a:spAutoFit/>
          </a:bodyPr>
          <a:lstStyle/>
          <a:p>
            <a:pPr marL="194310" marR="613410">
              <a:lnSpc>
                <a:spcPts val="2100"/>
              </a:lnSpc>
              <a:spcBef>
                <a:spcPts val="1365"/>
              </a:spcBef>
            </a:pPr>
            <a:r>
              <a:rPr sz="1800" b="1" spc="-5" dirty="0">
                <a:latin typeface="Arial"/>
                <a:cs typeface="Arial"/>
              </a:rPr>
              <a:t>Discuss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purpose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working capital and </a:t>
            </a:r>
            <a:r>
              <a:rPr sz="1800" b="1" dirty="0">
                <a:latin typeface="Arial"/>
                <a:cs typeface="Arial"/>
              </a:rPr>
              <a:t>the  </a:t>
            </a:r>
            <a:r>
              <a:rPr sz="1800" b="1" spc="-5" dirty="0">
                <a:latin typeface="Arial"/>
                <a:cs typeface="Arial"/>
              </a:rPr>
              <a:t>nature </a:t>
            </a:r>
            <a:r>
              <a:rPr sz="1800" b="1" dirty="0">
                <a:latin typeface="Arial"/>
                <a:cs typeface="Arial"/>
              </a:rPr>
              <a:t>of the </a:t>
            </a:r>
            <a:r>
              <a:rPr sz="1800" b="1" spc="-5" dirty="0">
                <a:latin typeface="Arial"/>
                <a:cs typeface="Arial"/>
              </a:rPr>
              <a:t>working capital cycle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35350" y="1747837"/>
            <a:ext cx="6064250" cy="971550"/>
            <a:chOff x="3435350" y="1747837"/>
            <a:chExt cx="6064250" cy="971550"/>
          </a:xfrm>
        </p:grpSpPr>
        <p:sp>
          <p:nvSpPr>
            <p:cNvPr id="10" name="object 10"/>
            <p:cNvSpPr/>
            <p:nvPr/>
          </p:nvSpPr>
          <p:spPr>
            <a:xfrm>
              <a:off x="9374111" y="1747837"/>
              <a:ext cx="125730" cy="971550"/>
            </a:xfrm>
            <a:custGeom>
              <a:avLst/>
              <a:gdLst/>
              <a:ahLst/>
              <a:cxnLst/>
              <a:rect l="l" t="t" r="r" b="b"/>
              <a:pathLst>
                <a:path w="125729" h="971550">
                  <a:moveTo>
                    <a:pt x="125488" y="0"/>
                  </a:moveTo>
                  <a:lnTo>
                    <a:pt x="0" y="125501"/>
                  </a:lnTo>
                  <a:lnTo>
                    <a:pt x="0" y="971550"/>
                  </a:lnTo>
                  <a:lnTo>
                    <a:pt x="125488" y="846061"/>
                  </a:lnTo>
                  <a:lnTo>
                    <a:pt x="125488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35350" y="1747837"/>
              <a:ext cx="6064250" cy="125730"/>
            </a:xfrm>
            <a:custGeom>
              <a:avLst/>
              <a:gdLst/>
              <a:ahLst/>
              <a:cxnLst/>
              <a:rect l="l" t="t" r="r" b="b"/>
              <a:pathLst>
                <a:path w="6064250" h="125730">
                  <a:moveTo>
                    <a:pt x="6064250" y="0"/>
                  </a:moveTo>
                  <a:lnTo>
                    <a:pt x="125501" y="0"/>
                  </a:lnTo>
                  <a:lnTo>
                    <a:pt x="0" y="125501"/>
                  </a:lnTo>
                  <a:lnTo>
                    <a:pt x="5938761" y="125501"/>
                  </a:lnTo>
                  <a:lnTo>
                    <a:pt x="6064250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435350" y="1873338"/>
            <a:ext cx="5939155" cy="84645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Identify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main elements of </a:t>
            </a:r>
            <a:r>
              <a:rPr sz="1800" b="1" dirty="0">
                <a:latin typeface="Arial"/>
                <a:cs typeface="Arial"/>
              </a:rPr>
              <a:t>working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capital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693987" y="1746250"/>
            <a:ext cx="6802755" cy="4551680"/>
            <a:chOff x="2693987" y="1746250"/>
            <a:chExt cx="6802755" cy="4551680"/>
          </a:xfrm>
        </p:grpSpPr>
        <p:sp>
          <p:nvSpPr>
            <p:cNvPr id="14" name="object 14"/>
            <p:cNvSpPr/>
            <p:nvPr/>
          </p:nvSpPr>
          <p:spPr>
            <a:xfrm>
              <a:off x="2693987" y="1906981"/>
              <a:ext cx="377825" cy="363220"/>
            </a:xfrm>
            <a:custGeom>
              <a:avLst/>
              <a:gdLst/>
              <a:ahLst/>
              <a:cxnLst/>
              <a:rect l="l" t="t" r="r" b="b"/>
              <a:pathLst>
                <a:path w="377825" h="363219">
                  <a:moveTo>
                    <a:pt x="377431" y="0"/>
                  </a:moveTo>
                  <a:lnTo>
                    <a:pt x="0" y="0"/>
                  </a:lnTo>
                  <a:lnTo>
                    <a:pt x="0" y="363143"/>
                  </a:lnTo>
                  <a:lnTo>
                    <a:pt x="377431" y="363143"/>
                  </a:lnTo>
                  <a:lnTo>
                    <a:pt x="377431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71418" y="1746250"/>
              <a:ext cx="161290" cy="523875"/>
            </a:xfrm>
            <a:custGeom>
              <a:avLst/>
              <a:gdLst/>
              <a:ahLst/>
              <a:cxnLst/>
              <a:rect l="l" t="t" r="r" b="b"/>
              <a:pathLst>
                <a:path w="161289" h="523875">
                  <a:moveTo>
                    <a:pt x="160731" y="0"/>
                  </a:moveTo>
                  <a:lnTo>
                    <a:pt x="0" y="160731"/>
                  </a:lnTo>
                  <a:lnTo>
                    <a:pt x="0" y="523875"/>
                  </a:lnTo>
                  <a:lnTo>
                    <a:pt x="160731" y="363143"/>
                  </a:lnTo>
                  <a:lnTo>
                    <a:pt x="160731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93987" y="1746250"/>
              <a:ext cx="538480" cy="161290"/>
            </a:xfrm>
            <a:custGeom>
              <a:avLst/>
              <a:gdLst/>
              <a:ahLst/>
              <a:cxnLst/>
              <a:rect l="l" t="t" r="r" b="b"/>
              <a:pathLst>
                <a:path w="538480" h="161289">
                  <a:moveTo>
                    <a:pt x="538162" y="0"/>
                  </a:moveTo>
                  <a:lnTo>
                    <a:pt x="160731" y="0"/>
                  </a:lnTo>
                  <a:lnTo>
                    <a:pt x="0" y="160731"/>
                  </a:lnTo>
                  <a:lnTo>
                    <a:pt x="377431" y="160731"/>
                  </a:lnTo>
                  <a:lnTo>
                    <a:pt x="538162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93987" y="3053638"/>
              <a:ext cx="377190" cy="364490"/>
            </a:xfrm>
            <a:custGeom>
              <a:avLst/>
              <a:gdLst/>
              <a:ahLst/>
              <a:cxnLst/>
              <a:rect l="l" t="t" r="r" b="b"/>
              <a:pathLst>
                <a:path w="377189" h="364489">
                  <a:moveTo>
                    <a:pt x="376948" y="0"/>
                  </a:moveTo>
                  <a:lnTo>
                    <a:pt x="0" y="0"/>
                  </a:lnTo>
                  <a:lnTo>
                    <a:pt x="0" y="364248"/>
                  </a:lnTo>
                  <a:lnTo>
                    <a:pt x="376948" y="364248"/>
                  </a:lnTo>
                  <a:lnTo>
                    <a:pt x="376948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70936" y="2892425"/>
              <a:ext cx="161290" cy="525780"/>
            </a:xfrm>
            <a:custGeom>
              <a:avLst/>
              <a:gdLst/>
              <a:ahLst/>
              <a:cxnLst/>
              <a:rect l="l" t="t" r="r" b="b"/>
              <a:pathLst>
                <a:path w="161289" h="525779">
                  <a:moveTo>
                    <a:pt x="161213" y="0"/>
                  </a:moveTo>
                  <a:lnTo>
                    <a:pt x="0" y="161213"/>
                  </a:lnTo>
                  <a:lnTo>
                    <a:pt x="0" y="525462"/>
                  </a:lnTo>
                  <a:lnTo>
                    <a:pt x="161213" y="364248"/>
                  </a:lnTo>
                  <a:lnTo>
                    <a:pt x="161213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93987" y="2892425"/>
              <a:ext cx="538480" cy="161290"/>
            </a:xfrm>
            <a:custGeom>
              <a:avLst/>
              <a:gdLst/>
              <a:ahLst/>
              <a:cxnLst/>
              <a:rect l="l" t="t" r="r" b="b"/>
              <a:pathLst>
                <a:path w="538480" h="161289">
                  <a:moveTo>
                    <a:pt x="538162" y="0"/>
                  </a:moveTo>
                  <a:lnTo>
                    <a:pt x="161213" y="0"/>
                  </a:lnTo>
                  <a:lnTo>
                    <a:pt x="0" y="161213"/>
                  </a:lnTo>
                  <a:lnTo>
                    <a:pt x="376948" y="161213"/>
                  </a:lnTo>
                  <a:lnTo>
                    <a:pt x="538162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364662" y="5170487"/>
              <a:ext cx="132080" cy="1127125"/>
            </a:xfrm>
            <a:custGeom>
              <a:avLst/>
              <a:gdLst/>
              <a:ahLst/>
              <a:cxnLst/>
              <a:rect l="l" t="t" r="r" b="b"/>
              <a:pathLst>
                <a:path w="132079" h="1127125">
                  <a:moveTo>
                    <a:pt x="131762" y="0"/>
                  </a:moveTo>
                  <a:lnTo>
                    <a:pt x="0" y="131762"/>
                  </a:lnTo>
                  <a:lnTo>
                    <a:pt x="0" y="1127126"/>
                  </a:lnTo>
                  <a:lnTo>
                    <a:pt x="131762" y="995362"/>
                  </a:lnTo>
                  <a:lnTo>
                    <a:pt x="131762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424237" y="5170487"/>
              <a:ext cx="6072505" cy="132080"/>
            </a:xfrm>
            <a:custGeom>
              <a:avLst/>
              <a:gdLst/>
              <a:ahLst/>
              <a:cxnLst/>
              <a:rect l="l" t="t" r="r" b="b"/>
              <a:pathLst>
                <a:path w="6072505" h="132079">
                  <a:moveTo>
                    <a:pt x="6072187" y="0"/>
                  </a:moveTo>
                  <a:lnTo>
                    <a:pt x="131762" y="0"/>
                  </a:lnTo>
                  <a:lnTo>
                    <a:pt x="0" y="131762"/>
                  </a:lnTo>
                  <a:lnTo>
                    <a:pt x="5940425" y="131762"/>
                  </a:lnTo>
                  <a:lnTo>
                    <a:pt x="607218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424237" y="5302250"/>
            <a:ext cx="5940425" cy="99568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46355" marR="81280">
              <a:lnSpc>
                <a:spcPts val="2100"/>
              </a:lnSpc>
            </a:pPr>
            <a:r>
              <a:rPr sz="1800" b="1" spc="-5" dirty="0">
                <a:latin typeface="Arial"/>
                <a:cs typeface="Arial"/>
              </a:rPr>
              <a:t>Explain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factors that </a:t>
            </a:r>
            <a:r>
              <a:rPr sz="1800" b="1" dirty="0">
                <a:latin typeface="Arial"/>
                <a:cs typeface="Arial"/>
              </a:rPr>
              <a:t>have to be </a:t>
            </a:r>
            <a:r>
              <a:rPr sz="1800" b="1" spc="-5" dirty="0">
                <a:latin typeface="Arial"/>
                <a:cs typeface="Arial"/>
              </a:rPr>
              <a:t>taken into account  </a:t>
            </a:r>
            <a:r>
              <a:rPr sz="1800" b="1" dirty="0">
                <a:latin typeface="Arial"/>
                <a:cs typeface="Arial"/>
              </a:rPr>
              <a:t>when </a:t>
            </a:r>
            <a:r>
              <a:rPr sz="1800" b="1" spc="-5" dirty="0">
                <a:latin typeface="Arial"/>
                <a:cs typeface="Arial"/>
              </a:rPr>
              <a:t>managing each element of </a:t>
            </a:r>
            <a:r>
              <a:rPr sz="1800" b="1" dirty="0">
                <a:latin typeface="Arial"/>
                <a:cs typeface="Arial"/>
              </a:rPr>
              <a:t>working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capital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421062" y="4029075"/>
            <a:ext cx="6078855" cy="971550"/>
            <a:chOff x="3421062" y="4029075"/>
            <a:chExt cx="6078855" cy="971550"/>
          </a:xfrm>
        </p:grpSpPr>
        <p:sp>
          <p:nvSpPr>
            <p:cNvPr id="24" name="object 24"/>
            <p:cNvSpPr/>
            <p:nvPr/>
          </p:nvSpPr>
          <p:spPr>
            <a:xfrm>
              <a:off x="9374111" y="4029075"/>
              <a:ext cx="125730" cy="971550"/>
            </a:xfrm>
            <a:custGeom>
              <a:avLst/>
              <a:gdLst/>
              <a:ahLst/>
              <a:cxnLst/>
              <a:rect l="l" t="t" r="r" b="b"/>
              <a:pathLst>
                <a:path w="125729" h="971550">
                  <a:moveTo>
                    <a:pt x="125488" y="0"/>
                  </a:moveTo>
                  <a:lnTo>
                    <a:pt x="0" y="125488"/>
                  </a:lnTo>
                  <a:lnTo>
                    <a:pt x="0" y="971550"/>
                  </a:lnTo>
                  <a:lnTo>
                    <a:pt x="125488" y="846061"/>
                  </a:lnTo>
                  <a:lnTo>
                    <a:pt x="125488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421062" y="4029075"/>
              <a:ext cx="6078855" cy="125730"/>
            </a:xfrm>
            <a:custGeom>
              <a:avLst/>
              <a:gdLst/>
              <a:ahLst/>
              <a:cxnLst/>
              <a:rect l="l" t="t" r="r" b="b"/>
              <a:pathLst>
                <a:path w="6078855" h="125729">
                  <a:moveTo>
                    <a:pt x="6078537" y="0"/>
                  </a:moveTo>
                  <a:lnTo>
                    <a:pt x="125488" y="0"/>
                  </a:lnTo>
                  <a:lnTo>
                    <a:pt x="0" y="125488"/>
                  </a:lnTo>
                  <a:lnTo>
                    <a:pt x="5953048" y="125488"/>
                  </a:lnTo>
                  <a:lnTo>
                    <a:pt x="607853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421062" y="4154563"/>
            <a:ext cx="5953125" cy="84645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156210" rIns="0" bIns="0" rtlCol="0">
            <a:spAutoFit/>
          </a:bodyPr>
          <a:lstStyle/>
          <a:p>
            <a:pPr marL="105410" marR="366395">
              <a:lnSpc>
                <a:spcPts val="2100"/>
              </a:lnSpc>
              <a:spcBef>
                <a:spcPts val="1230"/>
              </a:spcBef>
            </a:pPr>
            <a:r>
              <a:rPr sz="1800" b="1" spc="-5" dirty="0">
                <a:latin typeface="Arial"/>
                <a:cs typeface="Arial"/>
              </a:rPr>
              <a:t>Explain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importance of establishing </a:t>
            </a:r>
            <a:r>
              <a:rPr sz="1800" b="1" dirty="0">
                <a:latin typeface="Arial"/>
                <a:cs typeface="Arial"/>
              </a:rPr>
              <a:t>policies for  the </a:t>
            </a:r>
            <a:r>
              <a:rPr sz="1800" b="1" spc="-5" dirty="0">
                <a:latin typeface="Arial"/>
                <a:cs typeface="Arial"/>
              </a:rPr>
              <a:t>control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working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capital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681287" y="4025900"/>
            <a:ext cx="551180" cy="1671955"/>
            <a:chOff x="2681287" y="4025900"/>
            <a:chExt cx="551180" cy="1671955"/>
          </a:xfrm>
        </p:grpSpPr>
        <p:sp>
          <p:nvSpPr>
            <p:cNvPr id="28" name="object 28"/>
            <p:cNvSpPr/>
            <p:nvPr/>
          </p:nvSpPr>
          <p:spPr>
            <a:xfrm>
              <a:off x="2693987" y="4187113"/>
              <a:ext cx="377190" cy="364490"/>
            </a:xfrm>
            <a:custGeom>
              <a:avLst/>
              <a:gdLst/>
              <a:ahLst/>
              <a:cxnLst/>
              <a:rect l="l" t="t" r="r" b="b"/>
              <a:pathLst>
                <a:path w="377189" h="364489">
                  <a:moveTo>
                    <a:pt x="376948" y="0"/>
                  </a:moveTo>
                  <a:lnTo>
                    <a:pt x="0" y="0"/>
                  </a:lnTo>
                  <a:lnTo>
                    <a:pt x="0" y="364248"/>
                  </a:lnTo>
                  <a:lnTo>
                    <a:pt x="376948" y="364248"/>
                  </a:lnTo>
                  <a:lnTo>
                    <a:pt x="376948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70936" y="4025900"/>
              <a:ext cx="161290" cy="525780"/>
            </a:xfrm>
            <a:custGeom>
              <a:avLst/>
              <a:gdLst/>
              <a:ahLst/>
              <a:cxnLst/>
              <a:rect l="l" t="t" r="r" b="b"/>
              <a:pathLst>
                <a:path w="161289" h="525779">
                  <a:moveTo>
                    <a:pt x="161213" y="0"/>
                  </a:moveTo>
                  <a:lnTo>
                    <a:pt x="0" y="161213"/>
                  </a:lnTo>
                  <a:lnTo>
                    <a:pt x="0" y="525462"/>
                  </a:lnTo>
                  <a:lnTo>
                    <a:pt x="161213" y="364248"/>
                  </a:lnTo>
                  <a:lnTo>
                    <a:pt x="161213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693987" y="4025900"/>
              <a:ext cx="538480" cy="161290"/>
            </a:xfrm>
            <a:custGeom>
              <a:avLst/>
              <a:gdLst/>
              <a:ahLst/>
              <a:cxnLst/>
              <a:rect l="l" t="t" r="r" b="b"/>
              <a:pathLst>
                <a:path w="538480" h="161289">
                  <a:moveTo>
                    <a:pt x="538162" y="0"/>
                  </a:moveTo>
                  <a:lnTo>
                    <a:pt x="161213" y="0"/>
                  </a:lnTo>
                  <a:lnTo>
                    <a:pt x="0" y="161213"/>
                  </a:lnTo>
                  <a:lnTo>
                    <a:pt x="376948" y="161213"/>
                  </a:lnTo>
                  <a:lnTo>
                    <a:pt x="538162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681287" y="5333288"/>
              <a:ext cx="377190" cy="364490"/>
            </a:xfrm>
            <a:custGeom>
              <a:avLst/>
              <a:gdLst/>
              <a:ahLst/>
              <a:cxnLst/>
              <a:rect l="l" t="t" r="r" b="b"/>
              <a:pathLst>
                <a:path w="377189" h="364489">
                  <a:moveTo>
                    <a:pt x="376948" y="0"/>
                  </a:moveTo>
                  <a:lnTo>
                    <a:pt x="0" y="0"/>
                  </a:lnTo>
                  <a:lnTo>
                    <a:pt x="0" y="364249"/>
                  </a:lnTo>
                  <a:lnTo>
                    <a:pt x="376948" y="364249"/>
                  </a:lnTo>
                  <a:lnTo>
                    <a:pt x="376948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058236" y="5172075"/>
              <a:ext cx="161290" cy="525780"/>
            </a:xfrm>
            <a:custGeom>
              <a:avLst/>
              <a:gdLst/>
              <a:ahLst/>
              <a:cxnLst/>
              <a:rect l="l" t="t" r="r" b="b"/>
              <a:pathLst>
                <a:path w="161289" h="525779">
                  <a:moveTo>
                    <a:pt x="161213" y="0"/>
                  </a:moveTo>
                  <a:lnTo>
                    <a:pt x="0" y="161213"/>
                  </a:lnTo>
                  <a:lnTo>
                    <a:pt x="0" y="525463"/>
                  </a:lnTo>
                  <a:lnTo>
                    <a:pt x="161213" y="364248"/>
                  </a:lnTo>
                  <a:lnTo>
                    <a:pt x="161213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81287" y="5172075"/>
              <a:ext cx="538480" cy="161290"/>
            </a:xfrm>
            <a:custGeom>
              <a:avLst/>
              <a:gdLst/>
              <a:ahLst/>
              <a:cxnLst/>
              <a:rect l="l" t="t" r="r" b="b"/>
              <a:pathLst>
                <a:path w="538480" h="161289">
                  <a:moveTo>
                    <a:pt x="538162" y="0"/>
                  </a:moveTo>
                  <a:lnTo>
                    <a:pt x="161213" y="0"/>
                  </a:lnTo>
                  <a:lnTo>
                    <a:pt x="0" y="161213"/>
                  </a:lnTo>
                  <a:lnTo>
                    <a:pt x="376948" y="161213"/>
                  </a:lnTo>
                  <a:lnTo>
                    <a:pt x="538162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304800"/>
            <a:ext cx="36550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>
                <a:latin typeface="Carlito"/>
                <a:cs typeface="Carlito"/>
              </a:rPr>
              <a:t>Trade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Credit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586611"/>
            <a:ext cx="10636885" cy="464242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Benefits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 </a:t>
            </a:r>
            <a:r>
              <a:rPr sz="3200" b="1" u="heavy" spc="-5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Trade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Credit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as an </a:t>
            </a:r>
            <a:r>
              <a:rPr sz="3200" b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attractive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source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200" b="1" u="heavy" spc="8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funds:</a:t>
            </a:r>
            <a:endParaRPr sz="3200" dirty="0">
              <a:latin typeface="Carlito"/>
              <a:cs typeface="Carlito"/>
            </a:endParaRPr>
          </a:p>
          <a:p>
            <a:pPr marL="698500" marR="5715" indent="-228600">
              <a:lnSpc>
                <a:spcPct val="101600"/>
              </a:lnSpc>
              <a:spcBef>
                <a:spcPts val="395"/>
              </a:spcBef>
              <a:buFont typeface="Arial"/>
              <a:buChar char="•"/>
              <a:tabLst>
                <a:tab pos="698500" algn="l"/>
                <a:tab pos="1994535" algn="l"/>
                <a:tab pos="2798445" algn="l"/>
                <a:tab pos="4807585" algn="l"/>
                <a:tab pos="5335270" algn="l"/>
                <a:tab pos="6089650" algn="l"/>
                <a:tab pos="6894195" algn="l"/>
                <a:tab pos="7642225" algn="l"/>
                <a:tab pos="8759825" algn="l"/>
              </a:tabLst>
            </a:pPr>
            <a:r>
              <a:rPr sz="3200" dirty="0">
                <a:latin typeface="Carlito"/>
                <a:cs typeface="Carlito"/>
              </a:rPr>
              <a:t>Sim</a:t>
            </a:r>
            <a:r>
              <a:rPr sz="3200" spc="5" dirty="0">
                <a:latin typeface="Carlito"/>
                <a:cs typeface="Carlito"/>
              </a:rPr>
              <a:t>p</a:t>
            </a:r>
            <a:r>
              <a:rPr sz="3200" dirty="0">
                <a:latin typeface="Carlito"/>
                <a:cs typeface="Carlito"/>
              </a:rPr>
              <a:t>le	a</a:t>
            </a:r>
            <a:r>
              <a:rPr sz="3200" spc="5" dirty="0"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d	</a:t>
            </a:r>
            <a:r>
              <a:rPr sz="3200" spc="-30" dirty="0">
                <a:latin typeface="Carlito"/>
                <a:cs typeface="Carlito"/>
              </a:rPr>
              <a:t>c</a:t>
            </a:r>
            <a:r>
              <a:rPr sz="3200" dirty="0">
                <a:latin typeface="Carlito"/>
                <a:cs typeface="Carlito"/>
              </a:rPr>
              <a:t>o</a:t>
            </a:r>
            <a:r>
              <a:rPr sz="3200" spc="-50" dirty="0">
                <a:latin typeface="Carlito"/>
                <a:cs typeface="Carlito"/>
              </a:rPr>
              <a:t>n</a:t>
            </a:r>
            <a:r>
              <a:rPr sz="3200" spc="-25" dirty="0">
                <a:latin typeface="Carlito"/>
                <a:cs typeface="Carlito"/>
              </a:rPr>
              <a:t>v</a:t>
            </a:r>
            <a:r>
              <a:rPr sz="3200" spc="-10" dirty="0">
                <a:latin typeface="Carlito"/>
                <a:cs typeface="Carlito"/>
              </a:rPr>
              <a:t>e</a:t>
            </a:r>
            <a:r>
              <a:rPr sz="3200" dirty="0">
                <a:latin typeface="Carlito"/>
                <a:cs typeface="Carlito"/>
              </a:rPr>
              <a:t>ni</a:t>
            </a:r>
            <a:r>
              <a:rPr sz="3200" spc="-10" dirty="0">
                <a:latin typeface="Carlito"/>
                <a:cs typeface="Carlito"/>
              </a:rPr>
              <a:t>e</a:t>
            </a:r>
            <a:r>
              <a:rPr sz="3200" spc="-25" dirty="0"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t	</a:t>
            </a:r>
            <a:r>
              <a:rPr lang="en-SG" sz="3200" dirty="0" smtClean="0">
                <a:latin typeface="Carlito"/>
                <a:cs typeface="Carlito"/>
              </a:rPr>
              <a:t> </a:t>
            </a:r>
            <a:r>
              <a:rPr sz="3200" spc="-30" dirty="0" smtClean="0">
                <a:latin typeface="Carlito"/>
                <a:cs typeface="Carlito"/>
              </a:rPr>
              <a:t>t</a:t>
            </a:r>
            <a:r>
              <a:rPr sz="3200" dirty="0" smtClean="0">
                <a:latin typeface="Carlito"/>
                <a:cs typeface="Carlito"/>
              </a:rPr>
              <a:t>o</a:t>
            </a:r>
            <a:r>
              <a:rPr sz="3200" dirty="0">
                <a:latin typeface="Carlito"/>
                <a:cs typeface="Carlito"/>
              </a:rPr>
              <a:t>	</a:t>
            </a:r>
            <a:r>
              <a:rPr sz="3200" spc="5" dirty="0">
                <a:latin typeface="Carlito"/>
                <a:cs typeface="Carlito"/>
              </a:rPr>
              <a:t>u</a:t>
            </a:r>
            <a:r>
              <a:rPr sz="3200" spc="-5" dirty="0">
                <a:latin typeface="Carlito"/>
                <a:cs typeface="Carlito"/>
              </a:rPr>
              <a:t>s</a:t>
            </a:r>
            <a:r>
              <a:rPr sz="3200" dirty="0">
                <a:latin typeface="Carlito"/>
                <a:cs typeface="Carlito"/>
              </a:rPr>
              <a:t>e	a</a:t>
            </a:r>
            <a:r>
              <a:rPr sz="3200" spc="5" dirty="0"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d	</a:t>
            </a:r>
            <a:r>
              <a:rPr sz="3200" spc="5" dirty="0">
                <a:latin typeface="Carlito"/>
                <a:cs typeface="Carlito"/>
              </a:rPr>
              <a:t>h</a:t>
            </a:r>
            <a:r>
              <a:rPr sz="3200" dirty="0">
                <a:latin typeface="Carlito"/>
                <a:cs typeface="Carlito"/>
              </a:rPr>
              <a:t>as	</a:t>
            </a:r>
            <a:r>
              <a:rPr sz="3200" dirty="0" smtClean="0">
                <a:latin typeface="Carlito"/>
                <a:cs typeface="Carlito"/>
              </a:rPr>
              <a:t>l</a:t>
            </a:r>
            <a:r>
              <a:rPr sz="3200" spc="-10" dirty="0" smtClean="0">
                <a:latin typeface="Carlito"/>
                <a:cs typeface="Carlito"/>
              </a:rPr>
              <a:t>o</a:t>
            </a:r>
            <a:r>
              <a:rPr sz="3200" spc="-30" dirty="0" smtClean="0">
                <a:latin typeface="Carlito"/>
                <a:cs typeface="Carlito"/>
              </a:rPr>
              <a:t>w</a:t>
            </a:r>
            <a:r>
              <a:rPr sz="3200" spc="-5" dirty="0" smtClean="0">
                <a:latin typeface="Carlito"/>
                <a:cs typeface="Carlito"/>
              </a:rPr>
              <a:t>e</a:t>
            </a:r>
            <a:r>
              <a:rPr sz="3200" dirty="0" smtClean="0">
                <a:latin typeface="Carlito"/>
                <a:cs typeface="Carlito"/>
              </a:rPr>
              <a:t>r</a:t>
            </a:r>
            <a:r>
              <a:rPr lang="en-SG" sz="3200" dirty="0" smtClean="0">
                <a:latin typeface="Carlito"/>
                <a:cs typeface="Carlito"/>
              </a:rPr>
              <a:t> </a:t>
            </a:r>
            <a:r>
              <a:rPr sz="3200" dirty="0" smtClean="0">
                <a:latin typeface="Carlito"/>
                <a:cs typeface="Carlito"/>
              </a:rPr>
              <a:t>t</a:t>
            </a:r>
            <a:r>
              <a:rPr sz="3200" spc="-70" dirty="0" smtClean="0">
                <a:latin typeface="Carlito"/>
                <a:cs typeface="Carlito"/>
              </a:rPr>
              <a:t>r</a:t>
            </a:r>
            <a:r>
              <a:rPr sz="3200" spc="5" dirty="0" smtClean="0">
                <a:latin typeface="Carlito"/>
                <a:cs typeface="Carlito"/>
              </a:rPr>
              <a:t>a</a:t>
            </a:r>
            <a:r>
              <a:rPr sz="3200" dirty="0" smtClean="0">
                <a:latin typeface="Carlito"/>
                <a:cs typeface="Carlito"/>
              </a:rPr>
              <a:t>n</a:t>
            </a:r>
            <a:r>
              <a:rPr sz="3200" spc="-5" dirty="0" smtClean="0">
                <a:latin typeface="Carlito"/>
                <a:cs typeface="Carlito"/>
              </a:rPr>
              <a:t>s</a:t>
            </a:r>
            <a:r>
              <a:rPr sz="3200" spc="5" dirty="0" smtClean="0">
                <a:latin typeface="Carlito"/>
                <a:cs typeface="Carlito"/>
              </a:rPr>
              <a:t>a</a:t>
            </a:r>
            <a:r>
              <a:rPr sz="3200" spc="-5" dirty="0" smtClean="0">
                <a:latin typeface="Carlito"/>
                <a:cs typeface="Carlito"/>
              </a:rPr>
              <a:t>c</a:t>
            </a:r>
            <a:r>
              <a:rPr sz="3200" dirty="0" smtClean="0">
                <a:latin typeface="Carlito"/>
                <a:cs typeface="Carlito"/>
              </a:rPr>
              <a:t>t</a:t>
            </a:r>
            <a:r>
              <a:rPr sz="3200" spc="5" dirty="0" smtClean="0">
                <a:latin typeface="Carlito"/>
                <a:cs typeface="Carlito"/>
              </a:rPr>
              <a:t>i</a:t>
            </a:r>
            <a:r>
              <a:rPr sz="3200" spc="-5" dirty="0" smtClean="0">
                <a:latin typeface="Carlito"/>
                <a:cs typeface="Carlito"/>
              </a:rPr>
              <a:t>o</a:t>
            </a:r>
            <a:r>
              <a:rPr sz="3200" dirty="0" smtClean="0">
                <a:latin typeface="Carlito"/>
                <a:cs typeface="Carlito"/>
              </a:rPr>
              <a:t>n  </a:t>
            </a:r>
            <a:r>
              <a:rPr sz="3200" spc="-15" dirty="0">
                <a:latin typeface="Carlito"/>
                <a:cs typeface="Carlito"/>
              </a:rPr>
              <a:t>costs.</a:t>
            </a:r>
            <a:endParaRPr sz="3200" dirty="0">
              <a:latin typeface="Carlito"/>
              <a:cs typeface="Carlito"/>
            </a:endParaRPr>
          </a:p>
          <a:p>
            <a:pPr marL="926465" marR="5080">
              <a:lnSpc>
                <a:spcPct val="101200"/>
              </a:lnSpc>
              <a:spcBef>
                <a:spcPts val="420"/>
              </a:spcBef>
            </a:pPr>
            <a:r>
              <a:rPr sz="2800" dirty="0">
                <a:latin typeface="Carlito"/>
                <a:cs typeface="Carlito"/>
              </a:rPr>
              <a:t>(e.g. no </a:t>
            </a:r>
            <a:r>
              <a:rPr sz="2800" spc="-5" dirty="0">
                <a:latin typeface="Carlito"/>
                <a:cs typeface="Carlito"/>
              </a:rPr>
              <a:t>paperwork </a:t>
            </a:r>
            <a:r>
              <a:rPr sz="2800" spc="-10" dirty="0">
                <a:latin typeface="Carlito"/>
                <a:cs typeface="Carlito"/>
              </a:rPr>
              <a:t>must </a:t>
            </a:r>
            <a:r>
              <a:rPr sz="2800" dirty="0">
                <a:latin typeface="Carlito"/>
                <a:cs typeface="Carlito"/>
              </a:rPr>
              <a:t>be </a:t>
            </a:r>
            <a:r>
              <a:rPr sz="2800" spc="-10" dirty="0">
                <a:latin typeface="Carlito"/>
                <a:cs typeface="Carlito"/>
              </a:rPr>
              <a:t>completed, </a:t>
            </a:r>
            <a:r>
              <a:rPr sz="2800" spc="-5" dirty="0">
                <a:latin typeface="Carlito"/>
                <a:cs typeface="Carlito"/>
              </a:rPr>
              <a:t>as </a:t>
            </a:r>
            <a:r>
              <a:rPr sz="2800" spc="-10" dirty="0">
                <a:latin typeface="Carlito"/>
                <a:cs typeface="Carlito"/>
              </a:rPr>
              <a:t>would </a:t>
            </a:r>
            <a:r>
              <a:rPr sz="2800" dirty="0">
                <a:latin typeface="Carlito"/>
                <a:cs typeface="Carlito"/>
              </a:rPr>
              <a:t>be the </a:t>
            </a:r>
            <a:r>
              <a:rPr sz="2800" spc="-5" dirty="0">
                <a:latin typeface="Carlito"/>
                <a:cs typeface="Carlito"/>
              </a:rPr>
              <a:t>case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dirty="0">
                <a:latin typeface="Carlito"/>
                <a:cs typeface="Carlito"/>
              </a:rPr>
              <a:t>a  </a:t>
            </a:r>
            <a:r>
              <a:rPr sz="2800" spc="-5" dirty="0">
                <a:latin typeface="Carlito"/>
                <a:cs typeface="Carlito"/>
              </a:rPr>
              <a:t>loan </a:t>
            </a:r>
            <a:r>
              <a:rPr sz="2800" spc="-15" dirty="0">
                <a:latin typeface="Carlito"/>
                <a:cs typeface="Carlito"/>
              </a:rPr>
              <a:t>from </a:t>
            </a:r>
            <a:r>
              <a:rPr sz="2800" dirty="0">
                <a:latin typeface="Carlito"/>
                <a:cs typeface="Carlito"/>
              </a:rPr>
              <a:t>a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bank.)</a:t>
            </a:r>
          </a:p>
          <a:p>
            <a:pPr marL="698500" indent="-2286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698500" algn="l"/>
              </a:tabLst>
            </a:pPr>
            <a:r>
              <a:rPr sz="3200" spc="-10" dirty="0">
                <a:latin typeface="Carlito"/>
                <a:cs typeface="Carlito"/>
              </a:rPr>
              <a:t>Flexible source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funds and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dirty="0">
                <a:latin typeface="Carlito"/>
                <a:cs typeface="Carlito"/>
              </a:rPr>
              <a:t>be </a:t>
            </a:r>
            <a:r>
              <a:rPr sz="3200" spc="-5" dirty="0">
                <a:latin typeface="Carlito"/>
                <a:cs typeface="Carlito"/>
              </a:rPr>
              <a:t>used </a:t>
            </a:r>
            <a:r>
              <a:rPr sz="3200" dirty="0">
                <a:latin typeface="Carlito"/>
                <a:cs typeface="Carlito"/>
              </a:rPr>
              <a:t>as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needed.</a:t>
            </a:r>
            <a:endParaRPr sz="3200" dirty="0">
              <a:latin typeface="Carlito"/>
              <a:cs typeface="Carlito"/>
            </a:endParaRPr>
          </a:p>
          <a:p>
            <a:pPr marL="698500" marR="5715" indent="-228600">
              <a:lnSpc>
                <a:spcPts val="3800"/>
              </a:lnSpc>
              <a:spcBef>
                <a:spcPts val="720"/>
              </a:spcBef>
              <a:buFont typeface="Arial"/>
              <a:buChar char="•"/>
              <a:tabLst>
                <a:tab pos="698500" algn="l"/>
                <a:tab pos="2796540" algn="l"/>
                <a:tab pos="3180715" algn="l"/>
                <a:tab pos="3587115" algn="l"/>
                <a:tab pos="4293870" algn="l"/>
                <a:tab pos="5154295" algn="l"/>
                <a:tab pos="6404610" algn="l"/>
                <a:tab pos="6896734" algn="l"/>
                <a:tab pos="8317865" algn="l"/>
                <a:tab pos="9926320" algn="l"/>
                <a:tab pos="10427970" algn="l"/>
              </a:tabLst>
            </a:pPr>
            <a:r>
              <a:rPr sz="3200" dirty="0" smtClean="0">
                <a:latin typeface="Carlito"/>
                <a:cs typeface="Carlito"/>
              </a:rPr>
              <a:t>S</a:t>
            </a:r>
            <a:r>
              <a:rPr sz="3200" spc="-5" dirty="0" smtClean="0">
                <a:latin typeface="Carlito"/>
                <a:cs typeface="Carlito"/>
              </a:rPr>
              <a:t>o</a:t>
            </a:r>
            <a:r>
              <a:rPr sz="3200" spc="5" dirty="0" smtClean="0">
                <a:latin typeface="Carlito"/>
                <a:cs typeface="Carlito"/>
              </a:rPr>
              <a:t>m</a:t>
            </a:r>
            <a:r>
              <a:rPr sz="3200" spc="-25" dirty="0" smtClean="0">
                <a:latin typeface="Carlito"/>
                <a:cs typeface="Carlito"/>
              </a:rPr>
              <a:t>e</a:t>
            </a:r>
            <a:r>
              <a:rPr sz="3200" dirty="0" smtClean="0">
                <a:latin typeface="Carlito"/>
                <a:cs typeface="Carlito"/>
              </a:rPr>
              <a:t>tim</a:t>
            </a:r>
            <a:r>
              <a:rPr sz="3200" spc="-10" dirty="0" smtClean="0">
                <a:latin typeface="Carlito"/>
                <a:cs typeface="Carlito"/>
              </a:rPr>
              <a:t>e</a:t>
            </a:r>
            <a:r>
              <a:rPr sz="3200" spc="-5" dirty="0" smtClean="0">
                <a:latin typeface="Carlito"/>
                <a:cs typeface="Carlito"/>
              </a:rPr>
              <a:t>s</a:t>
            </a:r>
            <a:r>
              <a:rPr sz="3200" dirty="0" smtClean="0">
                <a:latin typeface="Carlito"/>
                <a:cs typeface="Carlito"/>
              </a:rPr>
              <a:t>,</a:t>
            </a:r>
            <a:r>
              <a:rPr lang="en-SG" sz="3200" dirty="0" smtClean="0">
                <a:latin typeface="Carlito"/>
                <a:cs typeface="Carlito"/>
              </a:rPr>
              <a:t> </a:t>
            </a:r>
            <a:r>
              <a:rPr sz="3200" dirty="0" smtClean="0">
                <a:latin typeface="Carlito"/>
                <a:cs typeface="Carlito"/>
              </a:rPr>
              <a:t>it</a:t>
            </a:r>
            <a:r>
              <a:rPr sz="3200" dirty="0">
                <a:latin typeface="Carlito"/>
                <a:cs typeface="Carlito"/>
              </a:rPr>
              <a:t>	</a:t>
            </a:r>
            <a:r>
              <a:rPr lang="en-SG" sz="3200" dirty="0" smtClean="0">
                <a:latin typeface="Carlito"/>
                <a:cs typeface="Carlito"/>
              </a:rPr>
              <a:t> </a:t>
            </a:r>
            <a:r>
              <a:rPr sz="3200" dirty="0" smtClean="0">
                <a:latin typeface="Carlito"/>
                <a:cs typeface="Carlito"/>
              </a:rPr>
              <a:t>is</a:t>
            </a:r>
            <a:r>
              <a:rPr lang="en-SG" sz="3200" dirty="0" smtClean="0">
                <a:latin typeface="Carlito"/>
                <a:cs typeface="Carlito"/>
              </a:rPr>
              <a:t> </a:t>
            </a:r>
            <a:r>
              <a:rPr sz="3200" dirty="0" smtClean="0">
                <a:latin typeface="Carlito"/>
                <a:cs typeface="Carlito"/>
              </a:rPr>
              <a:t>t</a:t>
            </a:r>
            <a:r>
              <a:rPr sz="3200" spc="5" dirty="0" smtClean="0">
                <a:latin typeface="Carlito"/>
                <a:cs typeface="Carlito"/>
              </a:rPr>
              <a:t>h</a:t>
            </a:r>
            <a:r>
              <a:rPr sz="3200" dirty="0" smtClean="0">
                <a:latin typeface="Carlito"/>
                <a:cs typeface="Carlito"/>
              </a:rPr>
              <a:t>e</a:t>
            </a:r>
            <a:r>
              <a:rPr lang="en-SG" sz="3200" dirty="0">
                <a:latin typeface="Carlito"/>
                <a:cs typeface="Carlito"/>
              </a:rPr>
              <a:t> </a:t>
            </a:r>
            <a:r>
              <a:rPr sz="3200" spc="-5" dirty="0" smtClean="0">
                <a:latin typeface="Carlito"/>
                <a:cs typeface="Carlito"/>
              </a:rPr>
              <a:t>o</a:t>
            </a:r>
            <a:r>
              <a:rPr sz="3200" spc="5" dirty="0" smtClean="0">
                <a:latin typeface="Carlito"/>
                <a:cs typeface="Carlito"/>
              </a:rPr>
              <a:t>n</a:t>
            </a:r>
            <a:r>
              <a:rPr sz="3200" dirty="0" smtClean="0">
                <a:latin typeface="Carlito"/>
                <a:cs typeface="Carlito"/>
              </a:rPr>
              <a:t>ly</a:t>
            </a:r>
            <a:r>
              <a:rPr lang="en-SG" sz="3200" dirty="0" smtClean="0">
                <a:latin typeface="Carlito"/>
                <a:cs typeface="Carlito"/>
              </a:rPr>
              <a:t> </a:t>
            </a:r>
            <a:r>
              <a:rPr sz="3200" spc="-5" dirty="0" smtClean="0">
                <a:latin typeface="Carlito"/>
                <a:cs typeface="Carlito"/>
              </a:rPr>
              <a:t>s</a:t>
            </a:r>
            <a:r>
              <a:rPr sz="3200" dirty="0" smtClean="0">
                <a:latin typeface="Carlito"/>
                <a:cs typeface="Carlito"/>
              </a:rPr>
              <a:t>o</a:t>
            </a:r>
            <a:r>
              <a:rPr sz="3200" spc="5" dirty="0" smtClean="0">
                <a:latin typeface="Carlito"/>
                <a:cs typeface="Carlito"/>
              </a:rPr>
              <a:t>u</a:t>
            </a:r>
            <a:r>
              <a:rPr sz="3200" spc="-50" dirty="0" smtClean="0">
                <a:latin typeface="Carlito"/>
                <a:cs typeface="Carlito"/>
              </a:rPr>
              <a:t>r</a:t>
            </a:r>
            <a:r>
              <a:rPr sz="3200" spc="-5" dirty="0" smtClean="0">
                <a:latin typeface="Carlito"/>
                <a:cs typeface="Carlito"/>
              </a:rPr>
              <a:t>c</a:t>
            </a:r>
            <a:r>
              <a:rPr sz="3200" dirty="0" smtClean="0">
                <a:latin typeface="Carlito"/>
                <a:cs typeface="Carlito"/>
              </a:rPr>
              <a:t>e</a:t>
            </a:r>
            <a:r>
              <a:rPr lang="en-SG" sz="3200" dirty="0" smtClean="0">
                <a:latin typeface="Carlito"/>
                <a:cs typeface="Carlito"/>
              </a:rPr>
              <a:t> </a:t>
            </a:r>
            <a:r>
              <a:rPr sz="3200" spc="-5" dirty="0" smtClean="0">
                <a:latin typeface="Carlito"/>
                <a:cs typeface="Carlito"/>
              </a:rPr>
              <a:t>o</a:t>
            </a:r>
            <a:r>
              <a:rPr sz="3200" dirty="0" smtClean="0">
                <a:latin typeface="Carlito"/>
                <a:cs typeface="Carlito"/>
              </a:rPr>
              <a:t>f</a:t>
            </a:r>
            <a:r>
              <a:rPr lang="en-SG" sz="3200" dirty="0" smtClean="0">
                <a:latin typeface="Carlito"/>
                <a:cs typeface="Carlito"/>
              </a:rPr>
              <a:t> </a:t>
            </a:r>
            <a:r>
              <a:rPr sz="3200" spc="-5" dirty="0" smtClean="0">
                <a:latin typeface="Carlito"/>
                <a:cs typeface="Carlito"/>
              </a:rPr>
              <a:t>f</a:t>
            </a:r>
            <a:r>
              <a:rPr sz="3200" spc="5" dirty="0" smtClean="0">
                <a:latin typeface="Carlito"/>
                <a:cs typeface="Carlito"/>
              </a:rPr>
              <a:t>und</a:t>
            </a:r>
            <a:r>
              <a:rPr sz="3200" dirty="0" smtClean="0">
                <a:latin typeface="Carlito"/>
                <a:cs typeface="Carlito"/>
              </a:rPr>
              <a:t>i</a:t>
            </a:r>
            <a:r>
              <a:rPr sz="3200" spc="5" dirty="0" smtClean="0">
                <a:latin typeface="Carlito"/>
                <a:cs typeface="Carlito"/>
              </a:rPr>
              <a:t>n</a:t>
            </a:r>
            <a:r>
              <a:rPr sz="3200" dirty="0" smtClean="0">
                <a:latin typeface="Carlito"/>
                <a:cs typeface="Carlito"/>
              </a:rPr>
              <a:t>g</a:t>
            </a:r>
            <a:r>
              <a:rPr lang="en-SG" sz="3200" dirty="0">
                <a:latin typeface="Carlito"/>
                <a:cs typeface="Carlito"/>
              </a:rPr>
              <a:t> </a:t>
            </a:r>
            <a:r>
              <a:rPr sz="3200" spc="-50" dirty="0" smtClean="0">
                <a:latin typeface="Carlito"/>
                <a:cs typeface="Carlito"/>
              </a:rPr>
              <a:t>a</a:t>
            </a:r>
            <a:r>
              <a:rPr sz="3200" spc="-40" dirty="0" smtClean="0">
                <a:latin typeface="Carlito"/>
                <a:cs typeface="Carlito"/>
              </a:rPr>
              <a:t>v</a:t>
            </a:r>
            <a:r>
              <a:rPr sz="3200" dirty="0" smtClean="0">
                <a:latin typeface="Carlito"/>
                <a:cs typeface="Carlito"/>
              </a:rPr>
              <a:t>aila</a:t>
            </a:r>
            <a:r>
              <a:rPr sz="3200" spc="5" dirty="0" smtClean="0">
                <a:latin typeface="Carlito"/>
                <a:cs typeface="Carlito"/>
              </a:rPr>
              <a:t>b</a:t>
            </a:r>
            <a:r>
              <a:rPr sz="3200" dirty="0" smtClean="0">
                <a:latin typeface="Carlito"/>
                <a:cs typeface="Carlito"/>
              </a:rPr>
              <a:t>le</a:t>
            </a:r>
            <a:r>
              <a:rPr lang="en-SG" sz="3200" dirty="0">
                <a:latin typeface="Carlito"/>
                <a:cs typeface="Carlito"/>
              </a:rPr>
              <a:t> </a:t>
            </a:r>
            <a:r>
              <a:rPr sz="3200" spc="-30" dirty="0" smtClean="0">
                <a:latin typeface="Carlito"/>
                <a:cs typeface="Carlito"/>
              </a:rPr>
              <a:t>t</a:t>
            </a:r>
            <a:r>
              <a:rPr sz="3200" dirty="0" smtClean="0">
                <a:latin typeface="Carlito"/>
                <a:cs typeface="Carlito"/>
              </a:rPr>
              <a:t>o</a:t>
            </a:r>
            <a:r>
              <a:rPr lang="en-SG" sz="3200" dirty="0">
                <a:latin typeface="Carlito"/>
                <a:cs typeface="Carlito"/>
              </a:rPr>
              <a:t> </a:t>
            </a:r>
            <a:r>
              <a:rPr sz="3200" dirty="0" smtClean="0">
                <a:latin typeface="Carlito"/>
                <a:cs typeface="Carlito"/>
              </a:rPr>
              <a:t>a </a:t>
            </a:r>
            <a:r>
              <a:rPr sz="3200" spc="-5" dirty="0" smtClean="0">
                <a:latin typeface="Carlito"/>
                <a:cs typeface="Carlito"/>
              </a:rPr>
              <a:t>firm</a:t>
            </a:r>
            <a:r>
              <a:rPr sz="3200" spc="-5" dirty="0">
                <a:latin typeface="Carlito"/>
                <a:cs typeface="Carlito"/>
              </a:rPr>
              <a:t>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246735"/>
            <a:ext cx="39598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>
                <a:latin typeface="Carlito"/>
                <a:cs typeface="Carlito"/>
              </a:rPr>
              <a:t>Trade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Credit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99" y="1000516"/>
            <a:ext cx="10807700" cy="6037037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3200" b="1" u="heavy" spc="-5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Trade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Credit </a:t>
            </a:r>
            <a:r>
              <a:rPr sz="3200" b="1" u="heavy" spc="-4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Versus </a:t>
            </a: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Standard</a:t>
            </a:r>
            <a:r>
              <a:rPr sz="3200" b="1" u="heavy" spc="9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Loans</a:t>
            </a:r>
            <a:endParaRPr sz="3200" dirty="0">
              <a:latin typeface="Carlito"/>
              <a:cs typeface="Carlito"/>
            </a:endParaRPr>
          </a:p>
          <a:p>
            <a:pPr marL="698500" marR="6350" indent="-228600" algn="just">
              <a:lnSpc>
                <a:spcPct val="110100"/>
              </a:lnSpc>
              <a:spcBef>
                <a:spcPts val="520"/>
              </a:spcBef>
              <a:buFont typeface="Arial"/>
              <a:buChar char="•"/>
              <a:tabLst>
                <a:tab pos="698500" algn="l"/>
              </a:tabLst>
            </a:pPr>
            <a:r>
              <a:rPr sz="2800" spc="-10" dirty="0">
                <a:latin typeface="Carlito"/>
                <a:cs typeface="Carlito"/>
              </a:rPr>
              <a:t>Providing </a:t>
            </a:r>
            <a:r>
              <a:rPr sz="2800" spc="-5" dirty="0">
                <a:latin typeface="Carlito"/>
                <a:cs typeface="Carlito"/>
              </a:rPr>
              <a:t>financing </a:t>
            </a:r>
            <a:r>
              <a:rPr sz="2800" spc="-15" dirty="0">
                <a:latin typeface="Carlito"/>
                <a:cs typeface="Carlito"/>
              </a:rPr>
              <a:t>at </a:t>
            </a:r>
            <a:r>
              <a:rPr sz="2800" spc="-20" dirty="0">
                <a:latin typeface="Carlito"/>
                <a:cs typeface="Carlito"/>
              </a:rPr>
              <a:t>below-market </a:t>
            </a:r>
            <a:r>
              <a:rPr sz="2800" spc="-30" dirty="0">
                <a:latin typeface="Carlito"/>
                <a:cs typeface="Carlito"/>
              </a:rPr>
              <a:t>rates </a:t>
            </a:r>
            <a:r>
              <a:rPr sz="2800" i="1" spc="-5" dirty="0">
                <a:latin typeface="Carlito"/>
                <a:cs typeface="Carlito"/>
              </a:rPr>
              <a:t>is an indirect way </a:t>
            </a:r>
            <a:r>
              <a:rPr sz="2800" i="1" spc="-20" dirty="0">
                <a:latin typeface="Carlito"/>
                <a:cs typeface="Carlito"/>
              </a:rPr>
              <a:t>to </a:t>
            </a:r>
            <a:r>
              <a:rPr sz="2800" i="1" spc="-5" dirty="0">
                <a:latin typeface="Carlito"/>
                <a:cs typeface="Carlito"/>
              </a:rPr>
              <a:t>lower </a:t>
            </a:r>
            <a:r>
              <a:rPr sz="2800" i="1" spc="-10" dirty="0" smtClean="0">
                <a:latin typeface="Carlito"/>
                <a:cs typeface="Carlito"/>
              </a:rPr>
              <a:t>prices </a:t>
            </a:r>
            <a:r>
              <a:rPr sz="2800" i="1" spc="-15" dirty="0">
                <a:latin typeface="Carlito"/>
                <a:cs typeface="Carlito"/>
              </a:rPr>
              <a:t>for </a:t>
            </a:r>
            <a:r>
              <a:rPr sz="2800" i="1" spc="-5" dirty="0">
                <a:latin typeface="Carlito"/>
                <a:cs typeface="Carlito"/>
              </a:rPr>
              <a:t>only </a:t>
            </a:r>
            <a:r>
              <a:rPr sz="2800" i="1" spc="-10" dirty="0">
                <a:latin typeface="Carlito"/>
                <a:cs typeface="Carlito"/>
              </a:rPr>
              <a:t>certain</a:t>
            </a:r>
            <a:r>
              <a:rPr sz="2800" i="1" spc="35" dirty="0">
                <a:latin typeface="Carlito"/>
                <a:cs typeface="Carlito"/>
              </a:rPr>
              <a:t> </a:t>
            </a:r>
            <a:r>
              <a:rPr sz="2800" i="1" spc="-10" dirty="0">
                <a:latin typeface="Carlito"/>
                <a:cs typeface="Carlito"/>
              </a:rPr>
              <a:t>customers.</a:t>
            </a:r>
            <a:endParaRPr sz="2800" dirty="0">
              <a:latin typeface="Carlito"/>
              <a:cs typeface="Carlito"/>
            </a:endParaRPr>
          </a:p>
          <a:p>
            <a:pPr marL="698500" marR="5080" indent="-228600" algn="just">
              <a:lnSpc>
                <a:spcPct val="110100"/>
              </a:lnSpc>
              <a:spcBef>
                <a:spcPts val="505"/>
              </a:spcBef>
              <a:buFont typeface="Arial"/>
              <a:buChar char="•"/>
              <a:tabLst>
                <a:tab pos="698500" algn="l"/>
              </a:tabLst>
            </a:pPr>
            <a:r>
              <a:rPr sz="2800" dirty="0">
                <a:latin typeface="Carlito"/>
                <a:cs typeface="Carlito"/>
              </a:rPr>
              <a:t>A supplier </a:t>
            </a:r>
            <a:r>
              <a:rPr sz="2800" spc="-20" dirty="0">
                <a:latin typeface="Carlito"/>
                <a:cs typeface="Carlito"/>
              </a:rPr>
              <a:t>may have </a:t>
            </a:r>
            <a:r>
              <a:rPr sz="2800" spc="-5" dirty="0">
                <a:latin typeface="Carlito"/>
                <a:cs typeface="Carlito"/>
              </a:rPr>
              <a:t>an </a:t>
            </a:r>
            <a:r>
              <a:rPr sz="2800" i="1" spc="-5" dirty="0">
                <a:latin typeface="Carlito"/>
                <a:cs typeface="Carlito"/>
              </a:rPr>
              <a:t>ongoing business relationship </a:t>
            </a:r>
            <a:r>
              <a:rPr sz="2800" spc="-5" dirty="0">
                <a:latin typeface="Carlito"/>
                <a:cs typeface="Carlito"/>
              </a:rPr>
              <a:t>with its  </a:t>
            </a:r>
            <a:r>
              <a:rPr sz="2800" spc="-35" dirty="0">
                <a:latin typeface="Carlito"/>
                <a:cs typeface="Carlito"/>
              </a:rPr>
              <a:t>customer, </a:t>
            </a:r>
            <a:r>
              <a:rPr sz="2800" spc="-5" dirty="0">
                <a:latin typeface="Carlito"/>
                <a:cs typeface="Carlito"/>
              </a:rPr>
              <a:t>it </a:t>
            </a:r>
            <a:r>
              <a:rPr sz="2800" spc="-20" dirty="0">
                <a:latin typeface="Carlito"/>
                <a:cs typeface="Carlito"/>
              </a:rPr>
              <a:t>may have </a:t>
            </a:r>
            <a:r>
              <a:rPr sz="2800" i="1" spc="-5" dirty="0">
                <a:latin typeface="Carlito"/>
                <a:cs typeface="Carlito"/>
              </a:rPr>
              <a:t>more </a:t>
            </a:r>
            <a:r>
              <a:rPr sz="2800" i="1" spc="-10" dirty="0">
                <a:latin typeface="Carlito"/>
                <a:cs typeface="Carlito"/>
              </a:rPr>
              <a:t>information </a:t>
            </a:r>
            <a:r>
              <a:rPr sz="2800" i="1" spc="-5" dirty="0">
                <a:latin typeface="Carlito"/>
                <a:cs typeface="Carlito"/>
              </a:rPr>
              <a:t>about the credit quality </a:t>
            </a:r>
            <a:r>
              <a:rPr sz="2800" i="1" dirty="0">
                <a:latin typeface="Carlito"/>
                <a:cs typeface="Carlito"/>
              </a:rPr>
              <a:t>of  </a:t>
            </a:r>
            <a:r>
              <a:rPr sz="2800" i="1" spc="-5" dirty="0">
                <a:latin typeface="Carlito"/>
                <a:cs typeface="Carlito"/>
              </a:rPr>
              <a:t>the </a:t>
            </a:r>
            <a:r>
              <a:rPr sz="2800" i="1" spc="-15" dirty="0">
                <a:latin typeface="Carlito"/>
                <a:cs typeface="Carlito"/>
              </a:rPr>
              <a:t>customer </a:t>
            </a:r>
            <a:r>
              <a:rPr sz="2800" spc="-5" dirty="0">
                <a:latin typeface="Carlito"/>
                <a:cs typeface="Carlito"/>
              </a:rPr>
              <a:t>than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traditional </a:t>
            </a:r>
            <a:r>
              <a:rPr sz="2800" spc="-5" dirty="0">
                <a:latin typeface="Carlito"/>
                <a:cs typeface="Carlito"/>
              </a:rPr>
              <a:t>outside lender </a:t>
            </a:r>
            <a:r>
              <a:rPr sz="2800" dirty="0">
                <a:latin typeface="Carlito"/>
                <a:cs typeface="Carlito"/>
              </a:rPr>
              <a:t>such </a:t>
            </a:r>
            <a:r>
              <a:rPr sz="2800" spc="-5" dirty="0">
                <a:latin typeface="Carlito"/>
                <a:cs typeface="Carlito"/>
              </a:rPr>
              <a:t>as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5" dirty="0">
                <a:latin typeface="Carlito"/>
                <a:cs typeface="Carlito"/>
              </a:rPr>
              <a:t>bank. The  </a:t>
            </a:r>
            <a:r>
              <a:rPr sz="2800" dirty="0">
                <a:latin typeface="Carlito"/>
                <a:cs typeface="Carlito"/>
              </a:rPr>
              <a:t>supplier </a:t>
            </a:r>
            <a:r>
              <a:rPr sz="2800" spc="-20" dirty="0">
                <a:latin typeface="Carlito"/>
                <a:cs typeface="Carlito"/>
              </a:rPr>
              <a:t>may </a:t>
            </a:r>
            <a:r>
              <a:rPr sz="2800" spc="-5" dirty="0">
                <a:latin typeface="Carlito"/>
                <a:cs typeface="Carlito"/>
              </a:rPr>
              <a:t>also </a:t>
            </a:r>
            <a:r>
              <a:rPr sz="2800" dirty="0">
                <a:latin typeface="Carlito"/>
                <a:cs typeface="Carlito"/>
              </a:rPr>
              <a:t>be </a:t>
            </a:r>
            <a:r>
              <a:rPr sz="2800" spc="-5" dirty="0">
                <a:latin typeface="Carlito"/>
                <a:cs typeface="Carlito"/>
              </a:rPr>
              <a:t>able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increase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likelihood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payment </a:t>
            </a:r>
            <a:r>
              <a:rPr sz="2800" spc="-10" dirty="0">
                <a:latin typeface="Carlito"/>
                <a:cs typeface="Carlito"/>
              </a:rPr>
              <a:t>by  </a:t>
            </a:r>
            <a:r>
              <a:rPr sz="2800" spc="-15" dirty="0">
                <a:latin typeface="Carlito"/>
                <a:cs typeface="Carlito"/>
              </a:rPr>
              <a:t>threatening to </a:t>
            </a:r>
            <a:r>
              <a:rPr sz="2800" i="1" spc="-5" dirty="0">
                <a:latin typeface="Carlito"/>
                <a:cs typeface="Carlito"/>
              </a:rPr>
              <a:t>cut </a:t>
            </a:r>
            <a:r>
              <a:rPr sz="2800" i="1" dirty="0">
                <a:latin typeface="Carlito"/>
                <a:cs typeface="Carlito"/>
              </a:rPr>
              <a:t>off </a:t>
            </a:r>
            <a:r>
              <a:rPr sz="2800" i="1" spc="-5" dirty="0">
                <a:latin typeface="Carlito"/>
                <a:cs typeface="Carlito"/>
              </a:rPr>
              <a:t>future supplies if </a:t>
            </a:r>
            <a:r>
              <a:rPr sz="2800" i="1" spc="-10" dirty="0">
                <a:latin typeface="Carlito"/>
                <a:cs typeface="Carlito"/>
              </a:rPr>
              <a:t>payment </a:t>
            </a:r>
            <a:r>
              <a:rPr sz="2800" i="1" spc="-5" dirty="0">
                <a:latin typeface="Carlito"/>
                <a:cs typeface="Carlito"/>
              </a:rPr>
              <a:t>is not</a:t>
            </a:r>
            <a:r>
              <a:rPr sz="2800" i="1" spc="65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made.</a:t>
            </a:r>
            <a:endParaRPr sz="2800" dirty="0">
              <a:latin typeface="Carlito"/>
              <a:cs typeface="Carlito"/>
            </a:endParaRPr>
          </a:p>
          <a:p>
            <a:pPr marL="698500" marR="5080" indent="-228600" algn="just">
              <a:lnSpc>
                <a:spcPct val="110100"/>
              </a:lnSpc>
              <a:spcBef>
                <a:spcPts val="500"/>
              </a:spcBef>
              <a:buFont typeface="Arial"/>
              <a:buChar char="•"/>
              <a:tabLst>
                <a:tab pos="698500" algn="l"/>
              </a:tabLst>
            </a:pPr>
            <a:r>
              <a:rPr sz="2800" spc="-5" dirty="0">
                <a:latin typeface="Carlito"/>
                <a:cs typeface="Carlito"/>
              </a:rPr>
              <a:t>If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buyer </a:t>
            </a:r>
            <a:r>
              <a:rPr sz="2800" spc="-15" dirty="0">
                <a:latin typeface="Carlito"/>
                <a:cs typeface="Carlito"/>
              </a:rPr>
              <a:t>defaults, </a:t>
            </a:r>
            <a:r>
              <a:rPr sz="2800" dirty="0">
                <a:latin typeface="Carlito"/>
                <a:cs typeface="Carlito"/>
              </a:rPr>
              <a:t>the supplier </a:t>
            </a:r>
            <a:r>
              <a:rPr sz="2800" spc="-20" dirty="0">
                <a:latin typeface="Carlito"/>
                <a:cs typeface="Carlito"/>
              </a:rPr>
              <a:t>may </a:t>
            </a:r>
            <a:r>
              <a:rPr sz="2800" dirty="0">
                <a:latin typeface="Carlito"/>
                <a:cs typeface="Carlito"/>
              </a:rPr>
              <a:t>be </a:t>
            </a:r>
            <a:r>
              <a:rPr sz="2800" spc="-5" dirty="0">
                <a:latin typeface="Carlito"/>
                <a:cs typeface="Carlito"/>
              </a:rPr>
              <a:t>able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i="1" spc="-15" dirty="0">
                <a:latin typeface="Carlito"/>
                <a:cs typeface="Carlito"/>
              </a:rPr>
              <a:t>seize </a:t>
            </a:r>
            <a:r>
              <a:rPr sz="2800" i="1" spc="-5" dirty="0">
                <a:latin typeface="Carlito"/>
                <a:cs typeface="Carlito"/>
              </a:rPr>
              <a:t>the </a:t>
            </a:r>
            <a:r>
              <a:rPr sz="2800" i="1" spc="-15" dirty="0">
                <a:latin typeface="Carlito"/>
                <a:cs typeface="Carlito"/>
              </a:rPr>
              <a:t>inventory  </a:t>
            </a:r>
            <a:r>
              <a:rPr sz="2800" i="1" spc="-5" dirty="0">
                <a:latin typeface="Carlito"/>
                <a:cs typeface="Carlito"/>
              </a:rPr>
              <a:t>as </a:t>
            </a:r>
            <a:r>
              <a:rPr sz="2800" i="1" spc="-10" dirty="0">
                <a:latin typeface="Carlito"/>
                <a:cs typeface="Carlito"/>
              </a:rPr>
              <a:t>collateral. </a:t>
            </a:r>
            <a:r>
              <a:rPr sz="2800" spc="-5" dirty="0">
                <a:latin typeface="Carlito"/>
                <a:cs typeface="Carlito"/>
              </a:rPr>
              <a:t>This </a:t>
            </a:r>
            <a:r>
              <a:rPr sz="2800" spc="-20" dirty="0">
                <a:latin typeface="Carlito"/>
                <a:cs typeface="Carlito"/>
              </a:rPr>
              <a:t>inventory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20" dirty="0">
                <a:latin typeface="Carlito"/>
                <a:cs typeface="Carlito"/>
              </a:rPr>
              <a:t>likely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be </a:t>
            </a:r>
            <a:r>
              <a:rPr sz="2800" spc="-10" dirty="0">
                <a:latin typeface="Carlito"/>
                <a:cs typeface="Carlito"/>
              </a:rPr>
              <a:t>more valuable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company  </a:t>
            </a:r>
            <a:r>
              <a:rPr sz="2800" spc="-5" dirty="0">
                <a:latin typeface="Carlito"/>
                <a:cs typeface="Carlito"/>
              </a:rPr>
              <a:t>within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25" dirty="0">
                <a:latin typeface="Carlito"/>
                <a:cs typeface="Carlito"/>
              </a:rPr>
              <a:t>industry.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9348" y="309498"/>
            <a:ext cx="500185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Managing</a:t>
            </a:r>
            <a:r>
              <a:rPr spc="-6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Float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9349" y="1389850"/>
            <a:ext cx="10827385" cy="49885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0665" marR="5080" indent="-228600">
              <a:lnSpc>
                <a:spcPct val="100699"/>
              </a:lnSpc>
              <a:spcBef>
                <a:spcPts val="80"/>
              </a:spcBef>
              <a:buFont typeface="Arial"/>
              <a:buChar char="•"/>
              <a:tabLst>
                <a:tab pos="241300" algn="l"/>
                <a:tab pos="849630" algn="l"/>
                <a:tab pos="1671955" algn="l"/>
                <a:tab pos="2905125" algn="l"/>
                <a:tab pos="3459479" algn="l"/>
                <a:tab pos="4166870" algn="l"/>
                <a:tab pos="4453255" algn="l"/>
                <a:tab pos="4963160" algn="l"/>
                <a:tab pos="5292090" algn="l"/>
                <a:tab pos="5969000" algn="l"/>
                <a:tab pos="6576059" algn="l"/>
                <a:tab pos="7131050" algn="l"/>
                <a:tab pos="7822565" algn="l"/>
                <a:tab pos="8152130" algn="l"/>
                <a:tab pos="9252585" algn="l"/>
                <a:tab pos="10447020" algn="l"/>
              </a:tabLst>
            </a:pPr>
            <a:r>
              <a:rPr sz="2400" b="1" spc="-5" dirty="0">
                <a:latin typeface="Carlito"/>
                <a:cs typeface="Carlito"/>
              </a:rPr>
              <a:t>Th</a:t>
            </a:r>
            <a:r>
              <a:rPr sz="2400" b="1" dirty="0">
                <a:latin typeface="Carlito"/>
                <a:cs typeface="Carlito"/>
              </a:rPr>
              <a:t>e	</a:t>
            </a:r>
            <a:r>
              <a:rPr sz="2400" b="1" spc="-5" dirty="0">
                <a:latin typeface="Carlito"/>
                <a:cs typeface="Carlito"/>
              </a:rPr>
              <a:t>d</a:t>
            </a:r>
            <a:r>
              <a:rPr sz="2400" b="1" spc="5" dirty="0">
                <a:latin typeface="Carlito"/>
                <a:cs typeface="Carlito"/>
              </a:rPr>
              <a:t>e</a:t>
            </a:r>
            <a:r>
              <a:rPr sz="2400" b="1" spc="-5" dirty="0">
                <a:latin typeface="Carlito"/>
                <a:cs typeface="Carlito"/>
              </a:rPr>
              <a:t>l</a:t>
            </a:r>
            <a:r>
              <a:rPr sz="2400" b="1" spc="-45" dirty="0">
                <a:latin typeface="Carlito"/>
                <a:cs typeface="Carlito"/>
              </a:rPr>
              <a:t>a</a:t>
            </a:r>
            <a:r>
              <a:rPr sz="2400" b="1" dirty="0">
                <a:latin typeface="Carlito"/>
                <a:cs typeface="Carlito"/>
              </a:rPr>
              <a:t>y	</a:t>
            </a:r>
            <a:r>
              <a:rPr sz="2400" dirty="0">
                <a:latin typeface="Carlito"/>
                <a:cs typeface="Carlito"/>
              </a:rPr>
              <a:t>b</a:t>
            </a:r>
            <a:r>
              <a:rPr sz="2400" spc="-10" dirty="0">
                <a:latin typeface="Carlito"/>
                <a:cs typeface="Carlito"/>
              </a:rPr>
              <a:t>e</a:t>
            </a:r>
            <a:r>
              <a:rPr sz="2400" spc="-5" dirty="0">
                <a:latin typeface="Carlito"/>
                <a:cs typeface="Carlito"/>
              </a:rPr>
              <a:t>t</a:t>
            </a:r>
            <a:r>
              <a:rPr sz="2400" spc="-25" dirty="0">
                <a:latin typeface="Carlito"/>
                <a:cs typeface="Carlito"/>
              </a:rPr>
              <a:t>w</a:t>
            </a:r>
            <a:r>
              <a:rPr sz="2400" spc="5" dirty="0">
                <a:latin typeface="Carlito"/>
                <a:cs typeface="Carlito"/>
              </a:rPr>
              <a:t>ee</a:t>
            </a:r>
            <a:r>
              <a:rPr sz="2400" dirty="0">
                <a:latin typeface="Carlito"/>
                <a:cs typeface="Carlito"/>
              </a:rPr>
              <a:t>n	</a:t>
            </a:r>
            <a:r>
              <a:rPr sz="2400" spc="-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he	</a:t>
            </a:r>
            <a:r>
              <a:rPr sz="2400" spc="-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i</a:t>
            </a:r>
            <a:r>
              <a:rPr sz="2400" spc="-5" dirty="0">
                <a:latin typeface="Carlito"/>
                <a:cs typeface="Carlito"/>
              </a:rPr>
              <a:t>m</a:t>
            </a:r>
            <a:r>
              <a:rPr sz="2400" dirty="0">
                <a:latin typeface="Carlito"/>
                <a:cs typeface="Carlito"/>
              </a:rPr>
              <a:t>e	a	b</a:t>
            </a:r>
            <a:r>
              <a:rPr sz="2400" spc="-5" dirty="0">
                <a:latin typeface="Carlito"/>
                <a:cs typeface="Carlito"/>
              </a:rPr>
              <a:t>il</a:t>
            </a:r>
            <a:r>
              <a:rPr sz="2400" dirty="0">
                <a:latin typeface="Carlito"/>
                <a:cs typeface="Carlito"/>
              </a:rPr>
              <a:t>l	</a:t>
            </a:r>
            <a:r>
              <a:rPr sz="2400" spc="-5" dirty="0">
                <a:latin typeface="Carlito"/>
                <a:cs typeface="Carlito"/>
              </a:rPr>
              <a:t>i</a:t>
            </a:r>
            <a:r>
              <a:rPr sz="2400" dirty="0">
                <a:latin typeface="Carlito"/>
                <a:cs typeface="Carlito"/>
              </a:rPr>
              <a:t>s	p</a:t>
            </a:r>
            <a:r>
              <a:rPr sz="2400" spc="-5" dirty="0">
                <a:latin typeface="Carlito"/>
                <a:cs typeface="Carlito"/>
              </a:rPr>
              <a:t>ai</a:t>
            </a:r>
            <a:r>
              <a:rPr sz="2400" dirty="0">
                <a:latin typeface="Carlito"/>
                <a:cs typeface="Carlito"/>
              </a:rPr>
              <a:t>d	and	</a:t>
            </a:r>
            <a:r>
              <a:rPr sz="2400" spc="-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he	</a:t>
            </a:r>
            <a:r>
              <a:rPr sz="2400" spc="-25" dirty="0">
                <a:latin typeface="Carlito"/>
                <a:cs typeface="Carlito"/>
              </a:rPr>
              <a:t>c</a:t>
            </a:r>
            <a:r>
              <a:rPr sz="2400" dirty="0">
                <a:latin typeface="Carlito"/>
                <a:cs typeface="Carlito"/>
              </a:rPr>
              <a:t>a</a:t>
            </a:r>
            <a:r>
              <a:rPr sz="2400" spc="-5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h	</a:t>
            </a:r>
            <a:r>
              <a:rPr sz="2400" spc="-5" dirty="0">
                <a:latin typeface="Carlito"/>
                <a:cs typeface="Carlito"/>
              </a:rPr>
              <a:t>i</a:t>
            </a:r>
            <a:r>
              <a:rPr sz="2400" dirty="0">
                <a:latin typeface="Carlito"/>
                <a:cs typeface="Carlito"/>
              </a:rPr>
              <a:t>s	a</a:t>
            </a:r>
            <a:r>
              <a:rPr sz="2400" spc="-5" dirty="0">
                <a:latin typeface="Carlito"/>
                <a:cs typeface="Carlito"/>
              </a:rPr>
              <a:t>ct</a:t>
            </a:r>
            <a:r>
              <a:rPr sz="2400" dirty="0">
                <a:latin typeface="Carlito"/>
                <a:cs typeface="Carlito"/>
              </a:rPr>
              <a:t>ually	</a:t>
            </a:r>
            <a:r>
              <a:rPr sz="2400" spc="-35" dirty="0">
                <a:latin typeface="Carlito"/>
                <a:cs typeface="Carlito"/>
              </a:rPr>
              <a:t>r</a:t>
            </a:r>
            <a:r>
              <a:rPr sz="2400" spc="5" dirty="0">
                <a:latin typeface="Carlito"/>
                <a:cs typeface="Carlito"/>
              </a:rPr>
              <a:t>e</a:t>
            </a:r>
            <a:r>
              <a:rPr sz="2400" spc="-5" dirty="0">
                <a:latin typeface="Carlito"/>
                <a:cs typeface="Carlito"/>
              </a:rPr>
              <a:t>c</a:t>
            </a:r>
            <a:r>
              <a:rPr sz="2400" spc="5" dirty="0">
                <a:latin typeface="Carlito"/>
                <a:cs typeface="Carlito"/>
              </a:rPr>
              <a:t>e</a:t>
            </a:r>
            <a:r>
              <a:rPr sz="2400" spc="-5" dirty="0">
                <a:latin typeface="Carlito"/>
                <a:cs typeface="Carlito"/>
              </a:rPr>
              <a:t>i</a:t>
            </a:r>
            <a:r>
              <a:rPr sz="2400" spc="-20" dirty="0">
                <a:latin typeface="Carlito"/>
                <a:cs typeface="Carlito"/>
              </a:rPr>
              <a:t>v</a:t>
            </a:r>
            <a:r>
              <a:rPr sz="2400" spc="5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d	</a:t>
            </a:r>
            <a:r>
              <a:rPr sz="2400" b="1" dirty="0">
                <a:latin typeface="Carlito"/>
                <a:cs typeface="Carlito"/>
              </a:rPr>
              <a:t>(</a:t>
            </a:r>
            <a:r>
              <a:rPr sz="2400" b="1" spc="-5" dirty="0">
                <a:latin typeface="Carlito"/>
                <a:cs typeface="Carlito"/>
              </a:rPr>
              <a:t>o</a:t>
            </a:r>
            <a:r>
              <a:rPr sz="2400" b="1" dirty="0">
                <a:latin typeface="Carlito"/>
                <a:cs typeface="Carlito"/>
              </a:rPr>
              <a:t>r  </a:t>
            </a:r>
            <a:r>
              <a:rPr sz="2400" b="1" spc="-5" dirty="0">
                <a:latin typeface="Carlito"/>
                <a:cs typeface="Carlito"/>
              </a:rPr>
              <a:t>processing float), will impact </a:t>
            </a:r>
            <a:r>
              <a:rPr sz="2400" b="1" dirty="0">
                <a:latin typeface="Carlito"/>
                <a:cs typeface="Carlito"/>
              </a:rPr>
              <a:t>a </a:t>
            </a:r>
            <a:r>
              <a:rPr sz="2400" b="1" spc="-25" dirty="0">
                <a:latin typeface="Carlito"/>
                <a:cs typeface="Carlito"/>
              </a:rPr>
              <a:t>firm’s </a:t>
            </a:r>
            <a:r>
              <a:rPr sz="2400" b="1" spc="-10" dirty="0">
                <a:latin typeface="Carlito"/>
                <a:cs typeface="Carlito"/>
              </a:rPr>
              <a:t>working capital</a:t>
            </a:r>
            <a:r>
              <a:rPr sz="2400" b="1" spc="1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requirements.</a:t>
            </a:r>
            <a:endParaRPr sz="2400" dirty="0">
              <a:latin typeface="Carlito"/>
              <a:cs typeface="Carlito"/>
            </a:endParaRPr>
          </a:p>
          <a:p>
            <a:pPr marL="240665" marR="5080" indent="-228600">
              <a:lnSpc>
                <a:spcPct val="100699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Carlito"/>
                <a:cs typeface="Carlito"/>
              </a:rPr>
              <a:t>Collection float: </a:t>
            </a:r>
            <a:r>
              <a:rPr sz="2400" spc="-5" dirty="0">
                <a:latin typeface="Carlito"/>
                <a:cs typeface="Carlito"/>
              </a:rPr>
              <a:t>is the amount of time it </a:t>
            </a:r>
            <a:r>
              <a:rPr sz="2400" spc="-25" dirty="0">
                <a:latin typeface="Carlito"/>
                <a:cs typeface="Carlito"/>
              </a:rPr>
              <a:t>takes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a firm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be </a:t>
            </a:r>
            <a:r>
              <a:rPr sz="2400" spc="-5" dirty="0">
                <a:latin typeface="Carlito"/>
                <a:cs typeface="Carlito"/>
              </a:rPr>
              <a:t>able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use </a:t>
            </a:r>
            <a:r>
              <a:rPr sz="2400" dirty="0">
                <a:latin typeface="Carlito"/>
                <a:cs typeface="Carlito"/>
              </a:rPr>
              <a:t>funds </a:t>
            </a:r>
            <a:r>
              <a:rPr sz="2400" spc="-10" dirty="0">
                <a:latin typeface="Carlito"/>
                <a:cs typeface="Carlito"/>
              </a:rPr>
              <a:t>after 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customer </a:t>
            </a:r>
            <a:r>
              <a:rPr sz="2400" spc="-5" dirty="0">
                <a:latin typeface="Carlito"/>
                <a:cs typeface="Carlito"/>
              </a:rPr>
              <a:t>has paid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its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goods.</a:t>
            </a:r>
            <a:endParaRPr sz="24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i="1" spc="-5" dirty="0">
                <a:latin typeface="Carlito"/>
                <a:cs typeface="Carlito"/>
              </a:rPr>
              <a:t>Firms </a:t>
            </a:r>
            <a:r>
              <a:rPr sz="2400" b="1" i="1" spc="-10" dirty="0">
                <a:latin typeface="Carlito"/>
                <a:cs typeface="Carlito"/>
              </a:rPr>
              <a:t>can </a:t>
            </a:r>
            <a:r>
              <a:rPr sz="2400" b="1" i="1" spc="-5" dirty="0">
                <a:latin typeface="Carlito"/>
                <a:cs typeface="Carlito"/>
              </a:rPr>
              <a:t>reduce their working </a:t>
            </a:r>
            <a:r>
              <a:rPr sz="2400" b="1" i="1" spc="-10" dirty="0">
                <a:latin typeface="Carlito"/>
                <a:cs typeface="Carlito"/>
              </a:rPr>
              <a:t>capital </a:t>
            </a:r>
            <a:r>
              <a:rPr sz="2400" b="1" i="1" spc="-5" dirty="0">
                <a:latin typeface="Carlito"/>
                <a:cs typeface="Carlito"/>
              </a:rPr>
              <a:t>needs </a:t>
            </a:r>
            <a:r>
              <a:rPr sz="2400" b="1" i="1" spc="-10" dirty="0">
                <a:latin typeface="Carlito"/>
                <a:cs typeface="Carlito"/>
              </a:rPr>
              <a:t>by </a:t>
            </a:r>
            <a:r>
              <a:rPr sz="2400" b="1" i="1" spc="-5" dirty="0">
                <a:latin typeface="Carlito"/>
                <a:cs typeface="Carlito"/>
              </a:rPr>
              <a:t>reducing their </a:t>
            </a:r>
            <a:r>
              <a:rPr sz="2400" b="1" i="1" spc="-10" dirty="0">
                <a:latin typeface="Carlito"/>
                <a:cs typeface="Carlito"/>
              </a:rPr>
              <a:t>collection</a:t>
            </a:r>
            <a:r>
              <a:rPr sz="2400" b="1" i="1" spc="-15" dirty="0">
                <a:latin typeface="Carlito"/>
                <a:cs typeface="Carlito"/>
              </a:rPr>
              <a:t> </a:t>
            </a:r>
            <a:r>
              <a:rPr sz="2400" b="1" i="1" spc="-5" dirty="0">
                <a:latin typeface="Carlito"/>
                <a:cs typeface="Carlito"/>
              </a:rPr>
              <a:t>float.</a:t>
            </a:r>
            <a:endParaRPr sz="24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Carlito"/>
                <a:cs typeface="Carlito"/>
              </a:rPr>
              <a:t>Collection </a:t>
            </a:r>
            <a:r>
              <a:rPr sz="2400" b="1" spc="-10" dirty="0">
                <a:latin typeface="Carlito"/>
                <a:cs typeface="Carlito"/>
              </a:rPr>
              <a:t>float </a:t>
            </a:r>
            <a:r>
              <a:rPr sz="2400" b="1" spc="-5" dirty="0">
                <a:latin typeface="Carlito"/>
                <a:cs typeface="Carlito"/>
              </a:rPr>
              <a:t>is determined </a:t>
            </a:r>
            <a:r>
              <a:rPr sz="2400" b="1" spc="-10" dirty="0">
                <a:latin typeface="Carlito"/>
                <a:cs typeface="Carlito"/>
              </a:rPr>
              <a:t>by three</a:t>
            </a:r>
            <a:r>
              <a:rPr sz="2400" b="1" spc="15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factors:</a:t>
            </a:r>
            <a:endParaRPr sz="2400" dirty="0">
              <a:latin typeface="Carlito"/>
              <a:cs typeface="Carlito"/>
            </a:endParaRPr>
          </a:p>
          <a:p>
            <a:pPr marL="698500" marR="5080" lvl="1" indent="-229235">
              <a:lnSpc>
                <a:spcPct val="100699"/>
              </a:lnSpc>
              <a:spcBef>
                <a:spcPts val="500"/>
              </a:spcBef>
              <a:buFont typeface="Arial"/>
              <a:buChar char="•"/>
              <a:tabLst>
                <a:tab pos="698500" algn="l"/>
              </a:tabLst>
            </a:pPr>
            <a:r>
              <a:rPr sz="2400" b="1" spc="-5" dirty="0">
                <a:latin typeface="Carlito"/>
                <a:cs typeface="Carlito"/>
              </a:rPr>
              <a:t>Mail float</a:t>
            </a:r>
            <a:r>
              <a:rPr sz="2400" spc="-5" dirty="0">
                <a:latin typeface="Carlito"/>
                <a:cs typeface="Carlito"/>
              </a:rPr>
              <a:t>: How long it </a:t>
            </a:r>
            <a:r>
              <a:rPr sz="2400" spc="-25" dirty="0">
                <a:latin typeface="Carlito"/>
                <a:cs typeface="Carlito"/>
              </a:rPr>
              <a:t>takes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dirty="0">
                <a:latin typeface="Carlito"/>
                <a:cs typeface="Carlito"/>
              </a:rPr>
              <a:t>firm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receive </a:t>
            </a:r>
            <a:r>
              <a:rPr sz="2400" spc="-5" dirty="0">
                <a:latin typeface="Carlito"/>
                <a:cs typeface="Carlito"/>
              </a:rPr>
              <a:t>the check </a:t>
            </a:r>
            <a:r>
              <a:rPr sz="2400" spc="-10" dirty="0">
                <a:latin typeface="Carlito"/>
                <a:cs typeface="Carlito"/>
              </a:rPr>
              <a:t>after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customer </a:t>
            </a:r>
            <a:r>
              <a:rPr sz="2400" spc="-5" dirty="0">
                <a:latin typeface="Carlito"/>
                <a:cs typeface="Carlito"/>
              </a:rPr>
              <a:t>has  mailed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it</a:t>
            </a:r>
            <a:endParaRPr sz="2400" dirty="0">
              <a:latin typeface="Carlito"/>
              <a:cs typeface="Carlito"/>
            </a:endParaRPr>
          </a:p>
          <a:p>
            <a:pPr marL="698500" marR="5715" lvl="1" indent="-229235">
              <a:lnSpc>
                <a:spcPct val="100699"/>
              </a:lnSpc>
              <a:spcBef>
                <a:spcPts val="500"/>
              </a:spcBef>
              <a:buFont typeface="Arial"/>
              <a:buChar char="•"/>
              <a:tabLst>
                <a:tab pos="698500" algn="l"/>
              </a:tabLst>
            </a:pPr>
            <a:r>
              <a:rPr sz="2400" b="1" spc="-10" dirty="0">
                <a:latin typeface="Carlito"/>
                <a:cs typeface="Carlito"/>
              </a:rPr>
              <a:t>Processing </a:t>
            </a:r>
            <a:r>
              <a:rPr sz="2400" b="1" spc="-5" dirty="0">
                <a:latin typeface="Carlito"/>
                <a:cs typeface="Carlito"/>
              </a:rPr>
              <a:t>float</a:t>
            </a:r>
            <a:r>
              <a:rPr sz="2400" spc="-5" dirty="0">
                <a:latin typeface="Carlito"/>
                <a:cs typeface="Carlito"/>
              </a:rPr>
              <a:t>: How long it </a:t>
            </a:r>
            <a:r>
              <a:rPr sz="2400" spc="-25" dirty="0">
                <a:latin typeface="Carlito"/>
                <a:cs typeface="Carlito"/>
              </a:rPr>
              <a:t>takes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dirty="0">
                <a:latin typeface="Carlito"/>
                <a:cs typeface="Carlito"/>
              </a:rPr>
              <a:t>firm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process </a:t>
            </a:r>
            <a:r>
              <a:rPr sz="2400" spc="-5" dirty="0">
                <a:latin typeface="Carlito"/>
                <a:cs typeface="Carlito"/>
              </a:rPr>
              <a:t>the check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deposit it in  the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bank</a:t>
            </a:r>
            <a:endParaRPr sz="2400" dirty="0">
              <a:latin typeface="Carlito"/>
              <a:cs typeface="Carlito"/>
            </a:endParaRPr>
          </a:p>
          <a:p>
            <a:pPr marL="698500" marR="5715" lvl="1" indent="-229235">
              <a:lnSpc>
                <a:spcPct val="100699"/>
              </a:lnSpc>
              <a:spcBef>
                <a:spcPts val="400"/>
              </a:spcBef>
              <a:buFont typeface="Arial"/>
              <a:buChar char="•"/>
              <a:tabLst>
                <a:tab pos="698500" algn="l"/>
              </a:tabLst>
            </a:pPr>
            <a:r>
              <a:rPr sz="2400" b="1" spc="-15" dirty="0">
                <a:latin typeface="Carlito"/>
                <a:cs typeface="Carlito"/>
              </a:rPr>
              <a:t>Availability </a:t>
            </a:r>
            <a:r>
              <a:rPr sz="2400" b="1" spc="-5" dirty="0">
                <a:latin typeface="Carlito"/>
                <a:cs typeface="Carlito"/>
              </a:rPr>
              <a:t>float</a:t>
            </a:r>
            <a:r>
              <a:rPr sz="2400" spc="-5" dirty="0">
                <a:latin typeface="Carlito"/>
                <a:cs typeface="Carlito"/>
              </a:rPr>
              <a:t>: How long it </a:t>
            </a:r>
            <a:r>
              <a:rPr sz="2400" spc="-25" dirty="0">
                <a:latin typeface="Carlito"/>
                <a:cs typeface="Carlito"/>
              </a:rPr>
              <a:t>takes </a:t>
            </a:r>
            <a:r>
              <a:rPr sz="2400" spc="-20" dirty="0">
                <a:latin typeface="Carlito"/>
                <a:cs typeface="Carlito"/>
              </a:rPr>
              <a:t>before </a:t>
            </a:r>
            <a:r>
              <a:rPr sz="2400" spc="-5" dirty="0">
                <a:latin typeface="Carlito"/>
                <a:cs typeface="Carlito"/>
              </a:rPr>
              <a:t>the bank gives the </a:t>
            </a:r>
            <a:r>
              <a:rPr sz="2400" dirty="0">
                <a:latin typeface="Carlito"/>
                <a:cs typeface="Carlito"/>
              </a:rPr>
              <a:t>firm </a:t>
            </a:r>
            <a:r>
              <a:rPr sz="2400" spc="-10" dirty="0">
                <a:latin typeface="Carlito"/>
                <a:cs typeface="Carlito"/>
              </a:rPr>
              <a:t>credit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the  </a:t>
            </a:r>
            <a:r>
              <a:rPr sz="2400" dirty="0">
                <a:latin typeface="Carlito"/>
                <a:cs typeface="Carlito"/>
              </a:rPr>
              <a:t>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46735"/>
            <a:ext cx="53314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Managing</a:t>
            </a:r>
            <a:r>
              <a:rPr spc="-5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Float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990600"/>
            <a:ext cx="10933430" cy="54533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 marR="5080" indent="-228600" algn="just">
              <a:lnSpc>
                <a:spcPct val="89800"/>
              </a:lnSpc>
              <a:spcBef>
                <a:spcPts val="39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10" dirty="0">
                <a:latin typeface="Carlito"/>
                <a:cs typeface="Carlito"/>
              </a:rPr>
              <a:t>Disbursement </a:t>
            </a:r>
            <a:r>
              <a:rPr sz="2400" b="1" spc="-5" dirty="0">
                <a:latin typeface="Carlito"/>
                <a:cs typeface="Carlito"/>
              </a:rPr>
              <a:t>float: </a:t>
            </a:r>
            <a:r>
              <a:rPr sz="2400" spc="-5" dirty="0">
                <a:latin typeface="Carlito"/>
                <a:cs typeface="Carlito"/>
              </a:rPr>
              <a:t>the amount of time it </a:t>
            </a:r>
            <a:r>
              <a:rPr sz="2400" spc="-25" dirty="0">
                <a:latin typeface="Carlito"/>
                <a:cs typeface="Carlito"/>
              </a:rPr>
              <a:t>takes </a:t>
            </a:r>
            <a:r>
              <a:rPr sz="2400" spc="-20" dirty="0">
                <a:latin typeface="Carlito"/>
                <a:cs typeface="Carlito"/>
              </a:rPr>
              <a:t>before </a:t>
            </a:r>
            <a:r>
              <a:rPr sz="2400" spc="-10" dirty="0">
                <a:latin typeface="Carlito"/>
                <a:cs typeface="Carlito"/>
              </a:rPr>
              <a:t>payments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suppliers </a:t>
            </a:r>
            <a:r>
              <a:rPr sz="2400" spc="-5" dirty="0">
                <a:latin typeface="Carlito"/>
                <a:cs typeface="Carlito"/>
              </a:rPr>
              <a:t>actually  </a:t>
            </a:r>
            <a:r>
              <a:rPr sz="2400" spc="-10" dirty="0">
                <a:latin typeface="Carlito"/>
                <a:cs typeface="Carlito"/>
              </a:rPr>
              <a:t>result </a:t>
            </a:r>
            <a:r>
              <a:rPr sz="2400" spc="-5" dirty="0">
                <a:latin typeface="Carlito"/>
                <a:cs typeface="Carlito"/>
              </a:rPr>
              <a:t>in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cash </a:t>
            </a:r>
            <a:r>
              <a:rPr sz="2400" spc="-5" dirty="0">
                <a:latin typeface="Carlito"/>
                <a:cs typeface="Carlito"/>
              </a:rPr>
              <a:t>outflow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the firm. </a:t>
            </a:r>
            <a:r>
              <a:rPr sz="2400" spc="-25" dirty="0">
                <a:latin typeface="Carlito"/>
                <a:cs typeface="Carlito"/>
              </a:rPr>
              <a:t>Like </a:t>
            </a:r>
            <a:r>
              <a:rPr sz="2400" spc="-10" dirty="0">
                <a:latin typeface="Carlito"/>
                <a:cs typeface="Carlito"/>
              </a:rPr>
              <a:t>collection float</a:t>
            </a:r>
            <a:r>
              <a:rPr sz="2400" i="1" spc="-10" dirty="0">
                <a:latin typeface="Carlito"/>
                <a:cs typeface="Carlito"/>
              </a:rPr>
              <a:t>, </a:t>
            </a:r>
            <a:r>
              <a:rPr sz="2400" i="1" spc="-5" dirty="0">
                <a:latin typeface="Carlito"/>
                <a:cs typeface="Carlito"/>
              </a:rPr>
              <a:t>it is </a:t>
            </a:r>
            <a:r>
              <a:rPr sz="2400" i="1" dirty="0">
                <a:latin typeface="Carlito"/>
                <a:cs typeface="Carlito"/>
              </a:rPr>
              <a:t>a function of mail </a:t>
            </a:r>
            <a:r>
              <a:rPr sz="2400" i="1" spc="-5" dirty="0">
                <a:latin typeface="Carlito"/>
                <a:cs typeface="Carlito"/>
              </a:rPr>
              <a:t>time,  processing time, </a:t>
            </a:r>
            <a:r>
              <a:rPr sz="2400" i="1" dirty="0">
                <a:latin typeface="Carlito"/>
                <a:cs typeface="Carlito"/>
              </a:rPr>
              <a:t>and </a:t>
            </a:r>
            <a:r>
              <a:rPr sz="2400" i="1" spc="-10" dirty="0">
                <a:latin typeface="Carlito"/>
                <a:cs typeface="Carlito"/>
              </a:rPr>
              <a:t>check-clearing </a:t>
            </a:r>
            <a:r>
              <a:rPr sz="2400" i="1" spc="-5" dirty="0">
                <a:latin typeface="Carlito"/>
                <a:cs typeface="Carlito"/>
              </a:rPr>
              <a:t>time. </a:t>
            </a:r>
            <a:r>
              <a:rPr sz="2400" spc="-5" dirty="0">
                <a:latin typeface="Carlito"/>
                <a:cs typeface="Carlito"/>
              </a:rPr>
              <a:t>Although </a:t>
            </a:r>
            <a:r>
              <a:rPr sz="2400" b="1" dirty="0">
                <a:latin typeface="Carlito"/>
                <a:cs typeface="Carlito"/>
              </a:rPr>
              <a:t>a </a:t>
            </a:r>
            <a:r>
              <a:rPr sz="2400" b="1" spc="-5" dirty="0">
                <a:latin typeface="Carlito"/>
                <a:cs typeface="Carlito"/>
              </a:rPr>
              <a:t>firm </a:t>
            </a:r>
            <a:r>
              <a:rPr sz="2400" b="1" spc="-20" dirty="0">
                <a:latin typeface="Carlito"/>
                <a:cs typeface="Carlito"/>
              </a:rPr>
              <a:t>may </a:t>
            </a:r>
            <a:r>
              <a:rPr sz="2400" b="1" dirty="0">
                <a:latin typeface="Carlito"/>
                <a:cs typeface="Carlito"/>
              </a:rPr>
              <a:t>try </a:t>
            </a:r>
            <a:r>
              <a:rPr sz="2400" b="1" spc="-10" dirty="0">
                <a:latin typeface="Carlito"/>
                <a:cs typeface="Carlito"/>
              </a:rPr>
              <a:t>to </a:t>
            </a:r>
            <a:r>
              <a:rPr sz="2400" b="1" spc="-15" dirty="0">
                <a:latin typeface="Carlito"/>
                <a:cs typeface="Carlito"/>
              </a:rPr>
              <a:t>extend </a:t>
            </a:r>
            <a:r>
              <a:rPr sz="2400" b="1" dirty="0">
                <a:latin typeface="Carlito"/>
                <a:cs typeface="Carlito"/>
              </a:rPr>
              <a:t>its  </a:t>
            </a:r>
            <a:r>
              <a:rPr sz="2400" b="1" spc="-10" dirty="0">
                <a:latin typeface="Carlito"/>
                <a:cs typeface="Carlito"/>
              </a:rPr>
              <a:t>disbursement float </a:t>
            </a:r>
            <a:r>
              <a:rPr sz="2400" b="1" spc="-5" dirty="0">
                <a:latin typeface="Carlito"/>
                <a:cs typeface="Carlito"/>
              </a:rPr>
              <a:t>in </a:t>
            </a:r>
            <a:r>
              <a:rPr sz="2400" b="1" spc="-10" dirty="0">
                <a:latin typeface="Carlito"/>
                <a:cs typeface="Carlito"/>
              </a:rPr>
              <a:t>order to </a:t>
            </a:r>
            <a:r>
              <a:rPr sz="2400" b="1" spc="-5" dirty="0">
                <a:latin typeface="Carlito"/>
                <a:cs typeface="Carlito"/>
              </a:rPr>
              <a:t>lengthen </a:t>
            </a:r>
            <a:r>
              <a:rPr sz="2400" b="1" dirty="0">
                <a:latin typeface="Carlito"/>
                <a:cs typeface="Carlito"/>
              </a:rPr>
              <a:t>its </a:t>
            </a:r>
            <a:r>
              <a:rPr sz="2400" b="1" spc="-15" dirty="0">
                <a:latin typeface="Carlito"/>
                <a:cs typeface="Carlito"/>
              </a:rPr>
              <a:t>payables </a:t>
            </a:r>
            <a:r>
              <a:rPr sz="2400" b="1" dirty="0">
                <a:latin typeface="Carlito"/>
                <a:cs typeface="Carlito"/>
              </a:rPr>
              <a:t>and </a:t>
            </a:r>
            <a:r>
              <a:rPr sz="2400" b="1" spc="-10" dirty="0">
                <a:latin typeface="Carlito"/>
                <a:cs typeface="Carlito"/>
              </a:rPr>
              <a:t>reduce </a:t>
            </a:r>
            <a:r>
              <a:rPr sz="2400" b="1" dirty="0">
                <a:latin typeface="Carlito"/>
                <a:cs typeface="Carlito"/>
              </a:rPr>
              <a:t>its </a:t>
            </a:r>
            <a:r>
              <a:rPr sz="2400" b="1" spc="-10" dirty="0">
                <a:latin typeface="Carlito"/>
                <a:cs typeface="Carlito"/>
              </a:rPr>
              <a:t>working capital  </a:t>
            </a:r>
            <a:r>
              <a:rPr sz="2400" b="1" dirty="0">
                <a:latin typeface="Carlito"/>
                <a:cs typeface="Carlito"/>
              </a:rPr>
              <a:t>needs, </a:t>
            </a:r>
            <a:r>
              <a:rPr sz="2400" b="1" i="1" spc="-5" dirty="0">
                <a:latin typeface="Carlito"/>
                <a:cs typeface="Carlito"/>
              </a:rPr>
              <a:t>it risks making </a:t>
            </a:r>
            <a:r>
              <a:rPr sz="2400" b="1" i="1" spc="-10" dirty="0">
                <a:latin typeface="Carlito"/>
                <a:cs typeface="Carlito"/>
              </a:rPr>
              <a:t>late payments to </a:t>
            </a:r>
            <a:r>
              <a:rPr sz="2400" b="1" i="1" spc="-5" dirty="0">
                <a:latin typeface="Carlito"/>
                <a:cs typeface="Carlito"/>
              </a:rPr>
              <a:t>suppliers</a:t>
            </a:r>
            <a:r>
              <a:rPr sz="2400" spc="-5" dirty="0">
                <a:latin typeface="Carlito"/>
                <a:cs typeface="Carlito"/>
              </a:rPr>
              <a:t>. In such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case, the </a:t>
            </a:r>
            <a:r>
              <a:rPr sz="2400" dirty="0">
                <a:latin typeface="Carlito"/>
                <a:cs typeface="Carlito"/>
              </a:rPr>
              <a:t>firm </a:t>
            </a:r>
            <a:r>
              <a:rPr sz="2400" spc="-20" dirty="0">
                <a:latin typeface="Carlito"/>
                <a:cs typeface="Carlito"/>
              </a:rPr>
              <a:t>may </a:t>
            </a:r>
            <a:r>
              <a:rPr sz="2400" dirty="0">
                <a:latin typeface="Carlito"/>
                <a:cs typeface="Carlito"/>
              </a:rPr>
              <a:t>be  </a:t>
            </a:r>
            <a:r>
              <a:rPr sz="2400" spc="-10" dirty="0">
                <a:latin typeface="Carlito"/>
                <a:cs typeface="Carlito"/>
              </a:rPr>
              <a:t>charged </a:t>
            </a:r>
            <a:r>
              <a:rPr sz="2400" i="1" dirty="0">
                <a:latin typeface="Carlito"/>
                <a:cs typeface="Carlito"/>
              </a:rPr>
              <a:t>an additional </a:t>
            </a:r>
            <a:r>
              <a:rPr sz="2400" i="1" spc="-15" dirty="0">
                <a:latin typeface="Carlito"/>
                <a:cs typeface="Carlito"/>
              </a:rPr>
              <a:t>fee </a:t>
            </a:r>
            <a:r>
              <a:rPr sz="2400" i="1" spc="-10" dirty="0">
                <a:latin typeface="Carlito"/>
                <a:cs typeface="Carlito"/>
              </a:rPr>
              <a:t>for </a:t>
            </a:r>
            <a:r>
              <a:rPr sz="2400" i="1" dirty="0">
                <a:latin typeface="Carlito"/>
                <a:cs typeface="Carlito"/>
              </a:rPr>
              <a:t>paying </a:t>
            </a:r>
            <a:r>
              <a:rPr sz="2400" i="1" spc="-10" dirty="0">
                <a:latin typeface="Carlito"/>
                <a:cs typeface="Carlito"/>
              </a:rPr>
              <a:t>late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spc="-20" dirty="0">
                <a:latin typeface="Carlito"/>
                <a:cs typeface="Carlito"/>
              </a:rPr>
              <a:t>may </a:t>
            </a:r>
            <a:r>
              <a:rPr sz="2400" dirty="0">
                <a:latin typeface="Carlito"/>
                <a:cs typeface="Carlito"/>
              </a:rPr>
              <a:t>be </a:t>
            </a:r>
            <a:r>
              <a:rPr sz="2400" i="1" spc="-5" dirty="0">
                <a:latin typeface="Carlito"/>
                <a:cs typeface="Carlito"/>
              </a:rPr>
              <a:t>required </a:t>
            </a:r>
            <a:r>
              <a:rPr sz="2400" i="1" spc="-20" dirty="0">
                <a:latin typeface="Carlito"/>
                <a:cs typeface="Carlito"/>
              </a:rPr>
              <a:t>to </a:t>
            </a:r>
            <a:r>
              <a:rPr sz="2400" i="1" dirty="0">
                <a:latin typeface="Carlito"/>
                <a:cs typeface="Carlito"/>
              </a:rPr>
              <a:t>pay </a:t>
            </a:r>
            <a:r>
              <a:rPr sz="2400" i="1" spc="-5" dirty="0">
                <a:latin typeface="Carlito"/>
                <a:cs typeface="Carlito"/>
              </a:rPr>
              <a:t>cash before  </a:t>
            </a:r>
            <a:r>
              <a:rPr sz="2400" i="1" dirty="0">
                <a:latin typeface="Carlito"/>
                <a:cs typeface="Carlito"/>
              </a:rPr>
              <a:t>delivery </a:t>
            </a:r>
            <a:r>
              <a:rPr sz="2400" i="1" spc="-5" dirty="0">
                <a:latin typeface="Carlito"/>
                <a:cs typeface="Carlito"/>
              </a:rPr>
              <a:t>(CBD) </a:t>
            </a:r>
            <a:r>
              <a:rPr sz="2400" i="1" dirty="0">
                <a:latin typeface="Carlito"/>
                <a:cs typeface="Carlito"/>
              </a:rPr>
              <a:t>or on delivery </a:t>
            </a:r>
            <a:r>
              <a:rPr sz="2400" i="1" spc="-10" dirty="0">
                <a:latin typeface="Carlito"/>
                <a:cs typeface="Carlito"/>
              </a:rPr>
              <a:t>(COD) for </a:t>
            </a:r>
            <a:r>
              <a:rPr sz="2400" i="1" dirty="0">
                <a:latin typeface="Carlito"/>
                <a:cs typeface="Carlito"/>
              </a:rPr>
              <a:t>future purchases</a:t>
            </a:r>
            <a:r>
              <a:rPr sz="2400" dirty="0">
                <a:latin typeface="Carlito"/>
                <a:cs typeface="Carlito"/>
              </a:rPr>
              <a:t>. </a:t>
            </a:r>
            <a:r>
              <a:rPr sz="2400" spc="-5" dirty="0">
                <a:latin typeface="Carlito"/>
                <a:cs typeface="Carlito"/>
              </a:rPr>
              <a:t>In some cases, the supplier  </a:t>
            </a:r>
            <a:r>
              <a:rPr sz="2400" spc="-20" dirty="0">
                <a:latin typeface="Carlito"/>
                <a:cs typeface="Carlito"/>
              </a:rPr>
              <a:t>may </a:t>
            </a:r>
            <a:r>
              <a:rPr sz="2400" spc="-10" dirty="0">
                <a:latin typeface="Carlito"/>
                <a:cs typeface="Carlito"/>
              </a:rPr>
              <a:t>refuse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do </a:t>
            </a:r>
            <a:r>
              <a:rPr sz="2400" spc="-5" dirty="0">
                <a:latin typeface="Carlito"/>
                <a:cs typeface="Carlito"/>
              </a:rPr>
              <a:t>business in the future with the delinquent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firm.</a:t>
            </a:r>
            <a:endParaRPr sz="24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ts val="260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Carlito"/>
                <a:cs typeface="Carlito"/>
              </a:rPr>
              <a:t>Firms </a:t>
            </a:r>
            <a:r>
              <a:rPr sz="2400" b="1" spc="-10" dirty="0">
                <a:latin typeface="Carlito"/>
                <a:cs typeface="Carlito"/>
              </a:rPr>
              <a:t>can employ </a:t>
            </a:r>
            <a:r>
              <a:rPr sz="2400" b="1" spc="-15" dirty="0">
                <a:latin typeface="Carlito"/>
                <a:cs typeface="Carlito"/>
              </a:rPr>
              <a:t>several </a:t>
            </a:r>
            <a:r>
              <a:rPr sz="2400" b="1" spc="-5" dirty="0">
                <a:latin typeface="Carlito"/>
                <a:cs typeface="Carlito"/>
              </a:rPr>
              <a:t>methods </a:t>
            </a:r>
            <a:r>
              <a:rPr sz="2400" b="1" spc="-10" dirty="0">
                <a:latin typeface="Carlito"/>
                <a:cs typeface="Carlito"/>
              </a:rPr>
              <a:t>to reduce </a:t>
            </a:r>
            <a:r>
              <a:rPr sz="2400" b="1" spc="-5" dirty="0">
                <a:latin typeface="Carlito"/>
                <a:cs typeface="Carlito"/>
              </a:rPr>
              <a:t>their collection </a:t>
            </a:r>
            <a:r>
              <a:rPr sz="2400" b="1" dirty="0">
                <a:latin typeface="Carlito"/>
                <a:cs typeface="Carlito"/>
              </a:rPr>
              <a:t>and </a:t>
            </a:r>
            <a:r>
              <a:rPr sz="2400" b="1" spc="-10" dirty="0">
                <a:latin typeface="Carlito"/>
                <a:cs typeface="Carlito"/>
              </a:rPr>
              <a:t>disbursement  </a:t>
            </a:r>
            <a:r>
              <a:rPr sz="2400" b="1" spc="-5" dirty="0">
                <a:latin typeface="Carlito"/>
                <a:cs typeface="Carlito"/>
              </a:rPr>
              <a:t>floats.</a:t>
            </a:r>
            <a:endParaRPr sz="2400" dirty="0">
              <a:latin typeface="Carlito"/>
              <a:cs typeface="Carlito"/>
            </a:endParaRPr>
          </a:p>
          <a:p>
            <a:pPr marL="698500" lvl="1" indent="-228600" algn="just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698500" algn="l"/>
              </a:tabLst>
            </a:pPr>
            <a:r>
              <a:rPr sz="2000" b="1" spc="-5" dirty="0">
                <a:latin typeface="Carlito"/>
                <a:cs typeface="Carlito"/>
              </a:rPr>
              <a:t>Methods </a:t>
            </a:r>
            <a:r>
              <a:rPr sz="2000" b="1" spc="-15" dirty="0">
                <a:latin typeface="Carlito"/>
                <a:cs typeface="Carlito"/>
              </a:rPr>
              <a:t>to </a:t>
            </a:r>
            <a:r>
              <a:rPr sz="2000" b="1" spc="-5" dirty="0">
                <a:latin typeface="Carlito"/>
                <a:cs typeface="Carlito"/>
              </a:rPr>
              <a:t>reduce disbursement</a:t>
            </a:r>
            <a:r>
              <a:rPr sz="2000" b="1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float:</a:t>
            </a:r>
            <a:endParaRPr sz="2000" dirty="0">
              <a:latin typeface="Carlito"/>
              <a:cs typeface="Carlito"/>
            </a:endParaRPr>
          </a:p>
          <a:p>
            <a:pPr marL="1155065" marR="5715" lvl="2" indent="-228600" algn="just">
              <a:lnSpc>
                <a:spcPts val="1800"/>
              </a:lnSpc>
              <a:spcBef>
                <a:spcPts val="560"/>
              </a:spcBef>
              <a:buFont typeface="Arial"/>
              <a:buChar char="•"/>
              <a:tabLst>
                <a:tab pos="1155700" algn="l"/>
              </a:tabLst>
            </a:pPr>
            <a:r>
              <a:rPr sz="1700" b="1" spc="-5" dirty="0">
                <a:latin typeface="Carlito"/>
                <a:cs typeface="Carlito"/>
              </a:rPr>
              <a:t>Check </a:t>
            </a:r>
            <a:r>
              <a:rPr sz="1700" b="1" dirty="0">
                <a:latin typeface="Carlito"/>
                <a:cs typeface="Carlito"/>
              </a:rPr>
              <a:t>21: </a:t>
            </a:r>
            <a:r>
              <a:rPr sz="1700" spc="-5" dirty="0">
                <a:latin typeface="Carlito"/>
                <a:cs typeface="Carlito"/>
              </a:rPr>
              <a:t>The </a:t>
            </a:r>
            <a:r>
              <a:rPr sz="1700" dirty="0">
                <a:latin typeface="Carlito"/>
                <a:cs typeface="Carlito"/>
              </a:rPr>
              <a:t>Check </a:t>
            </a:r>
            <a:r>
              <a:rPr sz="1700" spc="-5" dirty="0">
                <a:latin typeface="Carlito"/>
                <a:cs typeface="Carlito"/>
              </a:rPr>
              <a:t>Clearing </a:t>
            </a:r>
            <a:r>
              <a:rPr sz="1700" spc="-10" dirty="0">
                <a:latin typeface="Carlito"/>
                <a:cs typeface="Carlito"/>
              </a:rPr>
              <a:t>for </a:t>
            </a:r>
            <a:r>
              <a:rPr sz="1700" dirty="0">
                <a:latin typeface="Carlito"/>
                <a:cs typeface="Carlito"/>
              </a:rPr>
              <a:t>the </a:t>
            </a:r>
            <a:r>
              <a:rPr sz="1700" spc="-10" dirty="0">
                <a:latin typeface="Carlito"/>
                <a:cs typeface="Carlito"/>
              </a:rPr>
              <a:t>21st </a:t>
            </a:r>
            <a:r>
              <a:rPr sz="1700" spc="-5" dirty="0">
                <a:latin typeface="Carlito"/>
                <a:cs typeface="Carlito"/>
              </a:rPr>
              <a:t>Century </a:t>
            </a:r>
            <a:r>
              <a:rPr sz="1700" dirty="0">
                <a:latin typeface="Carlito"/>
                <a:cs typeface="Carlito"/>
              </a:rPr>
              <a:t>Act </a:t>
            </a:r>
            <a:r>
              <a:rPr sz="1700" spc="-5" dirty="0">
                <a:latin typeface="Carlito"/>
                <a:cs typeface="Carlito"/>
              </a:rPr>
              <a:t>became </a:t>
            </a:r>
            <a:r>
              <a:rPr sz="1700" spc="-10" dirty="0">
                <a:latin typeface="Carlito"/>
                <a:cs typeface="Carlito"/>
              </a:rPr>
              <a:t>effective </a:t>
            </a:r>
            <a:r>
              <a:rPr sz="1700" dirty="0">
                <a:latin typeface="Carlito"/>
                <a:cs typeface="Carlito"/>
              </a:rPr>
              <a:t>on </a:t>
            </a:r>
            <a:r>
              <a:rPr sz="1700" spc="-5" dirty="0">
                <a:latin typeface="Carlito"/>
                <a:cs typeface="Carlito"/>
              </a:rPr>
              <a:t>October </a:t>
            </a:r>
            <a:r>
              <a:rPr sz="1700" dirty="0">
                <a:latin typeface="Carlito"/>
                <a:cs typeface="Carlito"/>
              </a:rPr>
              <a:t>28, 2004, </a:t>
            </a:r>
            <a:r>
              <a:rPr sz="1700" spc="-10" dirty="0">
                <a:latin typeface="Carlito"/>
                <a:cs typeface="Carlito"/>
              </a:rPr>
              <a:t>eliminated </a:t>
            </a:r>
            <a:r>
              <a:rPr sz="1700" dirty="0">
                <a:latin typeface="Carlito"/>
                <a:cs typeface="Carlito"/>
              </a:rPr>
              <a:t>the  </a:t>
            </a:r>
            <a:r>
              <a:rPr sz="1700" spc="-10" dirty="0">
                <a:latin typeface="Carlito"/>
                <a:cs typeface="Carlito"/>
              </a:rPr>
              <a:t>disbursement </a:t>
            </a:r>
            <a:r>
              <a:rPr sz="1700" spc="-5" dirty="0">
                <a:latin typeface="Carlito"/>
                <a:cs typeface="Carlito"/>
              </a:rPr>
              <a:t>float </a:t>
            </a:r>
            <a:r>
              <a:rPr sz="1700" spc="-10" dirty="0">
                <a:latin typeface="Carlito"/>
                <a:cs typeface="Carlito"/>
              </a:rPr>
              <a:t>due </a:t>
            </a:r>
            <a:r>
              <a:rPr sz="1700" spc="-5" dirty="0">
                <a:latin typeface="Carlito"/>
                <a:cs typeface="Carlito"/>
              </a:rPr>
              <a:t>to </a:t>
            </a:r>
            <a:r>
              <a:rPr sz="1700" dirty="0">
                <a:latin typeface="Carlito"/>
                <a:cs typeface="Carlito"/>
              </a:rPr>
              <a:t>the </a:t>
            </a:r>
            <a:r>
              <a:rPr sz="1700" spc="-10" dirty="0">
                <a:latin typeface="Carlito"/>
                <a:cs typeface="Carlito"/>
              </a:rPr>
              <a:t>check-clearing</a:t>
            </a:r>
            <a:r>
              <a:rPr sz="1700" spc="55" dirty="0">
                <a:latin typeface="Carlito"/>
                <a:cs typeface="Carlito"/>
              </a:rPr>
              <a:t> </a:t>
            </a:r>
            <a:r>
              <a:rPr sz="1700" spc="-10" dirty="0">
                <a:latin typeface="Carlito"/>
                <a:cs typeface="Carlito"/>
              </a:rPr>
              <a:t>process.</a:t>
            </a:r>
            <a:endParaRPr sz="1700" dirty="0">
              <a:latin typeface="Carlito"/>
              <a:cs typeface="Carlito"/>
            </a:endParaRPr>
          </a:p>
          <a:p>
            <a:pPr marL="698500" lvl="1" indent="-228600" algn="just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698500" algn="l"/>
              </a:tabLst>
            </a:pPr>
            <a:r>
              <a:rPr sz="2000" b="1" spc="-5" dirty="0">
                <a:latin typeface="Carlito"/>
                <a:cs typeface="Carlito"/>
              </a:rPr>
              <a:t>Methods </a:t>
            </a:r>
            <a:r>
              <a:rPr sz="2000" b="1" spc="-15" dirty="0">
                <a:latin typeface="Carlito"/>
                <a:cs typeface="Carlito"/>
              </a:rPr>
              <a:t>to </a:t>
            </a:r>
            <a:r>
              <a:rPr sz="2000" b="1" spc="-5" dirty="0">
                <a:latin typeface="Carlito"/>
                <a:cs typeface="Carlito"/>
              </a:rPr>
              <a:t>reduce collection</a:t>
            </a:r>
            <a:r>
              <a:rPr sz="2000" b="1" spc="15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float:</a:t>
            </a:r>
            <a:endParaRPr sz="2000" dirty="0">
              <a:latin typeface="Carlito"/>
              <a:cs typeface="Carlito"/>
            </a:endParaRPr>
          </a:p>
          <a:p>
            <a:pPr marL="1155065" marR="5080" lvl="2" indent="-228600" algn="just">
              <a:lnSpc>
                <a:spcPct val="90700"/>
              </a:lnSpc>
              <a:spcBef>
                <a:spcPts val="490"/>
              </a:spcBef>
              <a:buFont typeface="Arial"/>
              <a:buChar char="•"/>
              <a:tabLst>
                <a:tab pos="1155700" algn="l"/>
              </a:tabLst>
            </a:pPr>
            <a:r>
              <a:rPr sz="1700" spc="-5" dirty="0">
                <a:latin typeface="Carlito"/>
                <a:cs typeface="Carlito"/>
              </a:rPr>
              <a:t>E.g. </a:t>
            </a:r>
            <a:r>
              <a:rPr sz="1700" dirty="0">
                <a:latin typeface="Carlito"/>
                <a:cs typeface="Carlito"/>
              </a:rPr>
              <a:t>the </a:t>
            </a:r>
            <a:r>
              <a:rPr sz="1700" spc="-5" dirty="0">
                <a:latin typeface="Carlito"/>
                <a:cs typeface="Carlito"/>
              </a:rPr>
              <a:t>firm </a:t>
            </a:r>
            <a:r>
              <a:rPr sz="1700" spc="-15" dirty="0">
                <a:latin typeface="Carlito"/>
                <a:cs typeface="Carlito"/>
              </a:rPr>
              <a:t>may </a:t>
            </a:r>
            <a:r>
              <a:rPr sz="1700" spc="-10" dirty="0">
                <a:latin typeface="Carlito"/>
                <a:cs typeface="Carlito"/>
              </a:rPr>
              <a:t>streamline </a:t>
            </a:r>
            <a:r>
              <a:rPr sz="1700" spc="-5" dirty="0">
                <a:latin typeface="Carlito"/>
                <a:cs typeface="Carlito"/>
              </a:rPr>
              <a:t>its in-house </a:t>
            </a:r>
            <a:r>
              <a:rPr sz="1700" spc="-10" dirty="0">
                <a:latin typeface="Carlito"/>
                <a:cs typeface="Carlito"/>
              </a:rPr>
              <a:t>check-processing procedures. </a:t>
            </a:r>
            <a:r>
              <a:rPr sz="1700" spc="-5" dirty="0">
                <a:latin typeface="Carlito"/>
                <a:cs typeface="Carlito"/>
              </a:rPr>
              <a:t>In addition, </a:t>
            </a:r>
            <a:r>
              <a:rPr sz="1700" b="1" spc="-5" dirty="0">
                <a:latin typeface="Carlito"/>
                <a:cs typeface="Carlito"/>
              </a:rPr>
              <a:t>with </a:t>
            </a:r>
            <a:r>
              <a:rPr sz="1700" b="1" spc="-10" dirty="0">
                <a:latin typeface="Carlito"/>
                <a:cs typeface="Carlito"/>
              </a:rPr>
              <a:t>electronic </a:t>
            </a:r>
            <a:r>
              <a:rPr sz="1700" b="1" spc="-5" dirty="0">
                <a:latin typeface="Carlito"/>
                <a:cs typeface="Carlito"/>
              </a:rPr>
              <a:t>collection</a:t>
            </a:r>
            <a:r>
              <a:rPr sz="1700" spc="-5" dirty="0">
                <a:latin typeface="Carlito"/>
                <a:cs typeface="Carlito"/>
              </a:rPr>
              <a:t>,  funds </a:t>
            </a:r>
            <a:r>
              <a:rPr sz="1700" spc="-15" dirty="0">
                <a:latin typeface="Carlito"/>
                <a:cs typeface="Carlito"/>
              </a:rPr>
              <a:t>are </a:t>
            </a:r>
            <a:r>
              <a:rPr sz="1700" spc="-10" dirty="0">
                <a:latin typeface="Carlito"/>
                <a:cs typeface="Carlito"/>
              </a:rPr>
              <a:t>automatically </a:t>
            </a:r>
            <a:r>
              <a:rPr sz="1700" spc="-15" dirty="0">
                <a:latin typeface="Carlito"/>
                <a:cs typeface="Carlito"/>
              </a:rPr>
              <a:t>transferred </a:t>
            </a:r>
            <a:r>
              <a:rPr sz="1700" spc="-10" dirty="0">
                <a:latin typeface="Carlito"/>
                <a:cs typeface="Carlito"/>
              </a:rPr>
              <a:t>from </a:t>
            </a:r>
            <a:r>
              <a:rPr sz="1700" dirty="0">
                <a:latin typeface="Carlito"/>
                <a:cs typeface="Carlito"/>
              </a:rPr>
              <a:t>the </a:t>
            </a:r>
            <a:r>
              <a:rPr sz="1700" spc="-10" dirty="0">
                <a:latin typeface="Carlito"/>
                <a:cs typeface="Carlito"/>
              </a:rPr>
              <a:t>customer’s bank account </a:t>
            </a:r>
            <a:r>
              <a:rPr sz="1700" spc="-5" dirty="0">
                <a:latin typeface="Carlito"/>
                <a:cs typeface="Carlito"/>
              </a:rPr>
              <a:t>to </a:t>
            </a:r>
            <a:r>
              <a:rPr sz="1700" dirty="0">
                <a:latin typeface="Carlito"/>
                <a:cs typeface="Carlito"/>
              </a:rPr>
              <a:t>the </a:t>
            </a:r>
            <a:r>
              <a:rPr sz="1700" spc="-20" dirty="0">
                <a:latin typeface="Carlito"/>
                <a:cs typeface="Carlito"/>
              </a:rPr>
              <a:t>firm’s </a:t>
            </a:r>
            <a:r>
              <a:rPr sz="1700" spc="-10" dirty="0">
                <a:latin typeface="Carlito"/>
                <a:cs typeface="Carlito"/>
              </a:rPr>
              <a:t>bank account </a:t>
            </a:r>
            <a:r>
              <a:rPr sz="1700" dirty="0">
                <a:latin typeface="Carlito"/>
                <a:cs typeface="Carlito"/>
              </a:rPr>
              <a:t>on the  </a:t>
            </a:r>
            <a:r>
              <a:rPr sz="1700" spc="-10" dirty="0">
                <a:latin typeface="Carlito"/>
                <a:cs typeface="Carlito"/>
              </a:rPr>
              <a:t>payment date, reducing </a:t>
            </a:r>
            <a:r>
              <a:rPr sz="1700" dirty="0">
                <a:latin typeface="Carlito"/>
                <a:cs typeface="Carlito"/>
              </a:rPr>
              <a:t>the </a:t>
            </a:r>
            <a:r>
              <a:rPr sz="1700" spc="-5" dirty="0">
                <a:latin typeface="Carlito"/>
                <a:cs typeface="Carlito"/>
              </a:rPr>
              <a:t>collection float to</a:t>
            </a:r>
            <a:r>
              <a:rPr sz="1700" spc="55" dirty="0">
                <a:latin typeface="Carlito"/>
                <a:cs typeface="Carlito"/>
              </a:rPr>
              <a:t> </a:t>
            </a:r>
            <a:r>
              <a:rPr sz="1700" spc="-15" dirty="0">
                <a:latin typeface="Carlito"/>
                <a:cs typeface="Carlito"/>
              </a:rPr>
              <a:t>zero.</a:t>
            </a:r>
            <a:endParaRPr sz="17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438112"/>
            <a:ext cx="98272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Accounts </a:t>
            </a:r>
            <a:r>
              <a:rPr spc="-20" dirty="0">
                <a:latin typeface="Carlito"/>
                <a:cs typeface="Carlito"/>
              </a:rPr>
              <a:t>Receivable</a:t>
            </a:r>
            <a:r>
              <a:rPr spc="-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1355"/>
            <a:ext cx="10357485" cy="43764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10"/>
              </a:spcBef>
            </a:pPr>
            <a:r>
              <a:rPr sz="2800" b="1" spc="-10" dirty="0">
                <a:latin typeface="Carlito"/>
                <a:cs typeface="Carlito"/>
              </a:rPr>
              <a:t>Accounts Receivable Management: </a:t>
            </a:r>
            <a:r>
              <a:rPr sz="2800" spc="-5" dirty="0">
                <a:latin typeface="Carlito"/>
                <a:cs typeface="Carlito"/>
              </a:rPr>
              <a:t>How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5" dirty="0">
                <a:latin typeface="Carlito"/>
                <a:cs typeface="Carlito"/>
              </a:rPr>
              <a:t>firm adopts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5" dirty="0">
                <a:latin typeface="Carlito"/>
                <a:cs typeface="Carlito"/>
              </a:rPr>
              <a:t>policy </a:t>
            </a:r>
            <a:r>
              <a:rPr sz="2800" spc="-25" dirty="0">
                <a:latin typeface="Carlito"/>
                <a:cs typeface="Carlito"/>
              </a:rPr>
              <a:t>for  </a:t>
            </a:r>
            <a:r>
              <a:rPr sz="2800" spc="-20" dirty="0">
                <a:latin typeface="Carlito"/>
                <a:cs typeface="Carlito"/>
              </a:rPr>
              <a:t>offering </a:t>
            </a:r>
            <a:r>
              <a:rPr sz="2800" spc="-10" dirty="0">
                <a:latin typeface="Carlito"/>
                <a:cs typeface="Carlito"/>
              </a:rPr>
              <a:t>credit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its </a:t>
            </a:r>
            <a:r>
              <a:rPr sz="2800" spc="-15" dirty="0">
                <a:latin typeface="Carlito"/>
                <a:cs typeface="Carlito"/>
              </a:rPr>
              <a:t>customers </a:t>
            </a:r>
            <a:r>
              <a:rPr sz="2800" spc="-5" dirty="0">
                <a:latin typeface="Carlito"/>
                <a:cs typeface="Carlito"/>
              </a:rPr>
              <a:t>and how it </a:t>
            </a:r>
            <a:r>
              <a:rPr sz="2800" spc="-15" dirty="0">
                <a:latin typeface="Carlito"/>
                <a:cs typeface="Carlito"/>
              </a:rPr>
              <a:t>monitors </a:t>
            </a:r>
            <a:r>
              <a:rPr sz="2800" spc="-5" dirty="0">
                <a:latin typeface="Carlito"/>
                <a:cs typeface="Carlito"/>
              </a:rPr>
              <a:t>its </a:t>
            </a:r>
            <a:r>
              <a:rPr sz="2800" spc="-10" dirty="0">
                <a:latin typeface="Carlito"/>
                <a:cs typeface="Carlito"/>
              </a:rPr>
              <a:t>accounts  </a:t>
            </a:r>
            <a:r>
              <a:rPr sz="2800" spc="-15" dirty="0">
                <a:latin typeface="Carlito"/>
                <a:cs typeface="Carlito"/>
              </a:rPr>
              <a:t>receivable </a:t>
            </a:r>
            <a:r>
              <a:rPr sz="2800" spc="-5" dirty="0">
                <a:latin typeface="Carlito"/>
                <a:cs typeface="Carlito"/>
              </a:rPr>
              <a:t>on an </a:t>
            </a:r>
            <a:r>
              <a:rPr sz="2800" spc="-10" dirty="0">
                <a:latin typeface="Carlito"/>
                <a:cs typeface="Carlito"/>
              </a:rPr>
              <a:t>ongoing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basis?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50" dirty="0">
              <a:latin typeface="Carlito"/>
              <a:cs typeface="Carlito"/>
            </a:endParaRPr>
          </a:p>
          <a:p>
            <a:pPr marL="527050" indent="-514350">
              <a:lnSpc>
                <a:spcPct val="100000"/>
              </a:lnSpc>
              <a:buAutoNum type="arabicPeriod"/>
              <a:tabLst>
                <a:tab pos="526415" algn="l"/>
                <a:tab pos="527050" algn="l"/>
              </a:tabLst>
            </a:pP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Determining </a:t>
            </a: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 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Credit</a:t>
            </a:r>
            <a:r>
              <a:rPr sz="2800" b="1" u="sng" spc="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b="1" u="sng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Policy</a:t>
            </a:r>
            <a:endParaRPr sz="2800" dirty="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698500" algn="l"/>
              </a:tabLst>
            </a:pPr>
            <a:r>
              <a:rPr sz="2800" spc="-10" dirty="0">
                <a:latin typeface="Carlito"/>
                <a:cs typeface="Carlito"/>
              </a:rPr>
              <a:t>Establishing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credit </a:t>
            </a:r>
            <a:r>
              <a:rPr sz="2800" spc="-5" dirty="0">
                <a:latin typeface="Carlito"/>
                <a:cs typeface="Carlito"/>
              </a:rPr>
              <a:t>policy </a:t>
            </a:r>
            <a:r>
              <a:rPr sz="2800" spc="-20" dirty="0">
                <a:latin typeface="Carlito"/>
                <a:cs typeface="Carlito"/>
              </a:rPr>
              <a:t>involves </a:t>
            </a:r>
            <a:r>
              <a:rPr sz="2800" spc="-10" dirty="0">
                <a:latin typeface="Carlito"/>
                <a:cs typeface="Carlito"/>
              </a:rPr>
              <a:t>three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steps:</a:t>
            </a:r>
            <a:endParaRPr sz="28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1155700" algn="l"/>
              </a:tabLst>
            </a:pPr>
            <a:r>
              <a:rPr sz="2800" spc="-10" dirty="0">
                <a:latin typeface="Carlito"/>
                <a:cs typeface="Carlito"/>
              </a:rPr>
              <a:t>Establishing credit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standards</a:t>
            </a:r>
            <a:endParaRPr sz="28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1155700" algn="l"/>
              </a:tabLst>
            </a:pPr>
            <a:r>
              <a:rPr sz="2800" spc="-10" dirty="0">
                <a:latin typeface="Carlito"/>
                <a:cs typeface="Carlito"/>
              </a:rPr>
              <a:t>Establishing credit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terms</a:t>
            </a:r>
            <a:endParaRPr sz="28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1155700" algn="l"/>
              </a:tabLst>
            </a:pPr>
            <a:r>
              <a:rPr sz="2800" spc="-10" dirty="0">
                <a:latin typeface="Carlito"/>
                <a:cs typeface="Carlito"/>
              </a:rPr>
              <a:t>Establishing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5" dirty="0">
                <a:latin typeface="Carlito"/>
                <a:cs typeface="Carlito"/>
              </a:rPr>
              <a:t>collection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policy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2898" y="246735"/>
            <a:ext cx="1016130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Accounts </a:t>
            </a:r>
            <a:r>
              <a:rPr spc="-20" dirty="0">
                <a:latin typeface="Carlito"/>
                <a:cs typeface="Carlito"/>
              </a:rPr>
              <a:t>Receivable</a:t>
            </a:r>
            <a:r>
              <a:rPr spc="-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2899" y="990600"/>
            <a:ext cx="11232515" cy="5813643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450850" indent="-438150" algn="just">
              <a:lnSpc>
                <a:spcPct val="100000"/>
              </a:lnSpc>
              <a:spcBef>
                <a:spcPts val="730"/>
              </a:spcBef>
              <a:buAutoNum type="arabicPeriod" startAt="2"/>
              <a:tabLst>
                <a:tab pos="450850" algn="l"/>
              </a:tabLst>
            </a:pP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Monitoring Accounts</a:t>
            </a: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Receivable</a:t>
            </a:r>
            <a:endParaRPr sz="2800" dirty="0">
              <a:latin typeface="Carlito"/>
              <a:cs typeface="Carlito"/>
            </a:endParaRPr>
          </a:p>
          <a:p>
            <a:pPr marL="698500" lvl="1" indent="-228600" algn="just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698500" algn="l"/>
              </a:tabLst>
            </a:pPr>
            <a:r>
              <a:rPr sz="2400" b="1" spc="-10" dirty="0">
                <a:latin typeface="Carlito"/>
                <a:cs typeface="Carlito"/>
              </a:rPr>
              <a:t>Accounts Receivable</a:t>
            </a:r>
            <a:r>
              <a:rPr sz="2400" b="1" dirty="0">
                <a:latin typeface="Carlito"/>
                <a:cs typeface="Carlito"/>
              </a:rPr>
              <a:t> </a:t>
            </a:r>
            <a:r>
              <a:rPr sz="2400" b="1" spc="-20" dirty="0">
                <a:latin typeface="Carlito"/>
                <a:cs typeface="Carlito"/>
              </a:rPr>
              <a:t>Days</a:t>
            </a:r>
            <a:endParaRPr sz="2400" dirty="0">
              <a:latin typeface="Carlito"/>
              <a:cs typeface="Carlito"/>
            </a:endParaRPr>
          </a:p>
          <a:p>
            <a:pPr marL="1155700" lvl="2" indent="-228600" algn="just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average </a:t>
            </a:r>
            <a:r>
              <a:rPr sz="2400" spc="-5" dirty="0">
                <a:latin typeface="Carlito"/>
                <a:cs typeface="Carlito"/>
              </a:rPr>
              <a:t>number of </a:t>
            </a:r>
            <a:r>
              <a:rPr sz="2400" spc="-20" dirty="0">
                <a:latin typeface="Carlito"/>
                <a:cs typeface="Carlito"/>
              </a:rPr>
              <a:t>days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it </a:t>
            </a:r>
            <a:r>
              <a:rPr sz="2400" spc="-25" dirty="0">
                <a:latin typeface="Carlito"/>
                <a:cs typeface="Carlito"/>
              </a:rPr>
              <a:t>takes </a:t>
            </a:r>
            <a:r>
              <a:rPr sz="2400" dirty="0">
                <a:latin typeface="Carlito"/>
                <a:cs typeface="Carlito"/>
              </a:rPr>
              <a:t>a firm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collect </a:t>
            </a:r>
            <a:r>
              <a:rPr sz="2400" spc="-5" dirty="0">
                <a:latin typeface="Carlito"/>
                <a:cs typeface="Carlito"/>
              </a:rPr>
              <a:t>on its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sales.</a:t>
            </a:r>
            <a:endParaRPr sz="2400" dirty="0">
              <a:latin typeface="Carlito"/>
              <a:cs typeface="Carlito"/>
            </a:endParaRPr>
          </a:p>
          <a:p>
            <a:pPr marL="1155700" marR="5080" lvl="2" indent="-228600" algn="just">
              <a:lnSpc>
                <a:spcPts val="2800"/>
              </a:lnSpc>
              <a:spcBef>
                <a:spcPts val="68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dirty="0">
                <a:latin typeface="Carlito"/>
                <a:cs typeface="Carlito"/>
              </a:rPr>
              <a:t>A firm </a:t>
            </a:r>
            <a:r>
              <a:rPr sz="2400" spc="-10" dirty="0">
                <a:latin typeface="Carlito"/>
                <a:cs typeface="Carlito"/>
              </a:rPr>
              <a:t>can compare </a:t>
            </a:r>
            <a:r>
              <a:rPr sz="2400" spc="-5" dirty="0">
                <a:latin typeface="Carlito"/>
                <a:cs typeface="Carlito"/>
              </a:rPr>
              <a:t>this number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payment </a:t>
            </a:r>
            <a:r>
              <a:rPr sz="2400" spc="-5" dirty="0">
                <a:latin typeface="Carlito"/>
                <a:cs typeface="Carlito"/>
              </a:rPr>
              <a:t>policy specified in its </a:t>
            </a:r>
            <a:r>
              <a:rPr sz="2400" spc="-10" dirty="0">
                <a:latin typeface="Carlito"/>
                <a:cs typeface="Carlito"/>
              </a:rPr>
              <a:t>credit  terms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judge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effectiveness </a:t>
            </a:r>
            <a:r>
              <a:rPr sz="2400" spc="-5" dirty="0">
                <a:latin typeface="Carlito"/>
                <a:cs typeface="Carlito"/>
              </a:rPr>
              <a:t>of its </a:t>
            </a:r>
            <a:r>
              <a:rPr sz="2400" spc="-10" dirty="0">
                <a:latin typeface="Carlito"/>
                <a:cs typeface="Carlito"/>
              </a:rPr>
              <a:t>credit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policy.</a:t>
            </a:r>
            <a:endParaRPr sz="2400" dirty="0">
              <a:latin typeface="Carlito"/>
              <a:cs typeface="Carlito"/>
            </a:endParaRPr>
          </a:p>
          <a:p>
            <a:pPr marL="1155700" marR="5080" lvl="2" indent="-228600" algn="just">
              <a:lnSpc>
                <a:spcPct val="100699"/>
              </a:lnSpc>
              <a:spcBef>
                <a:spcPts val="42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latin typeface="Carlito"/>
                <a:cs typeface="Carlito"/>
              </a:rPr>
              <a:t>If the </a:t>
            </a:r>
            <a:r>
              <a:rPr sz="2400" spc="-10" dirty="0">
                <a:latin typeface="Carlito"/>
                <a:cs typeface="Carlito"/>
              </a:rPr>
              <a:t>credit terms </a:t>
            </a:r>
            <a:r>
              <a:rPr sz="2400" dirty="0">
                <a:latin typeface="Carlito"/>
                <a:cs typeface="Carlito"/>
              </a:rPr>
              <a:t>specify </a:t>
            </a:r>
            <a:r>
              <a:rPr sz="2400" spc="-5" dirty="0">
                <a:latin typeface="Carlito"/>
                <a:cs typeface="Carlito"/>
              </a:rPr>
              <a:t>“Net 30”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accounts receivable </a:t>
            </a:r>
            <a:r>
              <a:rPr sz="2400" spc="-20" dirty="0">
                <a:latin typeface="Carlito"/>
                <a:cs typeface="Carlito"/>
              </a:rPr>
              <a:t>days </a:t>
            </a:r>
            <a:r>
              <a:rPr sz="2400" spc="-10" dirty="0">
                <a:latin typeface="Carlito"/>
                <a:cs typeface="Carlito"/>
              </a:rPr>
              <a:t>outstanding  </a:t>
            </a:r>
            <a:r>
              <a:rPr sz="2400" spc="-5" dirty="0">
                <a:latin typeface="Carlito"/>
                <a:cs typeface="Carlito"/>
              </a:rPr>
              <a:t>is 50 </a:t>
            </a:r>
            <a:r>
              <a:rPr sz="2400" spc="-15" dirty="0">
                <a:latin typeface="Carlito"/>
                <a:cs typeface="Carlito"/>
              </a:rPr>
              <a:t>days,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dirty="0">
                <a:latin typeface="Carlito"/>
                <a:cs typeface="Carlito"/>
              </a:rPr>
              <a:t>firm </a:t>
            </a:r>
            <a:r>
              <a:rPr sz="2400" spc="-10" dirty="0">
                <a:latin typeface="Carlito"/>
                <a:cs typeface="Carlito"/>
              </a:rPr>
              <a:t>can </a:t>
            </a:r>
            <a:r>
              <a:rPr sz="2400" spc="-5" dirty="0">
                <a:latin typeface="Carlito"/>
                <a:cs typeface="Carlito"/>
              </a:rPr>
              <a:t>conclude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its </a:t>
            </a:r>
            <a:r>
              <a:rPr sz="2400" spc="-15" dirty="0">
                <a:latin typeface="Carlito"/>
                <a:cs typeface="Carlito"/>
              </a:rPr>
              <a:t>customers are </a:t>
            </a:r>
            <a:r>
              <a:rPr sz="2400" spc="-10" dirty="0">
                <a:latin typeface="Carlito"/>
                <a:cs typeface="Carlito"/>
              </a:rPr>
              <a:t>paying </a:t>
            </a:r>
            <a:r>
              <a:rPr sz="2400" spc="-5" dirty="0">
                <a:latin typeface="Carlito"/>
                <a:cs typeface="Carlito"/>
              </a:rPr>
              <a:t>20 </a:t>
            </a:r>
            <a:r>
              <a:rPr sz="2400" spc="-20" dirty="0">
                <a:latin typeface="Carlito"/>
                <a:cs typeface="Carlito"/>
              </a:rPr>
              <a:t>days </a:t>
            </a:r>
            <a:r>
              <a:rPr sz="2400" spc="-15" dirty="0">
                <a:latin typeface="Carlito"/>
                <a:cs typeface="Carlito"/>
              </a:rPr>
              <a:t>late, </a:t>
            </a:r>
            <a:r>
              <a:rPr sz="2400" spc="-5" dirty="0">
                <a:latin typeface="Carlito"/>
                <a:cs typeface="Carlito"/>
              </a:rPr>
              <a:t>on </a:t>
            </a:r>
            <a:r>
              <a:rPr sz="2400" spc="-20" dirty="0" smtClean="0">
                <a:latin typeface="Carlito"/>
                <a:cs typeface="Carlito"/>
              </a:rPr>
              <a:t>average</a:t>
            </a:r>
            <a:r>
              <a:rPr sz="2400" spc="-20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1155700" lvl="2" indent="-228600" algn="just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10" dirty="0">
                <a:latin typeface="Carlito"/>
                <a:cs typeface="Carlito"/>
              </a:rPr>
              <a:t>Compare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accounts receivable </a:t>
            </a:r>
            <a:r>
              <a:rPr sz="2400" spc="-20" dirty="0">
                <a:latin typeface="Carlito"/>
                <a:cs typeface="Carlito"/>
              </a:rPr>
              <a:t>days </a:t>
            </a:r>
            <a:r>
              <a:rPr sz="2400" spc="-5" dirty="0">
                <a:latin typeface="Carlito"/>
                <a:cs typeface="Carlito"/>
              </a:rPr>
              <a:t>in </a:t>
            </a:r>
            <a:r>
              <a:rPr sz="2400" spc="-15" dirty="0">
                <a:latin typeface="Carlito"/>
                <a:cs typeface="Carlito"/>
              </a:rPr>
              <a:t>different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years.</a:t>
            </a:r>
            <a:endParaRPr sz="2400" dirty="0">
              <a:latin typeface="Carlito"/>
              <a:cs typeface="Carlito"/>
            </a:endParaRPr>
          </a:p>
          <a:p>
            <a:pPr marL="698500" lvl="1" indent="-228600" algn="just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698500" algn="l"/>
              </a:tabLst>
            </a:pPr>
            <a:r>
              <a:rPr sz="2400" b="1" spc="-5" dirty="0">
                <a:latin typeface="Carlito"/>
                <a:cs typeface="Carlito"/>
              </a:rPr>
              <a:t>Aging</a:t>
            </a:r>
            <a:r>
              <a:rPr sz="2400" b="1" spc="-1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Schedule</a:t>
            </a:r>
            <a:endParaRPr sz="2400" dirty="0">
              <a:latin typeface="Carlito"/>
              <a:cs typeface="Carlito"/>
            </a:endParaRPr>
          </a:p>
          <a:p>
            <a:pPr marL="1155700" lvl="2" indent="-228600" algn="just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15" dirty="0">
                <a:latin typeface="Carlito"/>
                <a:cs typeface="Carlito"/>
              </a:rPr>
              <a:t>categorizes </a:t>
            </a:r>
            <a:r>
              <a:rPr sz="2400" spc="-10" dirty="0">
                <a:latin typeface="Carlito"/>
                <a:cs typeface="Carlito"/>
              </a:rPr>
              <a:t>accounts </a:t>
            </a:r>
            <a:r>
              <a:rPr sz="2400" spc="-5" dirty="0">
                <a:latin typeface="Carlito"/>
                <a:cs typeface="Carlito"/>
              </a:rPr>
              <a:t>by the number of </a:t>
            </a:r>
            <a:r>
              <a:rPr sz="2400" spc="-20" dirty="0">
                <a:latin typeface="Carlito"/>
                <a:cs typeface="Carlito"/>
              </a:rPr>
              <a:t>days </a:t>
            </a:r>
            <a:r>
              <a:rPr sz="2400" spc="-5" dirty="0">
                <a:latin typeface="Carlito"/>
                <a:cs typeface="Carlito"/>
              </a:rPr>
              <a:t>they </a:t>
            </a:r>
            <a:r>
              <a:rPr sz="2400" spc="-15" dirty="0">
                <a:latin typeface="Carlito"/>
                <a:cs typeface="Carlito"/>
              </a:rPr>
              <a:t>have </a:t>
            </a:r>
            <a:r>
              <a:rPr sz="2400" dirty="0">
                <a:latin typeface="Carlito"/>
                <a:cs typeface="Carlito"/>
              </a:rPr>
              <a:t>been </a:t>
            </a:r>
            <a:r>
              <a:rPr sz="2400" spc="-5" dirty="0">
                <a:latin typeface="Carlito"/>
                <a:cs typeface="Carlito"/>
              </a:rPr>
              <a:t>on the </a:t>
            </a:r>
            <a:r>
              <a:rPr sz="2400" spc="-30" dirty="0">
                <a:latin typeface="Carlito"/>
                <a:cs typeface="Carlito"/>
              </a:rPr>
              <a:t>firm’s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books.</a:t>
            </a:r>
            <a:endParaRPr sz="2400" dirty="0">
              <a:latin typeface="Carlito"/>
              <a:cs typeface="Carlito"/>
            </a:endParaRPr>
          </a:p>
          <a:p>
            <a:pPr marL="1155700" marR="6350" lvl="2" indent="-228600" algn="just">
              <a:lnSpc>
                <a:spcPct val="100699"/>
              </a:lnSpc>
              <a:spcBef>
                <a:spcPts val="50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latin typeface="Carlito"/>
                <a:cs typeface="Carlito"/>
              </a:rPr>
              <a:t>It </a:t>
            </a:r>
            <a:r>
              <a:rPr sz="2400" spc="-10" dirty="0">
                <a:latin typeface="Carlito"/>
                <a:cs typeface="Carlito"/>
              </a:rPr>
              <a:t>can </a:t>
            </a:r>
            <a:r>
              <a:rPr sz="2400" dirty="0">
                <a:latin typeface="Carlito"/>
                <a:cs typeface="Carlito"/>
              </a:rPr>
              <a:t>be </a:t>
            </a:r>
            <a:r>
              <a:rPr sz="2400" spc="-10" dirty="0">
                <a:latin typeface="Carlito"/>
                <a:cs typeface="Carlito"/>
              </a:rPr>
              <a:t>prepared </a:t>
            </a:r>
            <a:r>
              <a:rPr sz="2400" spc="-5" dirty="0">
                <a:latin typeface="Carlito"/>
                <a:cs typeface="Carlito"/>
              </a:rPr>
              <a:t>using </a:t>
            </a:r>
            <a:r>
              <a:rPr sz="2400" dirty="0">
                <a:latin typeface="Carlito"/>
                <a:cs typeface="Carlito"/>
              </a:rPr>
              <a:t>either </a:t>
            </a:r>
            <a:r>
              <a:rPr sz="2400" spc="-5" dirty="0">
                <a:latin typeface="Carlito"/>
                <a:cs typeface="Carlito"/>
              </a:rPr>
              <a:t>the number of </a:t>
            </a:r>
            <a:r>
              <a:rPr sz="2400" spc="-10" dirty="0">
                <a:latin typeface="Carlito"/>
                <a:cs typeface="Carlito"/>
              </a:rPr>
              <a:t>accounts </a:t>
            </a:r>
            <a:r>
              <a:rPr sz="2400" spc="-5" dirty="0">
                <a:latin typeface="Carlito"/>
                <a:cs typeface="Carlito"/>
              </a:rPr>
              <a:t>or the dollar amount of  the </a:t>
            </a:r>
            <a:r>
              <a:rPr sz="2400" spc="-10" dirty="0">
                <a:latin typeface="Carlito"/>
                <a:cs typeface="Carlito"/>
              </a:rPr>
              <a:t>accounts receivable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outstanding.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11847"/>
            <a:ext cx="93700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Accounts </a:t>
            </a:r>
            <a:r>
              <a:rPr spc="-20" dirty="0">
                <a:latin typeface="Carlito"/>
                <a:cs typeface="Carlito"/>
              </a:rPr>
              <a:t>Receivable</a:t>
            </a:r>
            <a:r>
              <a:rPr spc="-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6982" y="1373505"/>
            <a:ext cx="367411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latin typeface="Carlito"/>
                <a:cs typeface="Carlito"/>
              </a:rPr>
              <a:t>Aging Schedule</a:t>
            </a:r>
            <a:r>
              <a:rPr sz="2600" b="1" spc="-10" dirty="0">
                <a:latin typeface="Carlito"/>
                <a:cs typeface="Carlito"/>
              </a:rPr>
              <a:t> Example: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6982" y="4953000"/>
            <a:ext cx="1035812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 algn="just">
              <a:lnSpc>
                <a:spcPts val="296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rlito"/>
                <a:cs typeface="Carlito"/>
              </a:rPr>
              <a:t>If</a:t>
            </a:r>
            <a:r>
              <a:rPr sz="2600" spc="28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the</a:t>
            </a:r>
            <a:r>
              <a:rPr sz="2600" spc="280" dirty="0">
                <a:latin typeface="Carlito"/>
                <a:cs typeface="Carlito"/>
              </a:rPr>
              <a:t> </a:t>
            </a:r>
            <a:r>
              <a:rPr sz="2600" spc="-30" dirty="0">
                <a:latin typeface="Carlito"/>
                <a:cs typeface="Carlito"/>
              </a:rPr>
              <a:t>firm’s</a:t>
            </a:r>
            <a:r>
              <a:rPr sz="2600" spc="280" dirty="0">
                <a:latin typeface="Carlito"/>
                <a:cs typeface="Carlito"/>
              </a:rPr>
              <a:t> </a:t>
            </a:r>
            <a:r>
              <a:rPr sz="2600" spc="-25" dirty="0">
                <a:latin typeface="Carlito"/>
                <a:cs typeface="Carlito"/>
              </a:rPr>
              <a:t>average</a:t>
            </a:r>
            <a:r>
              <a:rPr sz="2600" spc="28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daily</a:t>
            </a:r>
            <a:r>
              <a:rPr sz="2600" spc="29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sales</a:t>
            </a:r>
            <a:r>
              <a:rPr sz="2600" spc="28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is</a:t>
            </a:r>
            <a:r>
              <a:rPr sz="2600" spc="280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$65,000,</a:t>
            </a:r>
            <a:r>
              <a:rPr sz="2600" spc="28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its</a:t>
            </a:r>
            <a:r>
              <a:rPr sz="2600" spc="28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accounts</a:t>
            </a:r>
            <a:r>
              <a:rPr sz="2600" spc="28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receivable</a:t>
            </a:r>
            <a:r>
              <a:rPr sz="2600" spc="280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days</a:t>
            </a:r>
            <a:r>
              <a:rPr sz="2600" spc="280" dirty="0">
                <a:latin typeface="Carlito"/>
                <a:cs typeface="Carlito"/>
              </a:rPr>
              <a:t> </a:t>
            </a:r>
            <a:r>
              <a:rPr sz="2600" dirty="0" smtClean="0">
                <a:latin typeface="Carlito"/>
                <a:cs typeface="Carlito"/>
              </a:rPr>
              <a:t>is</a:t>
            </a:r>
            <a:r>
              <a:rPr lang="en-SG" sz="2600" dirty="0" smtClean="0">
                <a:latin typeface="Carlito"/>
                <a:cs typeface="Carlito"/>
              </a:rPr>
              <a:t> </a:t>
            </a:r>
            <a:r>
              <a:rPr sz="2600" spc="-10" dirty="0" smtClean="0">
                <a:latin typeface="Carlito"/>
                <a:cs typeface="Carlito"/>
              </a:rPr>
              <a:t>$1,600,000</a:t>
            </a:r>
            <a:r>
              <a:rPr sz="2600" spc="-10" dirty="0">
                <a:latin typeface="Carlito"/>
                <a:cs typeface="Carlito"/>
              </a:rPr>
              <a:t>/$65,000 </a:t>
            </a:r>
            <a:r>
              <a:rPr sz="2600" dirty="0">
                <a:latin typeface="Carlito"/>
                <a:cs typeface="Carlito"/>
              </a:rPr>
              <a:t>= </a:t>
            </a:r>
            <a:r>
              <a:rPr sz="2600" spc="-5" dirty="0">
                <a:latin typeface="Carlito"/>
                <a:cs typeface="Carlito"/>
              </a:rPr>
              <a:t>25 </a:t>
            </a:r>
            <a:r>
              <a:rPr sz="2600" spc="-20" dirty="0">
                <a:latin typeface="Carlito"/>
                <a:cs typeface="Carlito"/>
              </a:rPr>
              <a:t>days. </a:t>
            </a:r>
            <a:r>
              <a:rPr sz="2600" spc="-5" dirty="0">
                <a:latin typeface="Carlito"/>
                <a:cs typeface="Carlito"/>
              </a:rPr>
              <a:t>But </a:t>
            </a:r>
            <a:r>
              <a:rPr sz="2600" dirty="0">
                <a:latin typeface="Carlito"/>
                <a:cs typeface="Carlito"/>
              </a:rPr>
              <a:t>on </a:t>
            </a:r>
            <a:r>
              <a:rPr sz="2600" spc="-5" dirty="0">
                <a:latin typeface="Carlito"/>
                <a:cs typeface="Carlito"/>
              </a:rPr>
              <a:t>closer </a:t>
            </a:r>
            <a:r>
              <a:rPr sz="2600" spc="-15" dirty="0">
                <a:latin typeface="Carlito"/>
                <a:cs typeface="Carlito"/>
              </a:rPr>
              <a:t>examination, </a:t>
            </a:r>
            <a:r>
              <a:rPr sz="2600" spc="-5" dirty="0">
                <a:latin typeface="Carlito"/>
                <a:cs typeface="Carlito"/>
              </a:rPr>
              <a:t>using the aging  schedules </a:t>
            </a:r>
            <a:r>
              <a:rPr sz="2600" dirty="0">
                <a:latin typeface="Carlito"/>
                <a:cs typeface="Carlito"/>
              </a:rPr>
              <a:t>in </a:t>
            </a:r>
            <a:r>
              <a:rPr sz="2600" spc="-45" dirty="0">
                <a:latin typeface="Carlito"/>
                <a:cs typeface="Carlito"/>
              </a:rPr>
              <a:t>Table </a:t>
            </a:r>
            <a:r>
              <a:rPr sz="2600" spc="-5" dirty="0">
                <a:latin typeface="Carlito"/>
                <a:cs typeface="Carlito"/>
              </a:rPr>
              <a:t>26.2, </a:t>
            </a:r>
            <a:r>
              <a:rPr sz="2600" spc="-10" dirty="0">
                <a:latin typeface="Carlito"/>
                <a:cs typeface="Carlito"/>
              </a:rPr>
              <a:t>we can </a:t>
            </a:r>
            <a:r>
              <a:rPr sz="2600" spc="-5" dirty="0">
                <a:latin typeface="Carlito"/>
                <a:cs typeface="Carlito"/>
              </a:rPr>
              <a:t>see </a:t>
            </a:r>
            <a:r>
              <a:rPr sz="2600" spc="-10" dirty="0">
                <a:latin typeface="Carlito"/>
                <a:cs typeface="Carlito"/>
              </a:rPr>
              <a:t>that 28% </a:t>
            </a:r>
            <a:r>
              <a:rPr sz="2600" dirty="0">
                <a:latin typeface="Carlito"/>
                <a:cs typeface="Carlito"/>
              </a:rPr>
              <a:t>of </a:t>
            </a:r>
            <a:r>
              <a:rPr sz="2600" spc="-5" dirty="0">
                <a:latin typeface="Carlito"/>
                <a:cs typeface="Carlito"/>
              </a:rPr>
              <a:t>the </a:t>
            </a:r>
            <a:r>
              <a:rPr sz="2600" spc="-30" dirty="0">
                <a:latin typeface="Carlito"/>
                <a:cs typeface="Carlito"/>
              </a:rPr>
              <a:t>firm’s </a:t>
            </a:r>
            <a:r>
              <a:rPr sz="2600" spc="-10" dirty="0">
                <a:latin typeface="Carlito"/>
                <a:cs typeface="Carlito"/>
              </a:rPr>
              <a:t>credit </a:t>
            </a:r>
            <a:r>
              <a:rPr sz="2600" spc="-15" dirty="0">
                <a:latin typeface="Carlito"/>
                <a:cs typeface="Carlito"/>
              </a:rPr>
              <a:t>customers  </a:t>
            </a:r>
            <a:r>
              <a:rPr sz="2600" spc="-5" dirty="0">
                <a:latin typeface="Carlito"/>
                <a:cs typeface="Carlito"/>
              </a:rPr>
              <a:t>(and </a:t>
            </a:r>
            <a:r>
              <a:rPr sz="2600" spc="-10" dirty="0">
                <a:latin typeface="Carlito"/>
                <a:cs typeface="Carlito"/>
              </a:rPr>
              <a:t>39% by </a:t>
            </a:r>
            <a:r>
              <a:rPr sz="2600" dirty="0">
                <a:latin typeface="Carlito"/>
                <a:cs typeface="Carlito"/>
              </a:rPr>
              <a:t>dollar </a:t>
            </a:r>
            <a:r>
              <a:rPr sz="2600" spc="-10" dirty="0">
                <a:latin typeface="Carlito"/>
                <a:cs typeface="Carlito"/>
              </a:rPr>
              <a:t>amounts) are paying</a:t>
            </a:r>
            <a:r>
              <a:rPr sz="2600" spc="10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late.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02677" y="2209800"/>
            <a:ext cx="8980573" cy="2664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11847"/>
            <a:ext cx="100558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Accounts </a:t>
            </a:r>
            <a:r>
              <a:rPr spc="-20" dirty="0">
                <a:latin typeface="Carlito"/>
                <a:cs typeface="Carlito"/>
              </a:rPr>
              <a:t>Receivable</a:t>
            </a:r>
            <a:r>
              <a:rPr spc="-5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1165"/>
            <a:ext cx="10357485" cy="4219104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Question:</a:t>
            </a:r>
            <a:endParaRPr sz="2800" dirty="0">
              <a:latin typeface="Carlito"/>
              <a:cs typeface="Carlito"/>
            </a:endParaRPr>
          </a:p>
          <a:p>
            <a:pPr marL="12700">
              <a:lnSpc>
                <a:spcPts val="3329"/>
              </a:lnSpc>
              <a:spcBef>
                <a:spcPts val="1040"/>
              </a:spcBef>
            </a:pPr>
            <a:r>
              <a:rPr sz="2800" spc="-5" dirty="0">
                <a:latin typeface="Carlito"/>
                <a:cs typeface="Carlito"/>
              </a:rPr>
              <a:t>Financial</a:t>
            </a:r>
            <a:r>
              <a:rPr sz="2800" spc="100" dirty="0">
                <a:latin typeface="Carlito"/>
                <a:cs typeface="Carlito"/>
              </a:rPr>
              <a:t> </a:t>
            </a:r>
            <a:r>
              <a:rPr sz="2800" spc="-35" dirty="0">
                <a:latin typeface="Carlito"/>
                <a:cs typeface="Carlito"/>
              </a:rPr>
              <a:t>Training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Systems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(FTS)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bills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its</a:t>
            </a:r>
            <a:r>
              <a:rPr sz="2800" spc="1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accounts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on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terms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3/10,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10" dirty="0" smtClean="0">
                <a:latin typeface="Carlito"/>
                <a:cs typeface="Carlito"/>
              </a:rPr>
              <a:t>Net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30</a:t>
            </a:r>
            <a:r>
              <a:rPr sz="2800" dirty="0">
                <a:latin typeface="Carlito"/>
                <a:cs typeface="Carlito"/>
              </a:rPr>
              <a:t>.	</a:t>
            </a:r>
            <a:endParaRPr lang="en-SG" sz="2800" dirty="0" smtClean="0">
              <a:latin typeface="Carlito"/>
              <a:cs typeface="Carlito"/>
            </a:endParaRPr>
          </a:p>
          <a:p>
            <a:pPr marL="12700">
              <a:lnSpc>
                <a:spcPts val="3329"/>
              </a:lnSpc>
              <a:spcBef>
                <a:spcPts val="1040"/>
              </a:spcBef>
            </a:pPr>
            <a:r>
              <a:rPr sz="2800" spc="-5" dirty="0" smtClean="0">
                <a:latin typeface="Carlito"/>
                <a:cs typeface="Carlito"/>
              </a:rPr>
              <a:t>T</a:t>
            </a:r>
            <a:r>
              <a:rPr sz="2800" dirty="0" smtClean="0">
                <a:latin typeface="Carlito"/>
                <a:cs typeface="Carlito"/>
              </a:rPr>
              <a:t>he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fir</a:t>
            </a:r>
            <a:r>
              <a:rPr sz="2800" dirty="0">
                <a:latin typeface="Carlito"/>
                <a:cs typeface="Carlito"/>
              </a:rPr>
              <a:t>m</a:t>
            </a:r>
            <a:r>
              <a:rPr sz="2800" spc="-175" dirty="0">
                <a:latin typeface="Carlito"/>
                <a:cs typeface="Carlito"/>
              </a:rPr>
              <a:t>’</a:t>
            </a:r>
            <a:r>
              <a:rPr sz="2800" dirty="0">
                <a:latin typeface="Carlito"/>
                <a:cs typeface="Carlito"/>
              </a:rPr>
              <a:t>s	</a:t>
            </a:r>
            <a:r>
              <a:rPr sz="2800" spc="-5" dirty="0" smtClean="0">
                <a:latin typeface="Carlito"/>
                <a:cs typeface="Carlito"/>
              </a:rPr>
              <a:t>a</a:t>
            </a:r>
            <a:r>
              <a:rPr sz="2800" dirty="0" smtClean="0">
                <a:latin typeface="Carlito"/>
                <a:cs typeface="Carlito"/>
              </a:rPr>
              <a:t>c</a:t>
            </a:r>
            <a:r>
              <a:rPr sz="2800" spc="-20" dirty="0" smtClean="0">
                <a:latin typeface="Carlito"/>
                <a:cs typeface="Carlito"/>
              </a:rPr>
              <a:t>c</a:t>
            </a:r>
            <a:r>
              <a:rPr sz="2800" spc="-5" dirty="0" smtClean="0">
                <a:latin typeface="Carlito"/>
                <a:cs typeface="Carlito"/>
              </a:rPr>
              <a:t>o</a:t>
            </a:r>
            <a:r>
              <a:rPr sz="2800" dirty="0" smtClean="0">
                <a:latin typeface="Carlito"/>
                <a:cs typeface="Carlito"/>
              </a:rPr>
              <a:t>u</a:t>
            </a:r>
            <a:r>
              <a:rPr sz="2800" spc="-25" dirty="0" smtClean="0">
                <a:latin typeface="Carlito"/>
                <a:cs typeface="Carlito"/>
              </a:rPr>
              <a:t>n</a:t>
            </a:r>
            <a:r>
              <a:rPr sz="2800" spc="-5" dirty="0" smtClean="0">
                <a:latin typeface="Carlito"/>
                <a:cs typeface="Carlito"/>
              </a:rPr>
              <a:t>t</a:t>
            </a:r>
            <a:r>
              <a:rPr sz="2800" dirty="0" smtClean="0">
                <a:latin typeface="Carlito"/>
                <a:cs typeface="Carlito"/>
              </a:rPr>
              <a:t>s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-40" dirty="0" smtClean="0">
                <a:latin typeface="Carlito"/>
                <a:cs typeface="Carlito"/>
              </a:rPr>
              <a:t>r</a:t>
            </a:r>
            <a:r>
              <a:rPr sz="2800" spc="-10" dirty="0" smtClean="0">
                <a:latin typeface="Carlito"/>
                <a:cs typeface="Carlito"/>
              </a:rPr>
              <a:t>e</a:t>
            </a:r>
            <a:r>
              <a:rPr sz="2800" dirty="0" smtClean="0">
                <a:latin typeface="Carlito"/>
                <a:cs typeface="Carlito"/>
              </a:rPr>
              <a:t>c</a:t>
            </a:r>
            <a:r>
              <a:rPr sz="2800" spc="-10" dirty="0" smtClean="0">
                <a:latin typeface="Carlito"/>
                <a:cs typeface="Carlito"/>
              </a:rPr>
              <a:t>e</a:t>
            </a:r>
            <a:r>
              <a:rPr sz="2800" spc="-5" dirty="0" smtClean="0">
                <a:latin typeface="Carlito"/>
                <a:cs typeface="Carlito"/>
              </a:rPr>
              <a:t>i</a:t>
            </a:r>
            <a:r>
              <a:rPr sz="2800" spc="-45" dirty="0" smtClean="0">
                <a:latin typeface="Carlito"/>
                <a:cs typeface="Carlito"/>
              </a:rPr>
              <a:t>v</a:t>
            </a:r>
            <a:r>
              <a:rPr sz="2800" spc="-5" dirty="0" smtClean="0">
                <a:latin typeface="Carlito"/>
                <a:cs typeface="Carlito"/>
              </a:rPr>
              <a:t>a</a:t>
            </a:r>
            <a:r>
              <a:rPr sz="2800" spc="5" dirty="0" smtClean="0">
                <a:latin typeface="Carlito"/>
                <a:cs typeface="Carlito"/>
              </a:rPr>
              <a:t>b</a:t>
            </a:r>
            <a:r>
              <a:rPr sz="2800" spc="-5" dirty="0" smtClean="0">
                <a:latin typeface="Carlito"/>
                <a:cs typeface="Carlito"/>
              </a:rPr>
              <a:t>l</a:t>
            </a:r>
            <a:r>
              <a:rPr sz="2800" dirty="0" smtClean="0">
                <a:latin typeface="Carlito"/>
                <a:cs typeface="Carlito"/>
              </a:rPr>
              <a:t>e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-5" dirty="0" smtClean="0">
                <a:latin typeface="Carlito"/>
                <a:cs typeface="Carlito"/>
              </a:rPr>
              <a:t>i</a:t>
            </a:r>
            <a:r>
              <a:rPr sz="2800" dirty="0" smtClean="0">
                <a:latin typeface="Carlito"/>
                <a:cs typeface="Carlito"/>
              </a:rPr>
              <a:t>nc</a:t>
            </a:r>
            <a:r>
              <a:rPr sz="2800" spc="-5" dirty="0" smtClean="0">
                <a:latin typeface="Carlito"/>
                <a:cs typeface="Carlito"/>
              </a:rPr>
              <a:t>l</a:t>
            </a:r>
            <a:r>
              <a:rPr sz="2800" dirty="0" smtClean="0">
                <a:latin typeface="Carlito"/>
                <a:cs typeface="Carlito"/>
              </a:rPr>
              <a:t>ude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$100</a:t>
            </a:r>
            <a:r>
              <a:rPr sz="2800" dirty="0" smtClean="0">
                <a:latin typeface="Carlito"/>
                <a:cs typeface="Carlito"/>
              </a:rPr>
              <a:t>,</a:t>
            </a:r>
            <a:r>
              <a:rPr sz="2800" spc="5" dirty="0" smtClean="0">
                <a:latin typeface="Carlito"/>
                <a:cs typeface="Carlito"/>
              </a:rPr>
              <a:t>00</a:t>
            </a:r>
            <a:r>
              <a:rPr sz="2800" dirty="0" smtClean="0">
                <a:latin typeface="Carlito"/>
                <a:cs typeface="Carlito"/>
              </a:rPr>
              <a:t>0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-5" dirty="0" smtClean="0">
                <a:latin typeface="Carlito"/>
                <a:cs typeface="Carlito"/>
              </a:rPr>
              <a:t>t</a:t>
            </a:r>
            <a:r>
              <a:rPr sz="2800" spc="5" dirty="0" smtClean="0">
                <a:latin typeface="Carlito"/>
                <a:cs typeface="Carlito"/>
              </a:rPr>
              <a:t>h</a:t>
            </a:r>
            <a:r>
              <a:rPr sz="2800" spc="-30" dirty="0" smtClean="0">
                <a:latin typeface="Carlito"/>
                <a:cs typeface="Carlito"/>
              </a:rPr>
              <a:t>a</a:t>
            </a:r>
            <a:r>
              <a:rPr sz="2800" dirty="0" smtClean="0">
                <a:latin typeface="Carlito"/>
                <a:cs typeface="Carlito"/>
              </a:rPr>
              <a:t>t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dirty="0" smtClean="0">
                <a:latin typeface="Carlito"/>
                <a:cs typeface="Carlito"/>
              </a:rPr>
              <a:t>h</a:t>
            </a:r>
            <a:r>
              <a:rPr sz="2800" spc="-5" dirty="0" smtClean="0">
                <a:latin typeface="Carlito"/>
                <a:cs typeface="Carlito"/>
              </a:rPr>
              <a:t>a</a:t>
            </a:r>
            <a:r>
              <a:rPr sz="2800" dirty="0" smtClean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dirty="0" smtClean="0">
                <a:latin typeface="Carlito"/>
                <a:cs typeface="Carlito"/>
              </a:rPr>
              <a:t>b</a:t>
            </a:r>
            <a:r>
              <a:rPr sz="2800" spc="-10" dirty="0" smtClean="0">
                <a:latin typeface="Carlito"/>
                <a:cs typeface="Carlito"/>
              </a:rPr>
              <a:t>e</a:t>
            </a:r>
            <a:r>
              <a:rPr sz="2800" spc="-5" dirty="0" smtClean="0">
                <a:latin typeface="Carlito"/>
                <a:cs typeface="Carlito"/>
              </a:rPr>
              <a:t>e</a:t>
            </a:r>
            <a:r>
              <a:rPr sz="2800" dirty="0" smtClean="0">
                <a:latin typeface="Carlito"/>
                <a:cs typeface="Carlito"/>
              </a:rPr>
              <a:t>n  </a:t>
            </a:r>
            <a:r>
              <a:rPr sz="2800" spc="-5" dirty="0" smtClean="0">
                <a:latin typeface="Carlito"/>
                <a:cs typeface="Carlito"/>
              </a:rPr>
              <a:t>o</a:t>
            </a:r>
            <a:r>
              <a:rPr sz="2800" dirty="0" smtClean="0">
                <a:latin typeface="Carlito"/>
                <a:cs typeface="Carlito"/>
              </a:rPr>
              <a:t>u</a:t>
            </a:r>
            <a:r>
              <a:rPr sz="2800" spc="-5" dirty="0" smtClean="0">
                <a:latin typeface="Carlito"/>
                <a:cs typeface="Carlito"/>
              </a:rPr>
              <a:t>t</a:t>
            </a:r>
            <a:r>
              <a:rPr sz="2800" spc="-30" dirty="0" smtClean="0">
                <a:latin typeface="Carlito"/>
                <a:cs typeface="Carlito"/>
              </a:rPr>
              <a:t>s</a:t>
            </a:r>
            <a:r>
              <a:rPr sz="2800" spc="-35" dirty="0" smtClean="0">
                <a:latin typeface="Carlito"/>
                <a:cs typeface="Carlito"/>
              </a:rPr>
              <a:t>t</a:t>
            </a:r>
            <a:r>
              <a:rPr sz="2800" spc="-5" dirty="0" smtClean="0">
                <a:latin typeface="Carlito"/>
                <a:cs typeface="Carlito"/>
              </a:rPr>
              <a:t>a</a:t>
            </a:r>
            <a:r>
              <a:rPr sz="2800" dirty="0" smtClean="0">
                <a:latin typeface="Carlito"/>
                <a:cs typeface="Carlito"/>
              </a:rPr>
              <a:t>nd</a:t>
            </a:r>
            <a:r>
              <a:rPr sz="2800" spc="-5" dirty="0" smtClean="0">
                <a:latin typeface="Carlito"/>
                <a:cs typeface="Carlito"/>
              </a:rPr>
              <a:t>i</a:t>
            </a:r>
            <a:r>
              <a:rPr sz="2800" dirty="0" smtClean="0">
                <a:latin typeface="Carlito"/>
                <a:cs typeface="Carlito"/>
              </a:rPr>
              <a:t>ng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-65" dirty="0" smtClean="0">
                <a:latin typeface="Carlito"/>
                <a:cs typeface="Carlito"/>
              </a:rPr>
              <a:t>f</a:t>
            </a:r>
            <a:r>
              <a:rPr sz="2800" spc="-5" dirty="0" smtClean="0">
                <a:latin typeface="Carlito"/>
                <a:cs typeface="Carlito"/>
              </a:rPr>
              <a:t>o</a:t>
            </a:r>
            <a:r>
              <a:rPr sz="2800" dirty="0" smtClean="0">
                <a:latin typeface="Carlito"/>
                <a:cs typeface="Carlito"/>
              </a:rPr>
              <a:t>r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1</a:t>
            </a:r>
            <a:r>
              <a:rPr sz="2800" dirty="0" smtClean="0">
                <a:latin typeface="Carlito"/>
                <a:cs typeface="Carlito"/>
              </a:rPr>
              <a:t>0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-5" dirty="0" smtClean="0">
                <a:latin typeface="Carlito"/>
                <a:cs typeface="Carlito"/>
              </a:rPr>
              <a:t>o</a:t>
            </a:r>
            <a:r>
              <a:rPr sz="2800" dirty="0" smtClean="0">
                <a:latin typeface="Carlito"/>
                <a:cs typeface="Carlito"/>
              </a:rPr>
              <a:t>r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-75" dirty="0" smtClean="0">
                <a:latin typeface="Carlito"/>
                <a:cs typeface="Carlito"/>
              </a:rPr>
              <a:t>f</a:t>
            </a:r>
            <a:r>
              <a:rPr sz="2800" spc="-20" dirty="0" smtClean="0">
                <a:latin typeface="Carlito"/>
                <a:cs typeface="Carlito"/>
              </a:rPr>
              <a:t>e</a:t>
            </a:r>
            <a:r>
              <a:rPr sz="2800" spc="-25" dirty="0" smtClean="0">
                <a:latin typeface="Carlito"/>
                <a:cs typeface="Carlito"/>
              </a:rPr>
              <a:t>w</a:t>
            </a:r>
            <a:r>
              <a:rPr sz="2800" spc="-10" dirty="0" smtClean="0">
                <a:latin typeface="Carlito"/>
                <a:cs typeface="Carlito"/>
              </a:rPr>
              <a:t>e</a:t>
            </a:r>
            <a:r>
              <a:rPr sz="2800" dirty="0" smtClean="0">
                <a:latin typeface="Carlito"/>
                <a:cs typeface="Carlito"/>
              </a:rPr>
              <a:t>r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dirty="0" smtClean="0">
                <a:latin typeface="Carlito"/>
                <a:cs typeface="Carlito"/>
              </a:rPr>
              <a:t>d</a:t>
            </a:r>
            <a:r>
              <a:rPr sz="2800" spc="-55" dirty="0" smtClean="0">
                <a:latin typeface="Carlito"/>
                <a:cs typeface="Carlito"/>
              </a:rPr>
              <a:t>a</a:t>
            </a:r>
            <a:r>
              <a:rPr sz="2800" spc="-35" dirty="0" smtClean="0">
                <a:latin typeface="Carlito"/>
                <a:cs typeface="Carlito"/>
              </a:rPr>
              <a:t>y</a:t>
            </a:r>
            <a:r>
              <a:rPr sz="2800" dirty="0" smtClean="0">
                <a:latin typeface="Carlito"/>
                <a:cs typeface="Carlito"/>
              </a:rPr>
              <a:t>s,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$300</a:t>
            </a:r>
            <a:r>
              <a:rPr sz="2800" dirty="0" smtClean="0">
                <a:latin typeface="Carlito"/>
                <a:cs typeface="Carlito"/>
              </a:rPr>
              <a:t>,</a:t>
            </a:r>
            <a:r>
              <a:rPr sz="2800" spc="5" dirty="0" smtClean="0">
                <a:latin typeface="Carlito"/>
                <a:cs typeface="Carlito"/>
              </a:rPr>
              <a:t>00</a:t>
            </a:r>
            <a:r>
              <a:rPr sz="2800" dirty="0" smtClean="0">
                <a:latin typeface="Carlito"/>
                <a:cs typeface="Carlito"/>
              </a:rPr>
              <a:t>0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-610" dirty="0" smtClean="0">
                <a:latin typeface="Carlito"/>
                <a:cs typeface="Carlito"/>
              </a:rPr>
              <a:t> </a:t>
            </a:r>
            <a:r>
              <a:rPr sz="2800" spc="-5" dirty="0" smtClean="0">
                <a:latin typeface="Carlito"/>
                <a:cs typeface="Carlito"/>
              </a:rPr>
              <a:t>o</a:t>
            </a:r>
            <a:r>
              <a:rPr sz="2800" dirty="0" smtClean="0">
                <a:latin typeface="Carlito"/>
                <a:cs typeface="Carlito"/>
              </a:rPr>
              <a:t>u</a:t>
            </a:r>
            <a:r>
              <a:rPr sz="2800" spc="-5" dirty="0" smtClean="0">
                <a:latin typeface="Carlito"/>
                <a:cs typeface="Carlito"/>
              </a:rPr>
              <a:t>t</a:t>
            </a:r>
            <a:r>
              <a:rPr sz="2800" spc="-30" dirty="0" smtClean="0">
                <a:latin typeface="Carlito"/>
                <a:cs typeface="Carlito"/>
              </a:rPr>
              <a:t>s</a:t>
            </a:r>
            <a:r>
              <a:rPr sz="2800" spc="-35" dirty="0" smtClean="0">
                <a:latin typeface="Carlito"/>
                <a:cs typeface="Carlito"/>
              </a:rPr>
              <a:t>t</a:t>
            </a:r>
            <a:r>
              <a:rPr sz="2800" spc="-5" dirty="0" smtClean="0">
                <a:latin typeface="Carlito"/>
                <a:cs typeface="Carlito"/>
              </a:rPr>
              <a:t>a</a:t>
            </a:r>
            <a:r>
              <a:rPr sz="2800" dirty="0" smtClean="0">
                <a:latin typeface="Carlito"/>
                <a:cs typeface="Carlito"/>
              </a:rPr>
              <a:t>nd</a:t>
            </a:r>
            <a:r>
              <a:rPr sz="2800" spc="-5" dirty="0" smtClean="0">
                <a:latin typeface="Carlito"/>
                <a:cs typeface="Carlito"/>
              </a:rPr>
              <a:t>i</a:t>
            </a:r>
            <a:r>
              <a:rPr sz="2800" dirty="0" smtClean="0">
                <a:latin typeface="Carlito"/>
                <a:cs typeface="Carlito"/>
              </a:rPr>
              <a:t>ng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-65" dirty="0" smtClean="0">
                <a:latin typeface="Carlito"/>
                <a:cs typeface="Carlito"/>
              </a:rPr>
              <a:t>f</a:t>
            </a:r>
            <a:r>
              <a:rPr sz="2800" spc="-5" dirty="0" smtClean="0">
                <a:latin typeface="Carlito"/>
                <a:cs typeface="Carlito"/>
              </a:rPr>
              <a:t>o</a:t>
            </a:r>
            <a:r>
              <a:rPr sz="2800" dirty="0" smtClean="0">
                <a:latin typeface="Carlito"/>
                <a:cs typeface="Carlito"/>
              </a:rPr>
              <a:t>r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1</a:t>
            </a:r>
            <a:r>
              <a:rPr sz="2800" dirty="0" smtClean="0">
                <a:latin typeface="Carlito"/>
                <a:cs typeface="Carlito"/>
              </a:rPr>
              <a:t>1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-30" dirty="0" smtClean="0">
                <a:latin typeface="Carlito"/>
                <a:cs typeface="Carlito"/>
              </a:rPr>
              <a:t>t</a:t>
            </a:r>
            <a:r>
              <a:rPr sz="2800" dirty="0" smtClean="0">
                <a:latin typeface="Carlito"/>
                <a:cs typeface="Carlito"/>
              </a:rPr>
              <a:t>o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30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-20" dirty="0" smtClean="0">
                <a:latin typeface="Carlito"/>
                <a:cs typeface="Carlito"/>
              </a:rPr>
              <a:t>days</a:t>
            </a:r>
            <a:r>
              <a:rPr sz="2800" spc="-20" dirty="0">
                <a:latin typeface="Carlito"/>
                <a:cs typeface="Carlito"/>
              </a:rPr>
              <a:t>, </a:t>
            </a:r>
            <a:r>
              <a:rPr sz="2800" dirty="0">
                <a:latin typeface="Carlito"/>
                <a:cs typeface="Carlito"/>
              </a:rPr>
              <a:t>$100,000 </a:t>
            </a:r>
            <a:r>
              <a:rPr sz="2800" spc="-10" dirty="0">
                <a:latin typeface="Carlito"/>
                <a:cs typeface="Carlito"/>
              </a:rPr>
              <a:t>outstanding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dirty="0">
                <a:latin typeface="Carlito"/>
                <a:cs typeface="Carlito"/>
              </a:rPr>
              <a:t>31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40 </a:t>
            </a:r>
            <a:r>
              <a:rPr sz="2800" spc="-20" dirty="0">
                <a:latin typeface="Carlito"/>
                <a:cs typeface="Carlito"/>
              </a:rPr>
              <a:t>days, </a:t>
            </a:r>
            <a:r>
              <a:rPr sz="2800" dirty="0">
                <a:latin typeface="Carlito"/>
                <a:cs typeface="Carlito"/>
              </a:rPr>
              <a:t>$20,000 </a:t>
            </a:r>
            <a:r>
              <a:rPr sz="2800" spc="-10" dirty="0">
                <a:latin typeface="Carlito"/>
                <a:cs typeface="Carlito"/>
              </a:rPr>
              <a:t>outstanding </a:t>
            </a:r>
            <a:r>
              <a:rPr sz="2800" spc="-25" dirty="0">
                <a:latin typeface="Carlito"/>
                <a:cs typeface="Carlito"/>
              </a:rPr>
              <a:t>for  </a:t>
            </a:r>
            <a:r>
              <a:rPr sz="2800" spc="5" dirty="0" smtClean="0">
                <a:latin typeface="Carlito"/>
                <a:cs typeface="Carlito"/>
              </a:rPr>
              <a:t>4</a:t>
            </a:r>
            <a:r>
              <a:rPr sz="2800" dirty="0" smtClean="0">
                <a:latin typeface="Carlito"/>
                <a:cs typeface="Carlito"/>
              </a:rPr>
              <a:t>1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-30" dirty="0" smtClean="0">
                <a:latin typeface="Carlito"/>
                <a:cs typeface="Carlito"/>
              </a:rPr>
              <a:t>t</a:t>
            </a:r>
            <a:r>
              <a:rPr sz="2800" dirty="0" smtClean="0">
                <a:latin typeface="Carlito"/>
                <a:cs typeface="Carlito"/>
              </a:rPr>
              <a:t>o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5</a:t>
            </a:r>
            <a:r>
              <a:rPr sz="2800" dirty="0" smtClean="0">
                <a:latin typeface="Carlito"/>
                <a:cs typeface="Carlito"/>
              </a:rPr>
              <a:t>0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dirty="0" smtClean="0">
                <a:latin typeface="Carlito"/>
                <a:cs typeface="Carlito"/>
              </a:rPr>
              <a:t>d</a:t>
            </a:r>
            <a:r>
              <a:rPr sz="2800" spc="-55" dirty="0" smtClean="0">
                <a:latin typeface="Carlito"/>
                <a:cs typeface="Carlito"/>
              </a:rPr>
              <a:t>a</a:t>
            </a:r>
            <a:r>
              <a:rPr sz="2800" spc="-35" dirty="0" smtClean="0">
                <a:latin typeface="Carlito"/>
                <a:cs typeface="Carlito"/>
              </a:rPr>
              <a:t>y</a:t>
            </a:r>
            <a:r>
              <a:rPr sz="2800" dirty="0" smtClean="0">
                <a:latin typeface="Carlito"/>
                <a:cs typeface="Carlito"/>
              </a:rPr>
              <a:t>s,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$10</a:t>
            </a:r>
            <a:r>
              <a:rPr sz="2800" dirty="0" smtClean="0">
                <a:latin typeface="Carlito"/>
                <a:cs typeface="Carlito"/>
              </a:rPr>
              <a:t>,</a:t>
            </a:r>
            <a:r>
              <a:rPr sz="2800" spc="5" dirty="0" smtClean="0">
                <a:latin typeface="Carlito"/>
                <a:cs typeface="Carlito"/>
              </a:rPr>
              <a:t>00</a:t>
            </a:r>
            <a:r>
              <a:rPr sz="2800" dirty="0" smtClean="0">
                <a:latin typeface="Carlito"/>
                <a:cs typeface="Carlito"/>
              </a:rPr>
              <a:t>0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-5" dirty="0" smtClean="0">
                <a:latin typeface="Carlito"/>
                <a:cs typeface="Carlito"/>
              </a:rPr>
              <a:t>o</a:t>
            </a:r>
            <a:r>
              <a:rPr sz="2800" dirty="0" smtClean="0">
                <a:latin typeface="Carlito"/>
                <a:cs typeface="Carlito"/>
              </a:rPr>
              <a:t>u</a:t>
            </a:r>
            <a:r>
              <a:rPr sz="2800" spc="-5" dirty="0" smtClean="0">
                <a:latin typeface="Carlito"/>
                <a:cs typeface="Carlito"/>
              </a:rPr>
              <a:t>t</a:t>
            </a:r>
            <a:r>
              <a:rPr sz="2800" spc="-30" dirty="0" smtClean="0">
                <a:latin typeface="Carlito"/>
                <a:cs typeface="Carlito"/>
              </a:rPr>
              <a:t>s</a:t>
            </a:r>
            <a:r>
              <a:rPr sz="2800" spc="-35" dirty="0" smtClean="0">
                <a:latin typeface="Carlito"/>
                <a:cs typeface="Carlito"/>
              </a:rPr>
              <a:t>t</a:t>
            </a:r>
            <a:r>
              <a:rPr sz="2800" spc="-5" dirty="0" smtClean="0">
                <a:latin typeface="Carlito"/>
                <a:cs typeface="Carlito"/>
              </a:rPr>
              <a:t>a</a:t>
            </a:r>
            <a:r>
              <a:rPr sz="2800" dirty="0" smtClean="0">
                <a:latin typeface="Carlito"/>
                <a:cs typeface="Carlito"/>
              </a:rPr>
              <a:t>nd</a:t>
            </a:r>
            <a:r>
              <a:rPr sz="2800" spc="-5" dirty="0" smtClean="0">
                <a:latin typeface="Carlito"/>
                <a:cs typeface="Carlito"/>
              </a:rPr>
              <a:t>i</a:t>
            </a:r>
            <a:r>
              <a:rPr sz="2800" dirty="0" smtClean="0">
                <a:latin typeface="Carlito"/>
                <a:cs typeface="Carlito"/>
              </a:rPr>
              <a:t>ng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65" dirty="0" smtClean="0">
                <a:latin typeface="Carlito"/>
                <a:cs typeface="Carlito"/>
              </a:rPr>
              <a:t>f</a:t>
            </a:r>
            <a:r>
              <a:rPr sz="2800" spc="-5" dirty="0" smtClean="0">
                <a:latin typeface="Carlito"/>
                <a:cs typeface="Carlito"/>
              </a:rPr>
              <a:t>o</a:t>
            </a:r>
            <a:r>
              <a:rPr sz="2800" dirty="0" smtClean="0">
                <a:latin typeface="Carlito"/>
                <a:cs typeface="Carlito"/>
              </a:rPr>
              <a:t>r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5</a:t>
            </a:r>
            <a:r>
              <a:rPr sz="2800" dirty="0" smtClean="0">
                <a:latin typeface="Carlito"/>
                <a:cs typeface="Carlito"/>
              </a:rPr>
              <a:t>1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30" dirty="0" smtClean="0">
                <a:latin typeface="Carlito"/>
                <a:cs typeface="Carlito"/>
              </a:rPr>
              <a:t>t</a:t>
            </a:r>
            <a:r>
              <a:rPr sz="2800" dirty="0" smtClean="0">
                <a:latin typeface="Carlito"/>
                <a:cs typeface="Carlito"/>
              </a:rPr>
              <a:t>o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6</a:t>
            </a:r>
            <a:r>
              <a:rPr sz="2800" dirty="0" smtClean="0">
                <a:latin typeface="Carlito"/>
                <a:cs typeface="Carlito"/>
              </a:rPr>
              <a:t>0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dirty="0" smtClean="0">
                <a:latin typeface="Carlito"/>
                <a:cs typeface="Carlito"/>
              </a:rPr>
              <a:t>d</a:t>
            </a:r>
            <a:r>
              <a:rPr sz="2800" spc="-55" dirty="0" smtClean="0">
                <a:latin typeface="Carlito"/>
                <a:cs typeface="Carlito"/>
              </a:rPr>
              <a:t>a</a:t>
            </a:r>
            <a:r>
              <a:rPr sz="2800" spc="-35" dirty="0" smtClean="0">
                <a:latin typeface="Carlito"/>
                <a:cs typeface="Carlito"/>
              </a:rPr>
              <a:t>y</a:t>
            </a:r>
            <a:r>
              <a:rPr sz="2800" dirty="0" smtClean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,	</a:t>
            </a:r>
            <a:r>
              <a:rPr sz="2800" spc="-5" dirty="0" smtClean="0">
                <a:latin typeface="Carlito"/>
                <a:cs typeface="Carlito"/>
              </a:rPr>
              <a:t>a</a:t>
            </a:r>
            <a:r>
              <a:rPr sz="2800" dirty="0" smtClean="0">
                <a:latin typeface="Carlito"/>
                <a:cs typeface="Carlito"/>
              </a:rPr>
              <a:t>nd</a:t>
            </a:r>
            <a:r>
              <a:rPr lang="en-SG" sz="2800" dirty="0" smtClean="0">
                <a:latin typeface="Carlito"/>
                <a:cs typeface="Carlito"/>
              </a:rPr>
              <a:t> </a:t>
            </a:r>
            <a:r>
              <a:rPr sz="2800" spc="5" dirty="0" smtClean="0">
                <a:latin typeface="Carlito"/>
                <a:cs typeface="Carlito"/>
              </a:rPr>
              <a:t>$2000</a:t>
            </a:r>
            <a:r>
              <a:rPr lang="en-SG" sz="2800" dirty="0">
                <a:latin typeface="Carlito"/>
                <a:cs typeface="Carlito"/>
              </a:rPr>
              <a:t> </a:t>
            </a:r>
            <a:r>
              <a:rPr sz="2800" spc="-10" dirty="0" smtClean="0">
                <a:latin typeface="Carlito"/>
                <a:cs typeface="Carlito"/>
              </a:rPr>
              <a:t>outstanding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0" dirty="0">
                <a:latin typeface="Carlito"/>
                <a:cs typeface="Carlito"/>
              </a:rPr>
              <a:t>more </a:t>
            </a:r>
            <a:r>
              <a:rPr sz="2800" spc="-5" dirty="0">
                <a:latin typeface="Carlito"/>
                <a:cs typeface="Carlito"/>
              </a:rPr>
              <a:t>than </a:t>
            </a:r>
            <a:r>
              <a:rPr sz="2800" dirty="0">
                <a:latin typeface="Carlito"/>
                <a:cs typeface="Carlito"/>
              </a:rPr>
              <a:t>60 </a:t>
            </a:r>
            <a:r>
              <a:rPr sz="2800" spc="-20" dirty="0">
                <a:latin typeface="Carlito"/>
                <a:cs typeface="Carlito"/>
              </a:rPr>
              <a:t>days. </a:t>
            </a:r>
            <a:r>
              <a:rPr sz="2800" spc="-15" dirty="0">
                <a:latin typeface="Carlito"/>
                <a:cs typeface="Carlito"/>
              </a:rPr>
              <a:t>Prepare </a:t>
            </a:r>
            <a:r>
              <a:rPr sz="2800" spc="-5" dirty="0">
                <a:latin typeface="Carlito"/>
                <a:cs typeface="Carlito"/>
              </a:rPr>
              <a:t>an aging schedule </a:t>
            </a:r>
            <a:r>
              <a:rPr sz="2800" spc="-25" dirty="0">
                <a:latin typeface="Carlito"/>
                <a:cs typeface="Carlito"/>
              </a:rPr>
              <a:t>for</a:t>
            </a:r>
            <a:r>
              <a:rPr sz="2800" spc="1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FTS.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8" y="611847"/>
            <a:ext cx="101320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0" dirty="0">
                <a:latin typeface="Carlito"/>
                <a:cs typeface="Carlito"/>
              </a:rPr>
              <a:t>Accounts </a:t>
            </a:r>
            <a:r>
              <a:rPr sz="4400" b="1" spc="-20" dirty="0">
                <a:latin typeface="Carlito"/>
                <a:cs typeface="Carlito"/>
              </a:rPr>
              <a:t>Receivable</a:t>
            </a:r>
            <a:r>
              <a:rPr sz="4400" b="1" spc="-5" dirty="0">
                <a:latin typeface="Carlito"/>
                <a:cs typeface="Carlito"/>
              </a:rPr>
              <a:t> </a:t>
            </a:r>
            <a:r>
              <a:rPr sz="4400" b="1" spc="-15" dirty="0">
                <a:latin typeface="Carlito"/>
                <a:cs typeface="Carlito"/>
              </a:rPr>
              <a:t>Management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5145"/>
            <a:ext cx="13754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u="sng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Answers: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198" y="2610053"/>
            <a:ext cx="10673232" cy="4247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28600"/>
            <a:ext cx="103568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Accounts </a:t>
            </a:r>
            <a:r>
              <a:rPr spc="-35" dirty="0">
                <a:latin typeface="Carlito"/>
                <a:cs typeface="Carlito"/>
              </a:rPr>
              <a:t>Payables</a:t>
            </a:r>
            <a:r>
              <a:rPr spc="-10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990600"/>
            <a:ext cx="10356850" cy="5520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9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  <a:tab pos="587375" algn="l"/>
                <a:tab pos="1304925" algn="l"/>
                <a:tab pos="2374900" algn="l"/>
                <a:tab pos="3491229" algn="l"/>
                <a:tab pos="3926840" algn="l"/>
                <a:tab pos="5083175" algn="l"/>
                <a:tab pos="5955030" algn="l"/>
                <a:tab pos="7315834" algn="l"/>
                <a:tab pos="8538845" algn="l"/>
                <a:tab pos="9278620" algn="l"/>
                <a:tab pos="9610725" algn="l"/>
              </a:tabLst>
            </a:pPr>
            <a:r>
              <a:rPr sz="2600" b="1" dirty="0">
                <a:latin typeface="Carlito"/>
                <a:cs typeface="Carlito"/>
              </a:rPr>
              <a:t>A	f</a:t>
            </a:r>
            <a:r>
              <a:rPr sz="2600" b="1" spc="-5" dirty="0">
                <a:latin typeface="Carlito"/>
                <a:cs typeface="Carlito"/>
              </a:rPr>
              <a:t>ir</a:t>
            </a:r>
            <a:r>
              <a:rPr sz="2600" b="1" dirty="0">
                <a:latin typeface="Carlito"/>
                <a:cs typeface="Carlito"/>
              </a:rPr>
              <a:t>m	</a:t>
            </a:r>
            <a:r>
              <a:rPr sz="2600" b="1" dirty="0" smtClean="0">
                <a:latin typeface="Carlito"/>
                <a:cs typeface="Carlito"/>
              </a:rPr>
              <a:t>shou</a:t>
            </a:r>
            <a:r>
              <a:rPr sz="2600" b="1" spc="-5" dirty="0" smtClean="0">
                <a:latin typeface="Carlito"/>
                <a:cs typeface="Carlito"/>
              </a:rPr>
              <a:t>l</a:t>
            </a:r>
            <a:r>
              <a:rPr sz="2600" b="1" dirty="0" smtClean="0">
                <a:latin typeface="Carlito"/>
                <a:cs typeface="Carlito"/>
              </a:rPr>
              <a:t>d</a:t>
            </a:r>
            <a:r>
              <a:rPr lang="en-SG" sz="2600" b="1" dirty="0" smtClean="0">
                <a:latin typeface="Carlito"/>
                <a:cs typeface="Carlito"/>
              </a:rPr>
              <a:t> </a:t>
            </a:r>
            <a:r>
              <a:rPr sz="2600" b="1" spc="-5" dirty="0" smtClean="0">
                <a:latin typeface="Carlito"/>
                <a:cs typeface="Carlito"/>
              </a:rPr>
              <a:t>c</a:t>
            </a:r>
            <a:r>
              <a:rPr sz="2600" b="1" dirty="0" smtClean="0">
                <a:latin typeface="Carlito"/>
                <a:cs typeface="Carlito"/>
              </a:rPr>
              <a:t>hoose</a:t>
            </a:r>
            <a:r>
              <a:rPr lang="en-SG" sz="2600" b="1" dirty="0">
                <a:latin typeface="Carlito"/>
                <a:cs typeface="Carlito"/>
              </a:rPr>
              <a:t> </a:t>
            </a:r>
            <a:r>
              <a:rPr sz="2600" b="1" spc="-25" dirty="0" smtClean="0">
                <a:latin typeface="Carlito"/>
                <a:cs typeface="Carlito"/>
              </a:rPr>
              <a:t>t</a:t>
            </a:r>
            <a:r>
              <a:rPr sz="2600" b="1" dirty="0" smtClean="0">
                <a:latin typeface="Carlito"/>
                <a:cs typeface="Carlito"/>
              </a:rPr>
              <a:t>o</a:t>
            </a:r>
            <a:r>
              <a:rPr lang="en-SG" sz="2600" b="1" dirty="0" smtClean="0">
                <a:latin typeface="Carlito"/>
                <a:cs typeface="Carlito"/>
              </a:rPr>
              <a:t> </a:t>
            </a:r>
            <a:r>
              <a:rPr sz="2600" b="1" dirty="0" smtClean="0">
                <a:latin typeface="Carlito"/>
                <a:cs typeface="Carlito"/>
              </a:rPr>
              <a:t>bor</a:t>
            </a:r>
            <a:r>
              <a:rPr sz="2600" b="1" spc="-35" dirty="0" smtClean="0">
                <a:latin typeface="Carlito"/>
                <a:cs typeface="Carlito"/>
              </a:rPr>
              <a:t>r</a:t>
            </a:r>
            <a:r>
              <a:rPr sz="2600" b="1" spc="-5" dirty="0" smtClean="0">
                <a:latin typeface="Carlito"/>
                <a:cs typeface="Carlito"/>
              </a:rPr>
              <a:t>o</a:t>
            </a:r>
            <a:r>
              <a:rPr sz="2600" b="1" dirty="0" smtClean="0">
                <a:latin typeface="Carlito"/>
                <a:cs typeface="Carlito"/>
              </a:rPr>
              <a:t>w</a:t>
            </a:r>
            <a:r>
              <a:rPr lang="en-SG" sz="2600" b="1" dirty="0">
                <a:latin typeface="Carlito"/>
                <a:cs typeface="Carlito"/>
              </a:rPr>
              <a:t> </a:t>
            </a:r>
            <a:r>
              <a:rPr sz="2600" b="1" dirty="0" smtClean="0">
                <a:latin typeface="Carlito"/>
                <a:cs typeface="Carlito"/>
              </a:rPr>
              <a:t>us</a:t>
            </a:r>
            <a:r>
              <a:rPr sz="2600" b="1" spc="-5" dirty="0" smtClean="0">
                <a:latin typeface="Carlito"/>
                <a:cs typeface="Carlito"/>
              </a:rPr>
              <a:t>i</a:t>
            </a:r>
            <a:r>
              <a:rPr sz="2600" b="1" dirty="0" smtClean="0">
                <a:latin typeface="Carlito"/>
                <a:cs typeface="Carlito"/>
              </a:rPr>
              <a:t>ng</a:t>
            </a:r>
            <a:r>
              <a:rPr lang="en-SG" sz="2600" b="1" dirty="0">
                <a:latin typeface="Carlito"/>
                <a:cs typeface="Carlito"/>
              </a:rPr>
              <a:t> </a:t>
            </a:r>
            <a:r>
              <a:rPr sz="2600" b="1" dirty="0" smtClean="0">
                <a:latin typeface="Carlito"/>
                <a:cs typeface="Carlito"/>
              </a:rPr>
              <a:t>ac</a:t>
            </a:r>
            <a:r>
              <a:rPr sz="2600" b="1" spc="-15" dirty="0" smtClean="0">
                <a:latin typeface="Carlito"/>
                <a:cs typeface="Carlito"/>
              </a:rPr>
              <a:t>c</a:t>
            </a:r>
            <a:r>
              <a:rPr sz="2600" b="1" dirty="0" smtClean="0">
                <a:latin typeface="Carlito"/>
                <a:cs typeface="Carlito"/>
              </a:rPr>
              <a:t>ou</a:t>
            </a:r>
            <a:r>
              <a:rPr sz="2600" b="1" spc="-20" dirty="0" smtClean="0">
                <a:latin typeface="Carlito"/>
                <a:cs typeface="Carlito"/>
              </a:rPr>
              <a:t>n</a:t>
            </a:r>
            <a:r>
              <a:rPr sz="2600" b="1" spc="-5" dirty="0" smtClean="0">
                <a:latin typeface="Carlito"/>
                <a:cs typeface="Carlito"/>
              </a:rPr>
              <a:t>t</a:t>
            </a:r>
            <a:r>
              <a:rPr sz="2600" b="1" dirty="0" smtClean="0">
                <a:latin typeface="Carlito"/>
                <a:cs typeface="Carlito"/>
              </a:rPr>
              <a:t>s</a:t>
            </a:r>
            <a:r>
              <a:rPr lang="en-SG" sz="2600" b="1" dirty="0">
                <a:latin typeface="Carlito"/>
                <a:cs typeface="Carlito"/>
              </a:rPr>
              <a:t> </a:t>
            </a:r>
            <a:r>
              <a:rPr sz="2600" b="1" dirty="0" smtClean="0">
                <a:latin typeface="Carlito"/>
                <a:cs typeface="Carlito"/>
              </a:rPr>
              <a:t>p</a:t>
            </a:r>
            <a:r>
              <a:rPr sz="2600" b="1" spc="-45" dirty="0" smtClean="0">
                <a:latin typeface="Carlito"/>
                <a:cs typeface="Carlito"/>
              </a:rPr>
              <a:t>a</a:t>
            </a:r>
            <a:r>
              <a:rPr sz="2600" b="1" spc="-35" dirty="0" smtClean="0">
                <a:latin typeface="Carlito"/>
                <a:cs typeface="Carlito"/>
              </a:rPr>
              <a:t>y</a:t>
            </a:r>
            <a:r>
              <a:rPr sz="2600" b="1" dirty="0" smtClean="0">
                <a:latin typeface="Carlito"/>
                <a:cs typeface="Carlito"/>
              </a:rPr>
              <a:t>ab</a:t>
            </a:r>
            <a:r>
              <a:rPr sz="2600" b="1" spc="-5" dirty="0" smtClean="0">
                <a:latin typeface="Carlito"/>
                <a:cs typeface="Carlito"/>
              </a:rPr>
              <a:t>l</a:t>
            </a:r>
            <a:r>
              <a:rPr sz="2600" b="1" dirty="0" smtClean="0">
                <a:latin typeface="Carlito"/>
                <a:cs typeface="Carlito"/>
              </a:rPr>
              <a:t>e</a:t>
            </a:r>
            <a:r>
              <a:rPr lang="en-SG" sz="2600" b="1" dirty="0">
                <a:latin typeface="Carlito"/>
                <a:cs typeface="Carlito"/>
              </a:rPr>
              <a:t> </a:t>
            </a:r>
            <a:r>
              <a:rPr sz="2600" b="1" dirty="0" smtClean="0">
                <a:latin typeface="Carlito"/>
                <a:cs typeface="Carlito"/>
              </a:rPr>
              <a:t>on</a:t>
            </a:r>
            <a:r>
              <a:rPr sz="2600" b="1" spc="-5" dirty="0" smtClean="0">
                <a:latin typeface="Carlito"/>
                <a:cs typeface="Carlito"/>
              </a:rPr>
              <a:t>l</a:t>
            </a:r>
            <a:r>
              <a:rPr sz="2600" b="1" dirty="0" smtClean="0">
                <a:latin typeface="Carlito"/>
                <a:cs typeface="Carlito"/>
              </a:rPr>
              <a:t>y</a:t>
            </a:r>
            <a:r>
              <a:rPr sz="2600" b="1" dirty="0">
                <a:latin typeface="Carlito"/>
                <a:cs typeface="Carlito"/>
              </a:rPr>
              <a:t>	</a:t>
            </a:r>
            <a:r>
              <a:rPr sz="2600" b="1" spc="-5" dirty="0" smtClean="0">
                <a:latin typeface="Carlito"/>
                <a:cs typeface="Carlito"/>
              </a:rPr>
              <a:t>i</a:t>
            </a:r>
            <a:r>
              <a:rPr sz="2600" b="1" dirty="0" smtClean="0">
                <a:latin typeface="Carlito"/>
                <a:cs typeface="Carlito"/>
              </a:rPr>
              <a:t>f</a:t>
            </a:r>
            <a:r>
              <a:rPr lang="en-SG" sz="2600" b="1" dirty="0" smtClean="0">
                <a:latin typeface="Carlito"/>
                <a:cs typeface="Carlito"/>
              </a:rPr>
              <a:t> </a:t>
            </a:r>
            <a:r>
              <a:rPr sz="2600" b="1" spc="-5" dirty="0" smtClean="0">
                <a:latin typeface="Carlito"/>
                <a:cs typeface="Carlito"/>
              </a:rPr>
              <a:t>t</a:t>
            </a:r>
            <a:r>
              <a:rPr sz="2600" b="1" spc="-55" dirty="0" smtClean="0">
                <a:latin typeface="Carlito"/>
                <a:cs typeface="Carlito"/>
              </a:rPr>
              <a:t>r</a:t>
            </a:r>
            <a:r>
              <a:rPr sz="2600" b="1" dirty="0" smtClean="0">
                <a:latin typeface="Carlito"/>
                <a:cs typeface="Carlito"/>
              </a:rPr>
              <a:t>ade </a:t>
            </a:r>
            <a:r>
              <a:rPr sz="2600" b="1" spc="-10" dirty="0" smtClean="0">
                <a:latin typeface="Carlito"/>
                <a:cs typeface="Carlito"/>
              </a:rPr>
              <a:t>credit </a:t>
            </a:r>
            <a:r>
              <a:rPr sz="2600" b="1" spc="-5" dirty="0">
                <a:latin typeface="Carlito"/>
                <a:cs typeface="Carlito"/>
              </a:rPr>
              <a:t>is the cheapest </a:t>
            </a:r>
            <a:r>
              <a:rPr sz="2600" b="1" spc="-10" dirty="0">
                <a:latin typeface="Carlito"/>
                <a:cs typeface="Carlito"/>
              </a:rPr>
              <a:t>source </a:t>
            </a:r>
            <a:r>
              <a:rPr sz="2600" b="1" dirty="0">
                <a:latin typeface="Carlito"/>
                <a:cs typeface="Carlito"/>
              </a:rPr>
              <a:t>of</a:t>
            </a:r>
            <a:r>
              <a:rPr sz="2600" b="1" spc="20" dirty="0">
                <a:latin typeface="Carlito"/>
                <a:cs typeface="Carlito"/>
              </a:rPr>
              <a:t> </a:t>
            </a:r>
            <a:r>
              <a:rPr sz="2600" b="1" dirty="0">
                <a:latin typeface="Carlito"/>
                <a:cs typeface="Carlito"/>
              </a:rPr>
              <a:t>funding.</a:t>
            </a:r>
            <a:endParaRPr sz="2600" dirty="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cost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trade </a:t>
            </a:r>
            <a:r>
              <a:rPr sz="2200" spc="-10" dirty="0">
                <a:latin typeface="Carlito"/>
                <a:cs typeface="Carlito"/>
              </a:rPr>
              <a:t>credit depends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credit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terms.</a:t>
            </a:r>
            <a:endParaRPr sz="2200" dirty="0">
              <a:latin typeface="Carlito"/>
              <a:cs typeface="Carlito"/>
            </a:endParaRPr>
          </a:p>
          <a:p>
            <a:pPr marL="698500" marR="5080" lvl="1" indent="-228600">
              <a:lnSpc>
                <a:spcPct val="113599"/>
              </a:lnSpc>
              <a:spcBef>
                <a:spcPts val="4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Carlito"/>
                <a:cs typeface="Carlito"/>
              </a:rPr>
              <a:t>The higher the </a:t>
            </a:r>
            <a:r>
              <a:rPr sz="2200" spc="-10" dirty="0">
                <a:latin typeface="Carlito"/>
                <a:cs typeface="Carlito"/>
              </a:rPr>
              <a:t>discount </a:t>
            </a:r>
            <a:r>
              <a:rPr sz="2200" spc="-15" dirty="0">
                <a:latin typeface="Carlito"/>
                <a:cs typeface="Carlito"/>
              </a:rPr>
              <a:t>percentage offered,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greater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cost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forgoing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discount.</a:t>
            </a:r>
            <a:endParaRPr sz="2200" dirty="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cost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forgoing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discount </a:t>
            </a:r>
            <a:r>
              <a:rPr sz="2200" spc="-5" dirty="0">
                <a:latin typeface="Carlito"/>
                <a:cs typeface="Carlito"/>
              </a:rPr>
              <a:t>is also higher with </a:t>
            </a:r>
            <a:r>
              <a:rPr sz="2200" dirty="0">
                <a:latin typeface="Carlito"/>
                <a:cs typeface="Carlito"/>
              </a:rPr>
              <a:t>a </a:t>
            </a:r>
            <a:r>
              <a:rPr sz="2200" spc="-5" dirty="0">
                <a:latin typeface="Carlito"/>
                <a:cs typeface="Carlito"/>
              </a:rPr>
              <a:t>shorter loan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period.</a:t>
            </a:r>
            <a:endParaRPr sz="2200" dirty="0">
              <a:latin typeface="Carlito"/>
              <a:cs typeface="Carlito"/>
            </a:endParaRPr>
          </a:p>
          <a:p>
            <a:pPr marL="698500" marR="5080" lvl="1" indent="-228600">
              <a:lnSpc>
                <a:spcPct val="109800"/>
              </a:lnSpc>
              <a:spcBef>
                <a:spcPts val="5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dirty="0">
                <a:latin typeface="Carlito"/>
                <a:cs typeface="Carlito"/>
              </a:rPr>
              <a:t>When a </a:t>
            </a:r>
            <a:r>
              <a:rPr sz="2200" spc="-15" dirty="0">
                <a:latin typeface="Carlito"/>
                <a:cs typeface="Carlito"/>
              </a:rPr>
              <a:t>company </a:t>
            </a:r>
            <a:r>
              <a:rPr sz="2200" spc="-5" dirty="0">
                <a:latin typeface="Carlito"/>
                <a:cs typeface="Carlito"/>
              </a:rPr>
              <a:t>has </a:t>
            </a:r>
            <a:r>
              <a:rPr sz="2200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choice between </a:t>
            </a:r>
            <a:r>
              <a:rPr sz="2200" spc="-15" dirty="0">
                <a:latin typeface="Carlito"/>
                <a:cs typeface="Carlito"/>
              </a:rPr>
              <a:t>trade </a:t>
            </a:r>
            <a:r>
              <a:rPr sz="2200" spc="-10" dirty="0">
                <a:latin typeface="Carlito"/>
                <a:cs typeface="Carlito"/>
              </a:rPr>
              <a:t>credit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10" dirty="0">
                <a:latin typeface="Carlito"/>
                <a:cs typeface="Carlito"/>
              </a:rPr>
              <a:t>two </a:t>
            </a:r>
            <a:r>
              <a:rPr sz="2200" spc="-20" dirty="0">
                <a:latin typeface="Carlito"/>
                <a:cs typeface="Carlito"/>
              </a:rPr>
              <a:t>different </a:t>
            </a:r>
            <a:r>
              <a:rPr sz="2200" spc="-10" dirty="0">
                <a:latin typeface="Carlito"/>
                <a:cs typeface="Carlito"/>
              </a:rPr>
              <a:t>suppliers, </a:t>
            </a:r>
            <a:r>
              <a:rPr sz="2200" spc="-5" dirty="0">
                <a:latin typeface="Carlito"/>
                <a:cs typeface="Carlito"/>
              </a:rPr>
              <a:t>it  should </a:t>
            </a:r>
            <a:r>
              <a:rPr sz="2200" spc="-30" dirty="0">
                <a:latin typeface="Carlito"/>
                <a:cs typeface="Carlito"/>
              </a:rPr>
              <a:t>take </a:t>
            </a:r>
            <a:r>
              <a:rPr sz="2200" spc="-5" dirty="0">
                <a:latin typeface="Carlito"/>
                <a:cs typeface="Carlito"/>
              </a:rPr>
              <a:t>the less </a:t>
            </a:r>
            <a:r>
              <a:rPr sz="2200" spc="-10" dirty="0">
                <a:latin typeface="Carlito"/>
                <a:cs typeface="Carlito"/>
              </a:rPr>
              <a:t>expensive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alternative.</a:t>
            </a:r>
            <a:endParaRPr sz="22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2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dirty="0">
                <a:latin typeface="Carlito"/>
                <a:cs typeface="Carlito"/>
              </a:rPr>
              <a:t>A </a:t>
            </a:r>
            <a:r>
              <a:rPr sz="2600" b="1" spc="-5" dirty="0">
                <a:latin typeface="Carlito"/>
                <a:cs typeface="Carlito"/>
              </a:rPr>
              <a:t>firm should </a:t>
            </a:r>
            <a:r>
              <a:rPr sz="2600" b="1" spc="-15" dirty="0">
                <a:latin typeface="Carlito"/>
                <a:cs typeface="Carlito"/>
              </a:rPr>
              <a:t>always pay </a:t>
            </a:r>
            <a:r>
              <a:rPr sz="2600" b="1" dirty="0">
                <a:latin typeface="Carlito"/>
                <a:cs typeface="Carlito"/>
              </a:rPr>
              <a:t>on </a:t>
            </a:r>
            <a:r>
              <a:rPr sz="2600" b="1" spc="-5" dirty="0">
                <a:latin typeface="Carlito"/>
                <a:cs typeface="Carlito"/>
              </a:rPr>
              <a:t>the </a:t>
            </a:r>
            <a:r>
              <a:rPr sz="2600" b="1" spc="-15" dirty="0">
                <a:latin typeface="Carlito"/>
                <a:cs typeface="Carlito"/>
              </a:rPr>
              <a:t>latest day</a:t>
            </a:r>
            <a:r>
              <a:rPr sz="2600" b="1" spc="40" dirty="0">
                <a:latin typeface="Carlito"/>
                <a:cs typeface="Carlito"/>
              </a:rPr>
              <a:t> </a:t>
            </a:r>
            <a:r>
              <a:rPr sz="2600" b="1" spc="-5" dirty="0">
                <a:latin typeface="Carlito"/>
                <a:cs typeface="Carlito"/>
              </a:rPr>
              <a:t>allowed.</a:t>
            </a:r>
            <a:endParaRPr sz="2600" dirty="0">
              <a:latin typeface="Carlito"/>
              <a:cs typeface="Carlito"/>
            </a:endParaRPr>
          </a:p>
          <a:p>
            <a:pPr marL="698500" marR="5080" lvl="1" indent="-228600" algn="just">
              <a:lnSpc>
                <a:spcPct val="109800"/>
              </a:lnSpc>
              <a:spcBef>
                <a:spcPts val="520"/>
              </a:spcBef>
              <a:buFont typeface="Arial"/>
              <a:buChar char="•"/>
              <a:tabLst>
                <a:tab pos="698500" algn="l"/>
              </a:tabLst>
            </a:pPr>
            <a:r>
              <a:rPr sz="2200" dirty="0">
                <a:latin typeface="Carlito"/>
                <a:cs typeface="Carlito"/>
              </a:rPr>
              <a:t>(e.g. </a:t>
            </a:r>
            <a:r>
              <a:rPr sz="2200" spc="-5" dirty="0">
                <a:latin typeface="Carlito"/>
                <a:cs typeface="Carlito"/>
              </a:rPr>
              <a:t>if the </a:t>
            </a:r>
            <a:r>
              <a:rPr sz="2200" spc="-10" dirty="0">
                <a:latin typeface="Carlito"/>
                <a:cs typeface="Carlito"/>
              </a:rPr>
              <a:t>discount </a:t>
            </a:r>
            <a:r>
              <a:rPr sz="2200" spc="-5" dirty="0">
                <a:latin typeface="Carlito"/>
                <a:cs typeface="Carlito"/>
              </a:rPr>
              <a:t>period is 10 </a:t>
            </a:r>
            <a:r>
              <a:rPr sz="2200" spc="-20" dirty="0">
                <a:latin typeface="Carlito"/>
                <a:cs typeface="Carlito"/>
              </a:rPr>
              <a:t>days </a:t>
            </a:r>
            <a:r>
              <a:rPr sz="2200" spc="-5" dirty="0">
                <a:latin typeface="Carlito"/>
                <a:cs typeface="Carlito"/>
              </a:rPr>
              <a:t>and the firm is </a:t>
            </a:r>
            <a:r>
              <a:rPr sz="2200" spc="-10" dirty="0">
                <a:latin typeface="Carlito"/>
                <a:cs typeface="Carlito"/>
              </a:rPr>
              <a:t>taking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discount, </a:t>
            </a:r>
            <a:r>
              <a:rPr sz="2200" spc="-15" dirty="0">
                <a:latin typeface="Carlito"/>
                <a:cs typeface="Carlito"/>
              </a:rPr>
              <a:t>payment  </a:t>
            </a:r>
            <a:r>
              <a:rPr sz="2200" spc="-5" dirty="0">
                <a:latin typeface="Carlito"/>
                <a:cs typeface="Carlito"/>
              </a:rPr>
              <a:t>should be made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20" dirty="0">
                <a:latin typeface="Carlito"/>
                <a:cs typeface="Carlito"/>
              </a:rPr>
              <a:t>day </a:t>
            </a:r>
            <a:r>
              <a:rPr sz="2200" spc="-5" dirty="0">
                <a:latin typeface="Carlito"/>
                <a:cs typeface="Carlito"/>
              </a:rPr>
              <a:t>10, not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20" dirty="0">
                <a:latin typeface="Carlito"/>
                <a:cs typeface="Carlito"/>
              </a:rPr>
              <a:t>day </a:t>
            </a:r>
            <a:r>
              <a:rPr sz="2200" spc="-5" dirty="0">
                <a:latin typeface="Carlito"/>
                <a:cs typeface="Carlito"/>
              </a:rPr>
              <a:t>2. If the </a:t>
            </a:r>
            <a:r>
              <a:rPr sz="2200" spc="-10" dirty="0">
                <a:latin typeface="Carlito"/>
                <a:cs typeface="Carlito"/>
              </a:rPr>
              <a:t>discount </a:t>
            </a:r>
            <a:r>
              <a:rPr sz="2200" spc="-5" dirty="0">
                <a:latin typeface="Carlito"/>
                <a:cs typeface="Carlito"/>
              </a:rPr>
              <a:t>is not </a:t>
            </a:r>
            <a:r>
              <a:rPr sz="2200" spc="-25" dirty="0">
                <a:latin typeface="Carlito"/>
                <a:cs typeface="Carlito"/>
              </a:rPr>
              <a:t>taken </a:t>
            </a:r>
            <a:r>
              <a:rPr sz="2200" spc="-5" dirty="0">
                <a:latin typeface="Carlito"/>
                <a:cs typeface="Carlito"/>
              </a:rPr>
              <a:t>and the </a:t>
            </a:r>
            <a:r>
              <a:rPr sz="2200" spc="-10" dirty="0">
                <a:latin typeface="Carlito"/>
                <a:cs typeface="Carlito"/>
              </a:rPr>
              <a:t>terms  </a:t>
            </a:r>
            <a:r>
              <a:rPr sz="2200" spc="-15" dirty="0">
                <a:latin typeface="Carlito"/>
                <a:cs typeface="Carlito"/>
              </a:rPr>
              <a:t>are </a:t>
            </a:r>
            <a:r>
              <a:rPr sz="2200" spc="-5" dirty="0">
                <a:latin typeface="Carlito"/>
                <a:cs typeface="Carlito"/>
              </a:rPr>
              <a:t>2/10, Net 30, the full </a:t>
            </a:r>
            <a:r>
              <a:rPr sz="2200" spc="-15" dirty="0">
                <a:latin typeface="Carlito"/>
                <a:cs typeface="Carlito"/>
              </a:rPr>
              <a:t>payment </a:t>
            </a:r>
            <a:r>
              <a:rPr sz="2200" spc="-5" dirty="0">
                <a:latin typeface="Carlito"/>
                <a:cs typeface="Carlito"/>
              </a:rPr>
              <a:t>should be made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20" dirty="0">
                <a:latin typeface="Carlito"/>
                <a:cs typeface="Carlito"/>
              </a:rPr>
              <a:t>day </a:t>
            </a:r>
            <a:r>
              <a:rPr sz="2200" spc="-5" dirty="0">
                <a:latin typeface="Carlito"/>
                <a:cs typeface="Carlito"/>
              </a:rPr>
              <a:t>30, not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20" dirty="0">
                <a:latin typeface="Carlito"/>
                <a:cs typeface="Carlito"/>
              </a:rPr>
              <a:t>day</a:t>
            </a:r>
            <a:r>
              <a:rPr sz="2200" spc="1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16.)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46735"/>
            <a:ext cx="80746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Managing </a:t>
            </a:r>
            <a:r>
              <a:rPr spc="-30" dirty="0">
                <a:latin typeface="Carlito"/>
                <a:cs typeface="Carlito"/>
              </a:rPr>
              <a:t>Working</a:t>
            </a:r>
            <a:r>
              <a:rPr spc="-50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Capital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46129"/>
            <a:ext cx="10848975" cy="51930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7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latin typeface="Carlito"/>
                <a:cs typeface="Carlito"/>
              </a:rPr>
              <a:t>Multinational working </a:t>
            </a:r>
            <a:r>
              <a:rPr sz="2600" b="1" spc="-10" dirty="0">
                <a:latin typeface="Carlito"/>
                <a:cs typeface="Carlito"/>
              </a:rPr>
              <a:t>capital</a:t>
            </a:r>
            <a:r>
              <a:rPr sz="2600" b="1" dirty="0">
                <a:latin typeface="Carlito"/>
                <a:cs typeface="Carlito"/>
              </a:rPr>
              <a:t> </a:t>
            </a:r>
            <a:r>
              <a:rPr sz="2600" b="1" spc="-5" dirty="0">
                <a:latin typeface="Carlito"/>
                <a:cs typeface="Carlito"/>
              </a:rPr>
              <a:t>management:</a:t>
            </a:r>
            <a:endParaRPr sz="2600">
              <a:latin typeface="Carlito"/>
              <a:cs typeface="Carlito"/>
            </a:endParaRPr>
          </a:p>
          <a:p>
            <a:pPr marL="469900" marR="5080" algn="just">
              <a:lnSpc>
                <a:spcPct val="100000"/>
              </a:lnSpc>
              <a:spcBef>
                <a:spcPts val="580"/>
              </a:spcBef>
            </a:pPr>
            <a:r>
              <a:rPr sz="2200" b="1" dirty="0">
                <a:latin typeface="Carlito"/>
                <a:cs typeface="Carlito"/>
              </a:rPr>
              <a:t>- </a:t>
            </a:r>
            <a:r>
              <a:rPr sz="2200" spc="-20" dirty="0">
                <a:latin typeface="Carlito"/>
                <a:cs typeface="Carlito"/>
              </a:rPr>
              <a:t>Working </a:t>
            </a:r>
            <a:r>
              <a:rPr sz="2200" spc="-15" dirty="0">
                <a:latin typeface="Carlito"/>
                <a:cs typeface="Carlito"/>
              </a:rPr>
              <a:t>capital </a:t>
            </a:r>
            <a:r>
              <a:rPr sz="2200" spc="-5" dirty="0">
                <a:latin typeface="Carlito"/>
                <a:cs typeface="Carlito"/>
              </a:rPr>
              <a:t>management in </a:t>
            </a:r>
            <a:r>
              <a:rPr sz="2200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multinational enterprise </a:t>
            </a:r>
            <a:r>
              <a:rPr sz="2200" spc="-15" dirty="0">
                <a:latin typeface="Carlito"/>
                <a:cs typeface="Carlito"/>
              </a:rPr>
              <a:t>requires </a:t>
            </a:r>
            <a:r>
              <a:rPr sz="2200" spc="-5" dirty="0">
                <a:latin typeface="Carlito"/>
                <a:cs typeface="Carlito"/>
              </a:rPr>
              <a:t>managing </a:t>
            </a:r>
            <a:r>
              <a:rPr sz="2200" spc="-15" dirty="0">
                <a:latin typeface="Carlito"/>
                <a:cs typeface="Carlito"/>
              </a:rPr>
              <a:t>current  </a:t>
            </a:r>
            <a:r>
              <a:rPr sz="2200" spc="-5" dirty="0">
                <a:latin typeface="Carlito"/>
                <a:cs typeface="Carlito"/>
              </a:rPr>
              <a:t>assets and </a:t>
            </a:r>
            <a:r>
              <a:rPr sz="2200" spc="-15" dirty="0">
                <a:latin typeface="Carlito"/>
                <a:cs typeface="Carlito"/>
              </a:rPr>
              <a:t>current </a:t>
            </a:r>
            <a:r>
              <a:rPr sz="2200" spc="-5" dirty="0">
                <a:latin typeface="Carlito"/>
                <a:cs typeface="Carlito"/>
              </a:rPr>
              <a:t>liabilities </a:t>
            </a:r>
            <a:r>
              <a:rPr sz="2200" dirty="0">
                <a:latin typeface="Carlito"/>
                <a:cs typeface="Carlito"/>
              </a:rPr>
              <a:t>when </a:t>
            </a:r>
            <a:r>
              <a:rPr sz="2200" spc="-10" dirty="0">
                <a:latin typeface="Carlito"/>
                <a:cs typeface="Carlito"/>
              </a:rPr>
              <a:t>faced </a:t>
            </a:r>
            <a:r>
              <a:rPr sz="2200" spc="-5" dirty="0">
                <a:latin typeface="Carlito"/>
                <a:cs typeface="Carlito"/>
              </a:rPr>
              <a:t>with </a:t>
            </a:r>
            <a:r>
              <a:rPr sz="2200" spc="-10" dirty="0">
                <a:latin typeface="Carlito"/>
                <a:cs typeface="Carlito"/>
              </a:rPr>
              <a:t>political, </a:t>
            </a:r>
            <a:r>
              <a:rPr sz="2200" spc="-15" dirty="0">
                <a:latin typeface="Carlito"/>
                <a:cs typeface="Carlito"/>
              </a:rPr>
              <a:t>foreign exchange, </a:t>
            </a:r>
            <a:r>
              <a:rPr sz="2200" spc="-20" dirty="0">
                <a:latin typeface="Carlito"/>
                <a:cs typeface="Carlito"/>
              </a:rPr>
              <a:t>tax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liquidity  </a:t>
            </a:r>
            <a:r>
              <a:rPr sz="2200" spc="-15" dirty="0">
                <a:latin typeface="Carlito"/>
                <a:cs typeface="Carlito"/>
              </a:rPr>
              <a:t>constraints.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overall </a:t>
            </a:r>
            <a:r>
              <a:rPr sz="2200" spc="-5" dirty="0">
                <a:latin typeface="Carlito"/>
                <a:cs typeface="Carlito"/>
              </a:rPr>
              <a:t>goal is </a:t>
            </a:r>
            <a:r>
              <a:rPr sz="2200" spc="-10" dirty="0">
                <a:latin typeface="Carlito"/>
                <a:cs typeface="Carlito"/>
              </a:rPr>
              <a:t>to reduce funds </a:t>
            </a:r>
            <a:r>
              <a:rPr sz="2200" dirty="0">
                <a:latin typeface="Carlito"/>
                <a:cs typeface="Carlito"/>
              </a:rPr>
              <a:t>tied </a:t>
            </a:r>
            <a:r>
              <a:rPr sz="2200" spc="-5" dirty="0">
                <a:latin typeface="Carlito"/>
                <a:cs typeface="Carlito"/>
              </a:rPr>
              <a:t>up in </a:t>
            </a:r>
            <a:r>
              <a:rPr sz="2200" spc="-10" dirty="0">
                <a:latin typeface="Carlito"/>
                <a:cs typeface="Carlito"/>
              </a:rPr>
              <a:t>working </a:t>
            </a:r>
            <a:r>
              <a:rPr sz="2200" spc="-15" dirty="0">
                <a:latin typeface="Carlito"/>
                <a:cs typeface="Carlito"/>
              </a:rPr>
              <a:t>capital </a:t>
            </a:r>
            <a:r>
              <a:rPr sz="2200" spc="-5" dirty="0">
                <a:latin typeface="Carlito"/>
                <a:cs typeface="Carlito"/>
              </a:rPr>
              <a:t>while  </a:t>
            </a:r>
            <a:r>
              <a:rPr sz="2200" spc="-10" dirty="0">
                <a:latin typeface="Carlito"/>
                <a:cs typeface="Carlito"/>
              </a:rPr>
              <a:t>simultaneously </a:t>
            </a:r>
            <a:r>
              <a:rPr sz="2200" spc="-15" dirty="0">
                <a:latin typeface="Carlito"/>
                <a:cs typeface="Carlito"/>
              </a:rPr>
              <a:t>providing </a:t>
            </a:r>
            <a:r>
              <a:rPr sz="2200" spc="-10" dirty="0">
                <a:latin typeface="Carlito"/>
                <a:cs typeface="Carlito"/>
              </a:rPr>
              <a:t>sufficient funding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conduct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global business. </a:t>
            </a:r>
            <a:r>
              <a:rPr sz="2200" spc="-20" dirty="0">
                <a:latin typeface="Carlito"/>
                <a:cs typeface="Carlito"/>
              </a:rPr>
              <a:t>Working  </a:t>
            </a:r>
            <a:r>
              <a:rPr sz="2200" spc="-15" dirty="0">
                <a:latin typeface="Carlito"/>
                <a:cs typeface="Carlito"/>
              </a:rPr>
              <a:t>capital </a:t>
            </a:r>
            <a:r>
              <a:rPr sz="2200" spc="-5" dirty="0">
                <a:latin typeface="Carlito"/>
                <a:cs typeface="Carlito"/>
              </a:rPr>
              <a:t>management should enhance </a:t>
            </a:r>
            <a:r>
              <a:rPr sz="2200" spc="-10" dirty="0">
                <a:latin typeface="Carlito"/>
                <a:cs typeface="Carlito"/>
              </a:rPr>
              <a:t>return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assets and should also </a:t>
            </a:r>
            <a:r>
              <a:rPr sz="2200" spc="-15" dirty="0">
                <a:latin typeface="Carlito"/>
                <a:cs typeface="Carlito"/>
              </a:rPr>
              <a:t>improve </a:t>
            </a:r>
            <a:r>
              <a:rPr sz="2200" spc="-10" dirty="0">
                <a:latin typeface="Carlito"/>
                <a:cs typeface="Carlito"/>
              </a:rPr>
              <a:t>efficiency  </a:t>
            </a:r>
            <a:r>
              <a:rPr sz="2200" spc="-15" dirty="0">
                <a:latin typeface="Carlito"/>
                <a:cs typeface="Carlito"/>
              </a:rPr>
              <a:t>ratios </a:t>
            </a:r>
            <a:r>
              <a:rPr sz="2200" spc="-5" dirty="0">
                <a:latin typeface="Carlito"/>
                <a:cs typeface="Carlito"/>
              </a:rPr>
              <a:t>and other </a:t>
            </a:r>
            <a:r>
              <a:rPr sz="2200" spc="-10" dirty="0">
                <a:latin typeface="Carlito"/>
                <a:cs typeface="Carlito"/>
              </a:rPr>
              <a:t>performance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measures.</a:t>
            </a:r>
            <a:endParaRPr sz="22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5" dirty="0">
                <a:latin typeface="Carlito"/>
                <a:cs typeface="Carlito"/>
              </a:rPr>
              <a:t>Working </a:t>
            </a:r>
            <a:r>
              <a:rPr sz="2600" b="1" spc="-10" dirty="0">
                <a:latin typeface="Carlito"/>
                <a:cs typeface="Carlito"/>
              </a:rPr>
              <a:t>capital management</a:t>
            </a:r>
            <a:r>
              <a:rPr sz="2600" b="1" spc="25" dirty="0">
                <a:latin typeface="Carlito"/>
                <a:cs typeface="Carlito"/>
              </a:rPr>
              <a:t> </a:t>
            </a:r>
            <a:r>
              <a:rPr sz="2600" b="1" spc="-5" dirty="0">
                <a:latin typeface="Carlito"/>
                <a:cs typeface="Carlito"/>
              </a:rPr>
              <a:t>includes:</a:t>
            </a:r>
            <a:endParaRPr sz="2600">
              <a:latin typeface="Carlito"/>
              <a:cs typeface="Carlito"/>
            </a:endParaRPr>
          </a:p>
          <a:p>
            <a:pPr marL="1612900" lvl="1" indent="-2292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612900" algn="l"/>
              </a:tabLst>
            </a:pPr>
            <a:r>
              <a:rPr sz="3000" spc="-55" dirty="0">
                <a:latin typeface="Carlito"/>
                <a:cs typeface="Carlito"/>
              </a:rPr>
              <a:t>Trade </a:t>
            </a:r>
            <a:r>
              <a:rPr sz="3000" spc="-15" dirty="0">
                <a:latin typeface="Carlito"/>
                <a:cs typeface="Carlito"/>
              </a:rPr>
              <a:t>receivables</a:t>
            </a:r>
            <a:r>
              <a:rPr sz="3000" spc="3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management</a:t>
            </a:r>
            <a:endParaRPr sz="3000">
              <a:latin typeface="Carlito"/>
              <a:cs typeface="Carlito"/>
            </a:endParaRPr>
          </a:p>
          <a:p>
            <a:pPr marL="1612900" lvl="1" indent="-229235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1612900" algn="l"/>
              </a:tabLst>
            </a:pPr>
            <a:r>
              <a:rPr sz="3000" spc="-55" dirty="0">
                <a:latin typeface="Carlito"/>
                <a:cs typeface="Carlito"/>
              </a:rPr>
              <a:t>Trade </a:t>
            </a:r>
            <a:r>
              <a:rPr sz="3000" spc="-20" dirty="0">
                <a:latin typeface="Carlito"/>
                <a:cs typeface="Carlito"/>
              </a:rPr>
              <a:t>payables</a:t>
            </a:r>
            <a:r>
              <a:rPr sz="3000" spc="3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management</a:t>
            </a:r>
            <a:endParaRPr sz="3000">
              <a:latin typeface="Carlito"/>
              <a:cs typeface="Carlito"/>
            </a:endParaRPr>
          </a:p>
          <a:p>
            <a:pPr marL="1612900" lvl="1" indent="-229235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1612900" algn="l"/>
              </a:tabLst>
            </a:pPr>
            <a:r>
              <a:rPr sz="3000" spc="-20" dirty="0">
                <a:latin typeface="Carlito"/>
                <a:cs typeface="Carlito"/>
              </a:rPr>
              <a:t>Inventory</a:t>
            </a:r>
            <a:r>
              <a:rPr sz="3000" spc="-10" dirty="0">
                <a:latin typeface="Carlito"/>
                <a:cs typeface="Carlito"/>
              </a:rPr>
              <a:t> management</a:t>
            </a:r>
            <a:endParaRPr sz="3000">
              <a:latin typeface="Carlito"/>
              <a:cs typeface="Carlito"/>
            </a:endParaRPr>
          </a:p>
          <a:p>
            <a:pPr marL="1612900" lvl="1" indent="-229235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1612900" algn="l"/>
              </a:tabLst>
            </a:pPr>
            <a:r>
              <a:rPr sz="3000" dirty="0">
                <a:latin typeface="Carlito"/>
                <a:cs typeface="Carlito"/>
              </a:rPr>
              <a:t>Cash</a:t>
            </a:r>
            <a:r>
              <a:rPr sz="3000" spc="-10" dirty="0">
                <a:latin typeface="Carlito"/>
                <a:cs typeface="Carlito"/>
              </a:rPr>
              <a:t> management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246735"/>
            <a:ext cx="102844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Accounts </a:t>
            </a:r>
            <a:r>
              <a:rPr spc="-35" dirty="0">
                <a:latin typeface="Carlito"/>
                <a:cs typeface="Carlito"/>
              </a:rPr>
              <a:t>Payables</a:t>
            </a:r>
            <a:r>
              <a:rPr spc="-10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4463" y="990600"/>
            <a:ext cx="10899775" cy="5143500"/>
          </a:xfrm>
          <a:prstGeom prst="rect">
            <a:avLst/>
          </a:prstGeom>
        </p:spPr>
        <p:txBody>
          <a:bodyPr vert="horz" wrap="square" lIns="0" tIns="215265" rIns="0" bIns="0" rtlCol="0">
            <a:spAutoFit/>
          </a:bodyPr>
          <a:lstStyle/>
          <a:p>
            <a:pPr marL="369570" indent="-357505" algn="just">
              <a:lnSpc>
                <a:spcPct val="100000"/>
              </a:lnSpc>
              <a:spcBef>
                <a:spcPts val="1695"/>
              </a:spcBef>
              <a:buAutoNum type="arabicPeriod"/>
              <a:tabLst>
                <a:tab pos="370205" algn="l"/>
              </a:tabLst>
            </a:pP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Determining Accounts </a:t>
            </a:r>
            <a:r>
              <a:rPr sz="2800" b="1" u="sng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Payable </a:t>
            </a:r>
            <a:r>
              <a:rPr sz="2800" b="1" u="sng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Days</a:t>
            </a:r>
            <a:r>
              <a:rPr sz="2800" b="1" u="sng" spc="4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Outstanding</a:t>
            </a:r>
            <a:endParaRPr sz="2800" dirty="0">
              <a:latin typeface="Carlito"/>
              <a:cs typeface="Carlito"/>
            </a:endParaRPr>
          </a:p>
          <a:p>
            <a:pPr marL="697865" marR="5080" lvl="1" indent="-228600">
              <a:lnSpc>
                <a:spcPct val="120800"/>
              </a:lnSpc>
              <a:spcBef>
                <a:spcPts val="64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rlito"/>
                <a:cs typeface="Carlito"/>
              </a:rPr>
              <a:t>One method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to calculate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accounts </a:t>
            </a:r>
            <a:r>
              <a:rPr sz="2000" spc="-15" dirty="0">
                <a:latin typeface="Carlito"/>
                <a:cs typeface="Carlito"/>
              </a:rPr>
              <a:t>payable </a:t>
            </a:r>
            <a:r>
              <a:rPr sz="2000" spc="-20" dirty="0">
                <a:latin typeface="Carlito"/>
                <a:cs typeface="Carlito"/>
              </a:rPr>
              <a:t>days </a:t>
            </a:r>
            <a:r>
              <a:rPr sz="2000" spc="-10" dirty="0">
                <a:latin typeface="Carlito"/>
                <a:cs typeface="Carlito"/>
              </a:rPr>
              <a:t>outstanding </a:t>
            </a:r>
            <a:r>
              <a:rPr sz="2000" spc="-5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compare </a:t>
            </a:r>
            <a:r>
              <a:rPr sz="2000" dirty="0">
                <a:latin typeface="Carlito"/>
                <a:cs typeface="Carlito"/>
              </a:rPr>
              <a:t>it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credit  terms.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5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Question:</a:t>
            </a:r>
            <a:endParaRPr sz="2000" dirty="0">
              <a:latin typeface="Carlito"/>
              <a:cs typeface="Carlito"/>
            </a:endParaRPr>
          </a:p>
          <a:p>
            <a:pPr marL="469900" marR="5715" algn="just">
              <a:lnSpc>
                <a:spcPct val="120800"/>
              </a:lnSpc>
              <a:spcBef>
                <a:spcPts val="400"/>
              </a:spcBef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20" dirty="0">
                <a:latin typeface="Carlito"/>
                <a:cs typeface="Carlito"/>
              </a:rPr>
              <a:t>Rowd </a:t>
            </a:r>
            <a:r>
              <a:rPr sz="2000" spc="-10" dirty="0">
                <a:latin typeface="Carlito"/>
                <a:cs typeface="Carlito"/>
              </a:rPr>
              <a:t>Company </a:t>
            </a:r>
            <a:r>
              <a:rPr sz="2000" spc="-5" dirty="0">
                <a:latin typeface="Carlito"/>
                <a:cs typeface="Carlito"/>
              </a:rPr>
              <a:t>has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20" dirty="0">
                <a:latin typeface="Carlito"/>
                <a:cs typeface="Carlito"/>
              </a:rPr>
              <a:t>average </a:t>
            </a:r>
            <a:r>
              <a:rPr sz="2000" spc="-5" dirty="0">
                <a:latin typeface="Carlito"/>
                <a:cs typeface="Carlito"/>
              </a:rPr>
              <a:t>accounts </a:t>
            </a:r>
            <a:r>
              <a:rPr sz="2000" spc="-15" dirty="0">
                <a:latin typeface="Carlito"/>
                <a:cs typeface="Carlito"/>
              </a:rPr>
              <a:t>payable </a:t>
            </a:r>
            <a:r>
              <a:rPr sz="2000" spc="-5" dirty="0">
                <a:latin typeface="Carlito"/>
                <a:cs typeface="Carlito"/>
              </a:rPr>
              <a:t>balance of $250,000. </a:t>
            </a:r>
            <a:r>
              <a:rPr sz="2000" dirty="0">
                <a:latin typeface="Carlito"/>
                <a:cs typeface="Carlito"/>
              </a:rPr>
              <a:t>Its </a:t>
            </a:r>
            <a:r>
              <a:rPr sz="2000" spc="-20" dirty="0">
                <a:latin typeface="Carlito"/>
                <a:cs typeface="Carlito"/>
              </a:rPr>
              <a:t>average </a:t>
            </a:r>
            <a:r>
              <a:rPr sz="2000" spc="-5" dirty="0">
                <a:latin typeface="Carlito"/>
                <a:cs typeface="Carlito"/>
              </a:rPr>
              <a:t>daily </a:t>
            </a:r>
            <a:r>
              <a:rPr sz="2000" spc="-10" dirty="0">
                <a:latin typeface="Carlito"/>
                <a:cs typeface="Carlito"/>
              </a:rPr>
              <a:t>cost </a:t>
            </a:r>
            <a:r>
              <a:rPr sz="2000" spc="-5" dirty="0">
                <a:latin typeface="Carlito"/>
                <a:cs typeface="Carlito"/>
              </a:rPr>
              <a:t>of  </a:t>
            </a:r>
            <a:r>
              <a:rPr sz="2000" spc="-10" dirty="0">
                <a:latin typeface="Carlito"/>
                <a:cs typeface="Carlito"/>
              </a:rPr>
              <a:t>goods </a:t>
            </a:r>
            <a:r>
              <a:rPr sz="2000" dirty="0">
                <a:latin typeface="Carlito"/>
                <a:cs typeface="Carlito"/>
              </a:rPr>
              <a:t>sold is </a:t>
            </a:r>
            <a:r>
              <a:rPr sz="2000" spc="-5" dirty="0">
                <a:latin typeface="Carlito"/>
                <a:cs typeface="Carlito"/>
              </a:rPr>
              <a:t>$14,000, and </a:t>
            </a:r>
            <a:r>
              <a:rPr sz="2000" dirty="0">
                <a:latin typeface="Carlito"/>
                <a:cs typeface="Carlito"/>
              </a:rPr>
              <a:t>it </a:t>
            </a:r>
            <a:r>
              <a:rPr sz="2000" spc="-10" dirty="0">
                <a:latin typeface="Carlito"/>
                <a:cs typeface="Carlito"/>
              </a:rPr>
              <a:t>receives </a:t>
            </a:r>
            <a:r>
              <a:rPr sz="2000" spc="-5" dirty="0">
                <a:latin typeface="Carlito"/>
                <a:cs typeface="Carlito"/>
              </a:rPr>
              <a:t>terms of 2/15, Net 40, </a:t>
            </a:r>
            <a:r>
              <a:rPr sz="2000" spc="-10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its </a:t>
            </a:r>
            <a:r>
              <a:rPr sz="2000" spc="-5" dirty="0">
                <a:latin typeface="Carlito"/>
                <a:cs typeface="Carlito"/>
              </a:rPr>
              <a:t>suppliers. </a:t>
            </a:r>
            <a:r>
              <a:rPr sz="2000" spc="-20" dirty="0">
                <a:latin typeface="Carlito"/>
                <a:cs typeface="Carlito"/>
              </a:rPr>
              <a:t>Rowd </a:t>
            </a:r>
            <a:r>
              <a:rPr sz="2000" spc="-5" dirty="0">
                <a:latin typeface="Carlito"/>
                <a:cs typeface="Carlito"/>
              </a:rPr>
              <a:t>chooses </a:t>
            </a:r>
            <a:r>
              <a:rPr sz="2000" spc="-15" dirty="0">
                <a:latin typeface="Carlito"/>
                <a:cs typeface="Carlito"/>
              </a:rPr>
              <a:t>to  </a:t>
            </a:r>
            <a:r>
              <a:rPr sz="2000" spc="-20" dirty="0">
                <a:latin typeface="Carlito"/>
                <a:cs typeface="Carlito"/>
              </a:rPr>
              <a:t>forgo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discount. Is </a:t>
            </a:r>
            <a:r>
              <a:rPr sz="2000" dirty="0">
                <a:latin typeface="Carlito"/>
                <a:cs typeface="Carlito"/>
              </a:rPr>
              <a:t>the firm </a:t>
            </a:r>
            <a:r>
              <a:rPr sz="2000" spc="-5" dirty="0">
                <a:latin typeface="Carlito"/>
                <a:cs typeface="Carlito"/>
              </a:rPr>
              <a:t>managing </a:t>
            </a:r>
            <a:r>
              <a:rPr sz="2000" dirty="0">
                <a:latin typeface="Carlito"/>
                <a:cs typeface="Carlito"/>
              </a:rPr>
              <a:t>its </a:t>
            </a:r>
            <a:r>
              <a:rPr sz="2000" spc="-5" dirty="0">
                <a:latin typeface="Carlito"/>
                <a:cs typeface="Carlito"/>
              </a:rPr>
              <a:t>accounts </a:t>
            </a:r>
            <a:r>
              <a:rPr sz="2000" spc="-15" dirty="0">
                <a:latin typeface="Carlito"/>
                <a:cs typeface="Carlito"/>
              </a:rPr>
              <a:t>payable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well?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5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Answers:</a:t>
            </a:r>
            <a:endParaRPr sz="2000" dirty="0">
              <a:latin typeface="Carlito"/>
              <a:cs typeface="Carlito"/>
            </a:endParaRPr>
          </a:p>
          <a:p>
            <a:pPr marL="469900" algn="just">
              <a:lnSpc>
                <a:spcPct val="100000"/>
              </a:lnSpc>
              <a:spcBef>
                <a:spcPts val="1000"/>
              </a:spcBef>
            </a:pPr>
            <a:r>
              <a:rPr sz="2000" spc="-5" dirty="0">
                <a:latin typeface="Carlito"/>
                <a:cs typeface="Carlito"/>
              </a:rPr>
              <a:t>The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firm</a:t>
            </a:r>
            <a:r>
              <a:rPr sz="2000" spc="29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is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not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managing</a:t>
            </a:r>
            <a:r>
              <a:rPr sz="2000" spc="2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its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accounts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payable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well.</a:t>
            </a:r>
            <a:r>
              <a:rPr sz="2000" spc="290" dirty="0">
                <a:latin typeface="Carlito"/>
                <a:cs typeface="Carlito"/>
              </a:rPr>
              <a:t> </a:t>
            </a:r>
            <a:r>
              <a:rPr sz="2000" spc="-35" dirty="0">
                <a:latin typeface="Carlito"/>
                <a:cs typeface="Carlito"/>
              </a:rPr>
              <a:t>Rowd’s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accounts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payable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days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outstanding</a:t>
            </a:r>
            <a:r>
              <a:rPr sz="2000" spc="2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is</a:t>
            </a:r>
          </a:p>
          <a:p>
            <a:pPr marL="469900" marR="5080" algn="just">
              <a:lnSpc>
                <a:spcPts val="2900"/>
              </a:lnSpc>
              <a:spcBef>
                <a:spcPts val="80"/>
              </a:spcBef>
            </a:pPr>
            <a:r>
              <a:rPr sz="2000" spc="-5" dirty="0">
                <a:latin typeface="Carlito"/>
                <a:cs typeface="Carlito"/>
              </a:rPr>
              <a:t>$250,000/$14,000 </a:t>
            </a:r>
            <a:r>
              <a:rPr sz="2000" dirty="0">
                <a:latin typeface="Carlito"/>
                <a:cs typeface="Carlito"/>
              </a:rPr>
              <a:t>= </a:t>
            </a:r>
            <a:r>
              <a:rPr sz="2000" spc="-5" dirty="0">
                <a:latin typeface="Carlito"/>
                <a:cs typeface="Carlito"/>
              </a:rPr>
              <a:t>17.9 </a:t>
            </a:r>
            <a:r>
              <a:rPr sz="2000" spc="-15" dirty="0">
                <a:latin typeface="Carlito"/>
                <a:cs typeface="Carlito"/>
              </a:rPr>
              <a:t>days. </a:t>
            </a: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spc="-20" dirty="0">
                <a:latin typeface="Carlito"/>
                <a:cs typeface="Carlito"/>
              </a:rPr>
              <a:t>Rowd </a:t>
            </a:r>
            <a:r>
              <a:rPr sz="2000" spc="-5" dirty="0">
                <a:latin typeface="Carlito"/>
                <a:cs typeface="Carlito"/>
              </a:rPr>
              <a:t>made </a:t>
            </a:r>
            <a:r>
              <a:rPr sz="2000" spc="-10" dirty="0">
                <a:latin typeface="Carlito"/>
                <a:cs typeface="Carlito"/>
              </a:rPr>
              <a:t>payment </a:t>
            </a:r>
            <a:r>
              <a:rPr sz="2000" spc="-5" dirty="0">
                <a:latin typeface="Carlito"/>
                <a:cs typeface="Carlito"/>
              </a:rPr>
              <a:t>three </a:t>
            </a:r>
            <a:r>
              <a:rPr sz="2000" spc="-20" dirty="0">
                <a:latin typeface="Carlito"/>
                <a:cs typeface="Carlito"/>
              </a:rPr>
              <a:t>days </a:t>
            </a:r>
            <a:r>
              <a:rPr sz="2000" spc="-25" dirty="0">
                <a:latin typeface="Carlito"/>
                <a:cs typeface="Carlito"/>
              </a:rPr>
              <a:t>earlier, </a:t>
            </a:r>
            <a:r>
              <a:rPr sz="2000" dirty="0">
                <a:latin typeface="Carlito"/>
                <a:cs typeface="Carlito"/>
              </a:rPr>
              <a:t>it </a:t>
            </a:r>
            <a:r>
              <a:rPr sz="2000" spc="-5" dirty="0">
                <a:latin typeface="Carlito"/>
                <a:cs typeface="Carlito"/>
              </a:rPr>
              <a:t>could </a:t>
            </a:r>
            <a:r>
              <a:rPr sz="2000" spc="-20" dirty="0">
                <a:latin typeface="Carlito"/>
                <a:cs typeface="Carlito"/>
              </a:rPr>
              <a:t>take </a:t>
            </a:r>
            <a:r>
              <a:rPr sz="2000" spc="-15" dirty="0">
                <a:latin typeface="Carlito"/>
                <a:cs typeface="Carlito"/>
              </a:rPr>
              <a:t>advantage </a:t>
            </a:r>
            <a:r>
              <a:rPr sz="2000" spc="-5" dirty="0">
                <a:latin typeface="Carlito"/>
                <a:cs typeface="Carlito"/>
              </a:rPr>
              <a:t>of 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2% discount. If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dirty="0">
                <a:latin typeface="Carlito"/>
                <a:cs typeface="Carlito"/>
              </a:rPr>
              <a:t>some </a:t>
            </a:r>
            <a:r>
              <a:rPr sz="2000" spc="-5" dirty="0">
                <a:latin typeface="Carlito"/>
                <a:cs typeface="Carlito"/>
              </a:rPr>
              <a:t>reason </a:t>
            </a:r>
            <a:r>
              <a:rPr sz="2000" dirty="0">
                <a:latin typeface="Carlito"/>
                <a:cs typeface="Carlito"/>
              </a:rPr>
              <a:t>it </a:t>
            </a:r>
            <a:r>
              <a:rPr sz="2000" spc="-5" dirty="0">
                <a:latin typeface="Carlito"/>
                <a:cs typeface="Carlito"/>
              </a:rPr>
              <a:t>chooses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spc="-20" dirty="0">
                <a:latin typeface="Carlito"/>
                <a:cs typeface="Carlito"/>
              </a:rPr>
              <a:t>forgo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discount, </a:t>
            </a:r>
            <a:r>
              <a:rPr sz="2000" dirty="0">
                <a:latin typeface="Carlito"/>
                <a:cs typeface="Carlito"/>
              </a:rPr>
              <a:t>it </a:t>
            </a:r>
            <a:r>
              <a:rPr sz="2000" spc="-5" dirty="0">
                <a:latin typeface="Carlito"/>
                <a:cs typeface="Carlito"/>
              </a:rPr>
              <a:t>should not be </a:t>
            </a:r>
            <a:r>
              <a:rPr sz="2000" spc="-10" dirty="0">
                <a:latin typeface="Carlito"/>
                <a:cs typeface="Carlito"/>
              </a:rPr>
              <a:t>paying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full  amount until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fortieth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45" dirty="0">
                <a:latin typeface="Carlito"/>
                <a:cs typeface="Carlito"/>
              </a:rPr>
              <a:t>day.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246735"/>
            <a:ext cx="99796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Accounts </a:t>
            </a:r>
            <a:r>
              <a:rPr spc="-35" dirty="0">
                <a:latin typeface="Carlito"/>
                <a:cs typeface="Carlito"/>
              </a:rPr>
              <a:t>Payables</a:t>
            </a:r>
            <a:r>
              <a:rPr spc="-10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26997"/>
            <a:ext cx="10358120" cy="511302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369570" indent="-357505" algn="just">
              <a:lnSpc>
                <a:spcPct val="100000"/>
              </a:lnSpc>
              <a:spcBef>
                <a:spcPts val="1080"/>
              </a:spcBef>
              <a:buAutoNum type="arabicPeriod" startAt="2"/>
              <a:tabLst>
                <a:tab pos="370205" algn="l"/>
              </a:tabLst>
            </a:pP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Stretching Accounts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b="1" u="sng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Payable</a:t>
            </a:r>
            <a:endParaRPr sz="2800" dirty="0">
              <a:latin typeface="Carlito"/>
              <a:cs typeface="Carlito"/>
            </a:endParaRPr>
          </a:p>
          <a:p>
            <a:pPr marL="698500" marR="6350" lvl="1" indent="-228600" algn="just">
              <a:lnSpc>
                <a:spcPct val="107600"/>
              </a:lnSpc>
              <a:spcBef>
                <a:spcPts val="620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rlito"/>
                <a:cs typeface="Carlito"/>
              </a:rPr>
              <a:t>Some firms </a:t>
            </a:r>
            <a:r>
              <a:rPr sz="2400" spc="-10" dirty="0">
                <a:latin typeface="Carlito"/>
                <a:cs typeface="Carlito"/>
              </a:rPr>
              <a:t>ignore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payment </a:t>
            </a:r>
            <a:r>
              <a:rPr sz="2400" dirty="0">
                <a:latin typeface="Carlito"/>
                <a:cs typeface="Carlito"/>
              </a:rPr>
              <a:t>due period and </a:t>
            </a:r>
            <a:r>
              <a:rPr sz="2400" spc="-15" dirty="0">
                <a:latin typeface="Carlito"/>
                <a:cs typeface="Carlito"/>
              </a:rPr>
              <a:t>pay </a:t>
            </a:r>
            <a:r>
              <a:rPr sz="2400" spc="-45" dirty="0">
                <a:latin typeface="Carlito"/>
                <a:cs typeface="Carlito"/>
              </a:rPr>
              <a:t>later, </a:t>
            </a:r>
            <a:r>
              <a:rPr sz="2400" spc="-5" dirty="0">
                <a:latin typeface="Carlito"/>
                <a:cs typeface="Carlito"/>
              </a:rPr>
              <a:t>in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practice  </a:t>
            </a:r>
            <a:r>
              <a:rPr sz="2400" spc="-20" dirty="0">
                <a:latin typeface="Carlito"/>
                <a:cs typeface="Carlito"/>
              </a:rPr>
              <a:t>referred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b="1" spc="-15" dirty="0">
                <a:latin typeface="Carlito"/>
                <a:cs typeface="Carlito"/>
              </a:rPr>
              <a:t>stretching </a:t>
            </a:r>
            <a:r>
              <a:rPr sz="2400" b="1" dirty="0">
                <a:latin typeface="Carlito"/>
                <a:cs typeface="Carlito"/>
              </a:rPr>
              <a:t>the </a:t>
            </a:r>
            <a:r>
              <a:rPr sz="2400" b="1" spc="-10" dirty="0">
                <a:latin typeface="Carlito"/>
                <a:cs typeface="Carlito"/>
              </a:rPr>
              <a:t>accounts</a:t>
            </a:r>
            <a:r>
              <a:rPr sz="2400" b="1" spc="10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payable</a:t>
            </a:r>
            <a:r>
              <a:rPr sz="2400" spc="-15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3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Question:</a:t>
            </a:r>
            <a:endParaRPr sz="2400" dirty="0">
              <a:latin typeface="Carlito"/>
              <a:cs typeface="Carlito"/>
            </a:endParaRPr>
          </a:p>
          <a:p>
            <a:pPr marL="469900" marR="5080" algn="just">
              <a:lnSpc>
                <a:spcPct val="107600"/>
              </a:lnSpc>
              <a:spcBef>
                <a:spcPts val="600"/>
              </a:spcBef>
            </a:pPr>
            <a:r>
              <a:rPr sz="2400" spc="-5" dirty="0">
                <a:latin typeface="Carlito"/>
                <a:cs typeface="Carlito"/>
              </a:rPr>
              <a:t>What is the </a:t>
            </a:r>
            <a:r>
              <a:rPr sz="2400" spc="-15" dirty="0">
                <a:latin typeface="Carlito"/>
                <a:cs typeface="Carlito"/>
              </a:rPr>
              <a:t>effective </a:t>
            </a:r>
            <a:r>
              <a:rPr sz="2400" dirty="0">
                <a:latin typeface="Carlito"/>
                <a:cs typeface="Carlito"/>
              </a:rPr>
              <a:t>annual </a:t>
            </a:r>
            <a:r>
              <a:rPr sz="2400" spc="-15" dirty="0">
                <a:latin typeface="Carlito"/>
                <a:cs typeface="Carlito"/>
              </a:rPr>
              <a:t>cost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credit terms </a:t>
            </a:r>
            <a:r>
              <a:rPr sz="2400" spc="-5" dirty="0">
                <a:latin typeface="Carlito"/>
                <a:cs typeface="Carlito"/>
              </a:rPr>
              <a:t>of 1/15, Net 40, if the </a:t>
            </a:r>
            <a:r>
              <a:rPr sz="2400" dirty="0">
                <a:latin typeface="Carlito"/>
                <a:cs typeface="Carlito"/>
              </a:rPr>
              <a:t>firm  </a:t>
            </a:r>
            <a:r>
              <a:rPr sz="2400" spc="-15" dirty="0">
                <a:latin typeface="Carlito"/>
                <a:cs typeface="Carlito"/>
              </a:rPr>
              <a:t>stretches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accounts </a:t>
            </a:r>
            <a:r>
              <a:rPr sz="2400" spc="-15" dirty="0">
                <a:latin typeface="Carlito"/>
                <a:cs typeface="Carlito"/>
              </a:rPr>
              <a:t>payable to </a:t>
            </a:r>
            <a:r>
              <a:rPr sz="2400" spc="-5" dirty="0">
                <a:latin typeface="Carlito"/>
                <a:cs typeface="Carlito"/>
              </a:rPr>
              <a:t>60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days?</a:t>
            </a:r>
            <a:endParaRPr sz="24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3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Answer:</a:t>
            </a:r>
            <a:endParaRPr sz="2400" dirty="0">
              <a:latin typeface="Carlito"/>
              <a:cs typeface="Carlito"/>
            </a:endParaRPr>
          </a:p>
          <a:p>
            <a:pPr marL="469900" marR="5080" algn="just">
              <a:lnSpc>
                <a:spcPct val="109400"/>
              </a:lnSpc>
              <a:spcBef>
                <a:spcPts val="550"/>
              </a:spcBef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interest </a:t>
            </a:r>
            <a:r>
              <a:rPr sz="2400" spc="-30" dirty="0">
                <a:latin typeface="Carlito"/>
                <a:cs typeface="Carlito"/>
              </a:rPr>
              <a:t>rate </a:t>
            </a:r>
            <a:r>
              <a:rPr sz="2400" dirty="0">
                <a:latin typeface="Carlito"/>
                <a:cs typeface="Carlito"/>
              </a:rPr>
              <a:t>per period </a:t>
            </a:r>
            <a:r>
              <a:rPr sz="2400" spc="-5" dirty="0">
                <a:latin typeface="Carlito"/>
                <a:cs typeface="Carlito"/>
              </a:rPr>
              <a:t>is $1/$99 </a:t>
            </a:r>
            <a:r>
              <a:rPr sz="2400" dirty="0">
                <a:latin typeface="Carlito"/>
                <a:cs typeface="Carlito"/>
              </a:rPr>
              <a:t>= </a:t>
            </a:r>
            <a:r>
              <a:rPr sz="2400" spc="-5" dirty="0">
                <a:latin typeface="Carlito"/>
                <a:cs typeface="Carlito"/>
              </a:rPr>
              <a:t>1.01%. If the </a:t>
            </a:r>
            <a:r>
              <a:rPr sz="2400" dirty="0">
                <a:latin typeface="Carlito"/>
                <a:cs typeface="Carlito"/>
              </a:rPr>
              <a:t>firm </a:t>
            </a:r>
            <a:r>
              <a:rPr sz="2400" spc="-15" dirty="0">
                <a:latin typeface="Carlito"/>
                <a:cs typeface="Carlito"/>
              </a:rPr>
              <a:t>delays </a:t>
            </a:r>
            <a:r>
              <a:rPr sz="2400" spc="-10" dirty="0">
                <a:latin typeface="Carlito"/>
                <a:cs typeface="Carlito"/>
              </a:rPr>
              <a:t>payment until  </a:t>
            </a:r>
            <a:r>
              <a:rPr sz="2400" spc="-5" dirty="0">
                <a:latin typeface="Carlito"/>
                <a:cs typeface="Carlito"/>
              </a:rPr>
              <a:t>the 60th </a:t>
            </a:r>
            <a:r>
              <a:rPr sz="2400" spc="-55" dirty="0">
                <a:latin typeface="Carlito"/>
                <a:cs typeface="Carlito"/>
              </a:rPr>
              <a:t>day, </a:t>
            </a:r>
            <a:r>
              <a:rPr sz="2400" spc="-5" dirty="0">
                <a:latin typeface="Carlito"/>
                <a:cs typeface="Carlito"/>
              </a:rPr>
              <a:t>it has use of the </a:t>
            </a:r>
            <a:r>
              <a:rPr sz="2400" dirty="0">
                <a:latin typeface="Carlito"/>
                <a:cs typeface="Carlito"/>
              </a:rPr>
              <a:t>funds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45 </a:t>
            </a:r>
            <a:r>
              <a:rPr sz="2400" spc="-20" dirty="0">
                <a:latin typeface="Carlito"/>
                <a:cs typeface="Carlito"/>
              </a:rPr>
              <a:t>days </a:t>
            </a:r>
            <a:r>
              <a:rPr sz="2400" spc="-10" dirty="0">
                <a:latin typeface="Carlito"/>
                <a:cs typeface="Carlito"/>
              </a:rPr>
              <a:t>beyond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discount </a:t>
            </a:r>
            <a:r>
              <a:rPr sz="2400" spc="-5" dirty="0">
                <a:latin typeface="Carlito"/>
                <a:cs typeface="Carlito"/>
              </a:rPr>
              <a:t>period.  </a:t>
            </a:r>
            <a:r>
              <a:rPr sz="2400" spc="-10" dirty="0">
                <a:latin typeface="Carlito"/>
                <a:cs typeface="Carlito"/>
              </a:rPr>
              <a:t>There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365/45 </a:t>
            </a:r>
            <a:r>
              <a:rPr sz="2400" dirty="0">
                <a:latin typeface="Carlito"/>
                <a:cs typeface="Carlito"/>
              </a:rPr>
              <a:t>= </a:t>
            </a:r>
            <a:r>
              <a:rPr sz="2400" spc="-5" dirty="0">
                <a:latin typeface="Carlito"/>
                <a:cs typeface="Carlito"/>
              </a:rPr>
              <a:t>8.11 </a:t>
            </a:r>
            <a:r>
              <a:rPr sz="2400" spc="-10" dirty="0">
                <a:latin typeface="Carlito"/>
                <a:cs typeface="Carlito"/>
              </a:rPr>
              <a:t>45-day </a:t>
            </a:r>
            <a:r>
              <a:rPr sz="2400" dirty="0">
                <a:latin typeface="Carlito"/>
                <a:cs typeface="Carlito"/>
              </a:rPr>
              <a:t>periods </a:t>
            </a:r>
            <a:r>
              <a:rPr sz="2400" spc="-5" dirty="0">
                <a:latin typeface="Carlito"/>
                <a:cs typeface="Carlito"/>
              </a:rPr>
              <a:t>in one </a:t>
            </a:r>
            <a:r>
              <a:rPr sz="2400" spc="-55" dirty="0">
                <a:latin typeface="Carlito"/>
                <a:cs typeface="Carlito"/>
              </a:rPr>
              <a:t>year.</a:t>
            </a:r>
            <a:endParaRPr sz="2400" dirty="0">
              <a:latin typeface="Carlito"/>
              <a:cs typeface="Carlito"/>
            </a:endParaRPr>
          </a:p>
          <a:p>
            <a:pPr marL="469900" algn="just">
              <a:lnSpc>
                <a:spcPct val="100000"/>
              </a:lnSpc>
              <a:spcBef>
                <a:spcPts val="819"/>
              </a:spcBef>
            </a:pPr>
            <a:r>
              <a:rPr sz="2400" dirty="0">
                <a:latin typeface="Carlito"/>
                <a:cs typeface="Carlito"/>
              </a:rPr>
              <a:t>Thus,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effective </a:t>
            </a:r>
            <a:r>
              <a:rPr sz="2400" dirty="0">
                <a:latin typeface="Carlito"/>
                <a:cs typeface="Carlito"/>
              </a:rPr>
              <a:t>annual </a:t>
            </a:r>
            <a:r>
              <a:rPr sz="2400" spc="-15" dirty="0">
                <a:latin typeface="Carlito"/>
                <a:cs typeface="Carlito"/>
              </a:rPr>
              <a:t>cost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67400" y="6019800"/>
            <a:ext cx="3016859" cy="444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246735"/>
            <a:ext cx="95224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>
                <a:latin typeface="Carlito"/>
                <a:cs typeface="Carlito"/>
              </a:rPr>
              <a:t>Inventory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8" y="1097075"/>
            <a:ext cx="10508615" cy="569258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latin typeface="Carlito"/>
                <a:cs typeface="Carlito"/>
              </a:rPr>
              <a:t>Benefits </a:t>
            </a:r>
            <a:r>
              <a:rPr sz="2600" b="1" dirty="0">
                <a:latin typeface="Carlito"/>
                <a:cs typeface="Carlito"/>
              </a:rPr>
              <a:t>of </a:t>
            </a:r>
            <a:r>
              <a:rPr sz="2600" b="1" spc="-5" dirty="0">
                <a:latin typeface="Carlito"/>
                <a:cs typeface="Carlito"/>
              </a:rPr>
              <a:t>Holding </a:t>
            </a:r>
            <a:r>
              <a:rPr sz="2600" b="1" spc="-15" dirty="0">
                <a:latin typeface="Carlito"/>
                <a:cs typeface="Carlito"/>
              </a:rPr>
              <a:t>Inventory</a:t>
            </a:r>
            <a:endParaRPr sz="2600" dirty="0">
              <a:latin typeface="Carlito"/>
              <a:cs typeface="Carlito"/>
            </a:endParaRPr>
          </a:p>
          <a:p>
            <a:pPr marL="698500" marR="6350" lvl="1" indent="-228600" algn="just">
              <a:lnSpc>
                <a:spcPts val="2400"/>
              </a:lnSpc>
              <a:spcBef>
                <a:spcPts val="56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15" dirty="0">
                <a:latin typeface="Carlito"/>
                <a:cs typeface="Carlito"/>
              </a:rPr>
              <a:t>Inventory </a:t>
            </a:r>
            <a:r>
              <a:rPr sz="2200" spc="-10" dirty="0">
                <a:latin typeface="Carlito"/>
                <a:cs typeface="Carlito"/>
              </a:rPr>
              <a:t>helps minimize </a:t>
            </a:r>
            <a:r>
              <a:rPr sz="2200" spc="-5" dirty="0">
                <a:latin typeface="Carlito"/>
                <a:cs typeface="Carlito"/>
              </a:rPr>
              <a:t>the risk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the firm will not be able </a:t>
            </a:r>
            <a:r>
              <a:rPr sz="2200" spc="-10" dirty="0">
                <a:latin typeface="Carlito"/>
                <a:cs typeface="Carlito"/>
              </a:rPr>
              <a:t>to obtain </a:t>
            </a:r>
            <a:r>
              <a:rPr sz="2200" spc="-5" dirty="0">
                <a:latin typeface="Carlito"/>
                <a:cs typeface="Carlito"/>
              </a:rPr>
              <a:t>an </a:t>
            </a:r>
            <a:r>
              <a:rPr sz="2200" spc="-10" dirty="0">
                <a:latin typeface="Carlito"/>
                <a:cs typeface="Carlito"/>
              </a:rPr>
              <a:t>input </a:t>
            </a:r>
            <a:r>
              <a:rPr sz="2200" spc="-5" dirty="0">
                <a:latin typeface="Carlito"/>
                <a:cs typeface="Carlito"/>
              </a:rPr>
              <a:t>it </a:t>
            </a:r>
            <a:r>
              <a:rPr sz="2200" spc="-5" dirty="0" smtClean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needs </a:t>
            </a:r>
            <a:r>
              <a:rPr sz="2200" spc="-15" dirty="0">
                <a:latin typeface="Carlito"/>
                <a:cs typeface="Carlito"/>
              </a:rPr>
              <a:t>for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production.</a:t>
            </a:r>
            <a:endParaRPr sz="2200" dirty="0">
              <a:latin typeface="Carlito"/>
              <a:cs typeface="Carlito"/>
            </a:endParaRPr>
          </a:p>
          <a:p>
            <a:pPr marL="698500" marR="5715" lvl="1" indent="-228600" algn="just">
              <a:lnSpc>
                <a:spcPts val="2300"/>
              </a:lnSpc>
              <a:spcBef>
                <a:spcPts val="58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dirty="0">
                <a:latin typeface="Carlito"/>
                <a:cs typeface="Carlito"/>
              </a:rPr>
              <a:t>a </a:t>
            </a:r>
            <a:r>
              <a:rPr sz="2200" spc="-5" dirty="0">
                <a:latin typeface="Carlito"/>
                <a:cs typeface="Carlito"/>
              </a:rPr>
              <a:t>firm holds </a:t>
            </a:r>
            <a:r>
              <a:rPr sz="2200" spc="-10" dirty="0">
                <a:latin typeface="Carlito"/>
                <a:cs typeface="Carlito"/>
              </a:rPr>
              <a:t>too little </a:t>
            </a:r>
            <a:r>
              <a:rPr sz="2200" spc="-30" dirty="0">
                <a:latin typeface="Carlito"/>
                <a:cs typeface="Carlito"/>
              </a:rPr>
              <a:t>inventory, </a:t>
            </a:r>
            <a:r>
              <a:rPr sz="2200" b="1" spc="-15" dirty="0">
                <a:latin typeface="Carlito"/>
                <a:cs typeface="Carlito"/>
              </a:rPr>
              <a:t>stock-outs</a:t>
            </a:r>
            <a:r>
              <a:rPr sz="2200" spc="-15" dirty="0">
                <a:latin typeface="Carlito"/>
                <a:cs typeface="Carlito"/>
              </a:rPr>
              <a:t>,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situation </a:t>
            </a:r>
            <a:r>
              <a:rPr sz="2200" dirty="0">
                <a:latin typeface="Carlito"/>
                <a:cs typeface="Carlito"/>
              </a:rPr>
              <a:t>when a </a:t>
            </a:r>
            <a:r>
              <a:rPr sz="2200" spc="-5" dirty="0">
                <a:latin typeface="Carlito"/>
                <a:cs typeface="Carlito"/>
              </a:rPr>
              <a:t>firm runs out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5" dirty="0">
                <a:latin typeface="Carlito"/>
                <a:cs typeface="Carlito"/>
              </a:rPr>
              <a:t>goods, </a:t>
            </a:r>
            <a:r>
              <a:rPr sz="2200" spc="-15" dirty="0">
                <a:latin typeface="Carlito"/>
                <a:cs typeface="Carlito"/>
              </a:rPr>
              <a:t>may </a:t>
            </a:r>
            <a:r>
              <a:rPr sz="2200" spc="-40" dirty="0">
                <a:latin typeface="Carlito"/>
                <a:cs typeface="Carlito"/>
              </a:rPr>
              <a:t>occur, </a:t>
            </a:r>
            <a:r>
              <a:rPr sz="2200" spc="-5" dirty="0">
                <a:latin typeface="Carlito"/>
                <a:cs typeface="Carlito"/>
              </a:rPr>
              <a:t>leading </a:t>
            </a:r>
            <a:r>
              <a:rPr sz="2200" spc="-10" dirty="0">
                <a:latin typeface="Carlito"/>
                <a:cs typeface="Carlito"/>
              </a:rPr>
              <a:t>to lost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sales.</a:t>
            </a:r>
            <a:endParaRPr sz="2200" dirty="0">
              <a:latin typeface="Carlito"/>
              <a:cs typeface="Carlito"/>
            </a:endParaRPr>
          </a:p>
          <a:p>
            <a:pPr marL="698500" marR="5080" lvl="1" indent="-228600" algn="just">
              <a:lnSpc>
                <a:spcPts val="2400"/>
              </a:lnSpc>
              <a:spcBef>
                <a:spcPts val="52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5" dirty="0">
                <a:latin typeface="Carlito"/>
                <a:cs typeface="Carlito"/>
              </a:rPr>
              <a:t>Firms </a:t>
            </a:r>
            <a:r>
              <a:rPr sz="2200" spc="-15" dirty="0">
                <a:latin typeface="Carlito"/>
                <a:cs typeface="Carlito"/>
              </a:rPr>
              <a:t>may </a:t>
            </a:r>
            <a:r>
              <a:rPr sz="2200" spc="-5" dirty="0">
                <a:latin typeface="Carlito"/>
                <a:cs typeface="Carlito"/>
              </a:rPr>
              <a:t>hold </a:t>
            </a:r>
            <a:r>
              <a:rPr sz="2200" spc="-15" dirty="0">
                <a:latin typeface="Carlito"/>
                <a:cs typeface="Carlito"/>
              </a:rPr>
              <a:t>inventory </a:t>
            </a:r>
            <a:r>
              <a:rPr sz="2200" spc="-10" dirty="0">
                <a:latin typeface="Carlito"/>
                <a:cs typeface="Carlito"/>
              </a:rPr>
              <a:t>because </a:t>
            </a:r>
            <a:r>
              <a:rPr sz="2200" spc="-20" dirty="0">
                <a:latin typeface="Carlito"/>
                <a:cs typeface="Carlito"/>
              </a:rPr>
              <a:t>factors </a:t>
            </a:r>
            <a:r>
              <a:rPr sz="2200" spc="-5" dirty="0">
                <a:latin typeface="Carlito"/>
                <a:cs typeface="Carlito"/>
              </a:rPr>
              <a:t>such as seasonality in demand </a:t>
            </a:r>
            <a:r>
              <a:rPr sz="2200" dirty="0">
                <a:latin typeface="Carlito"/>
                <a:cs typeface="Carlito"/>
              </a:rPr>
              <a:t>mean </a:t>
            </a:r>
            <a:r>
              <a:rPr sz="2200" spc="-10" dirty="0">
                <a:latin typeface="Carlito"/>
                <a:cs typeface="Carlito"/>
              </a:rPr>
              <a:t>that  customer purchases </a:t>
            </a:r>
            <a:r>
              <a:rPr sz="2200" spc="-5" dirty="0">
                <a:latin typeface="Carlito"/>
                <a:cs typeface="Carlito"/>
              </a:rPr>
              <a:t>do not </a:t>
            </a:r>
            <a:r>
              <a:rPr sz="2200" spc="-10" dirty="0">
                <a:latin typeface="Carlito"/>
                <a:cs typeface="Carlito"/>
              </a:rPr>
              <a:t>perfectly </a:t>
            </a:r>
            <a:r>
              <a:rPr sz="2200" spc="-15" dirty="0">
                <a:latin typeface="Carlito"/>
                <a:cs typeface="Carlito"/>
              </a:rPr>
              <a:t>match </a:t>
            </a:r>
            <a:r>
              <a:rPr sz="2200" spc="-5" dirty="0">
                <a:latin typeface="Carlito"/>
                <a:cs typeface="Carlito"/>
              </a:rPr>
              <a:t>the most </a:t>
            </a:r>
            <a:r>
              <a:rPr sz="2200" spc="-10" dirty="0">
                <a:latin typeface="Carlito"/>
                <a:cs typeface="Carlito"/>
              </a:rPr>
              <a:t>efficient production cycle. </a:t>
            </a:r>
            <a:r>
              <a:rPr sz="2200" dirty="0">
                <a:latin typeface="Carlito"/>
                <a:cs typeface="Carlito"/>
              </a:rPr>
              <a:t>E.g.  </a:t>
            </a:r>
            <a:r>
              <a:rPr sz="2200" spc="-70" dirty="0">
                <a:latin typeface="Carlito"/>
                <a:cs typeface="Carlito"/>
              </a:rPr>
              <a:t>Toy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30" dirty="0">
                <a:latin typeface="Carlito"/>
                <a:cs typeface="Carlito"/>
              </a:rPr>
              <a:t>company.</a:t>
            </a:r>
            <a:endParaRPr sz="22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latin typeface="Carlito"/>
                <a:cs typeface="Carlito"/>
              </a:rPr>
              <a:t>Costs </a:t>
            </a:r>
            <a:r>
              <a:rPr sz="2600" b="1" dirty="0">
                <a:latin typeface="Carlito"/>
                <a:cs typeface="Carlito"/>
              </a:rPr>
              <a:t>of </a:t>
            </a:r>
            <a:r>
              <a:rPr sz="2600" b="1" spc="-5" dirty="0">
                <a:latin typeface="Carlito"/>
                <a:cs typeface="Carlito"/>
              </a:rPr>
              <a:t>Holding</a:t>
            </a:r>
            <a:r>
              <a:rPr sz="2600" b="1" spc="5" dirty="0">
                <a:latin typeface="Carlito"/>
                <a:cs typeface="Carlito"/>
              </a:rPr>
              <a:t> </a:t>
            </a:r>
            <a:r>
              <a:rPr sz="2600" b="1" spc="-15" dirty="0">
                <a:latin typeface="Carlito"/>
                <a:cs typeface="Carlito"/>
              </a:rPr>
              <a:t>Inventory</a:t>
            </a:r>
            <a:endParaRPr sz="2600" dirty="0">
              <a:latin typeface="Carlito"/>
              <a:cs typeface="Carlito"/>
            </a:endParaRPr>
          </a:p>
          <a:p>
            <a:pPr marL="698500" lvl="1" indent="-228600" algn="just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40" dirty="0">
                <a:latin typeface="Carlito"/>
                <a:cs typeface="Carlito"/>
              </a:rPr>
              <a:t>We </a:t>
            </a:r>
            <a:r>
              <a:rPr sz="2200" spc="-10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classify the </a:t>
            </a:r>
            <a:r>
              <a:rPr sz="2200" spc="-10" dirty="0">
                <a:latin typeface="Carlito"/>
                <a:cs typeface="Carlito"/>
              </a:rPr>
              <a:t>direct costs associated </a:t>
            </a:r>
            <a:r>
              <a:rPr sz="2200" spc="-5" dirty="0">
                <a:latin typeface="Carlito"/>
                <a:cs typeface="Carlito"/>
              </a:rPr>
              <a:t>with </a:t>
            </a:r>
            <a:r>
              <a:rPr sz="2200" spc="-15" dirty="0">
                <a:latin typeface="Carlito"/>
                <a:cs typeface="Carlito"/>
              </a:rPr>
              <a:t>inventory into </a:t>
            </a:r>
            <a:r>
              <a:rPr sz="2200" spc="-10" dirty="0">
                <a:latin typeface="Carlito"/>
                <a:cs typeface="Carlito"/>
              </a:rPr>
              <a:t>three</a:t>
            </a:r>
            <a:r>
              <a:rPr sz="2200" spc="1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categories:</a:t>
            </a:r>
            <a:endParaRPr sz="2200" dirty="0">
              <a:latin typeface="Carlito"/>
              <a:cs typeface="Carlito"/>
            </a:endParaRPr>
          </a:p>
          <a:p>
            <a:pPr marL="1155700" marR="6985" lvl="2" indent="-228600" algn="just">
              <a:lnSpc>
                <a:spcPts val="2400"/>
              </a:lnSpc>
              <a:spcBef>
                <a:spcPts val="540"/>
              </a:spcBef>
              <a:buFont typeface="Arial"/>
              <a:buChar char="•"/>
              <a:tabLst>
                <a:tab pos="1155700" algn="l"/>
              </a:tabLst>
            </a:pPr>
            <a:r>
              <a:rPr sz="2200" b="1" i="1" spc="-5" dirty="0">
                <a:latin typeface="Carlito"/>
                <a:cs typeface="Carlito"/>
              </a:rPr>
              <a:t>Acquisition </a:t>
            </a:r>
            <a:r>
              <a:rPr sz="2200" b="1" i="1" spc="-15" dirty="0">
                <a:latin typeface="Carlito"/>
                <a:cs typeface="Carlito"/>
              </a:rPr>
              <a:t>costs </a:t>
            </a:r>
            <a:r>
              <a:rPr sz="2200" spc="-15" dirty="0">
                <a:latin typeface="Carlito"/>
                <a:cs typeface="Carlito"/>
              </a:rPr>
              <a:t>are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costs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inventory </a:t>
            </a:r>
            <a:r>
              <a:rPr sz="2200" spc="-5" dirty="0">
                <a:latin typeface="Carlito"/>
                <a:cs typeface="Carlito"/>
              </a:rPr>
              <a:t>itself </a:t>
            </a:r>
            <a:r>
              <a:rPr sz="2200" spc="-10" dirty="0">
                <a:latin typeface="Carlito"/>
                <a:cs typeface="Carlito"/>
              </a:rPr>
              <a:t>over </a:t>
            </a:r>
            <a:r>
              <a:rPr sz="2200" spc="-5" dirty="0">
                <a:latin typeface="Carlito"/>
                <a:cs typeface="Carlito"/>
              </a:rPr>
              <a:t>the period </a:t>
            </a:r>
            <a:r>
              <a:rPr sz="2200" spc="-10" dirty="0">
                <a:latin typeface="Carlito"/>
                <a:cs typeface="Carlito"/>
              </a:rPr>
              <a:t>being  analyzed </a:t>
            </a:r>
            <a:r>
              <a:rPr sz="2200" spc="-5" dirty="0">
                <a:latin typeface="Carlito"/>
                <a:cs typeface="Carlito"/>
              </a:rPr>
              <a:t>(usually one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year).</a:t>
            </a:r>
            <a:endParaRPr sz="2200" dirty="0">
              <a:latin typeface="Carlito"/>
              <a:cs typeface="Carlito"/>
            </a:endParaRPr>
          </a:p>
          <a:p>
            <a:pPr marL="1155700" lvl="2" indent="-228600" algn="just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1155700" algn="l"/>
              </a:tabLst>
            </a:pPr>
            <a:r>
              <a:rPr sz="2200" b="1" i="1" spc="-5" dirty="0">
                <a:latin typeface="Carlito"/>
                <a:cs typeface="Carlito"/>
              </a:rPr>
              <a:t>Order </a:t>
            </a:r>
            <a:r>
              <a:rPr sz="2200" b="1" i="1" spc="-15" dirty="0">
                <a:latin typeface="Carlito"/>
                <a:cs typeface="Carlito"/>
              </a:rPr>
              <a:t>costs </a:t>
            </a:r>
            <a:r>
              <a:rPr sz="2200" spc="-15" dirty="0">
                <a:latin typeface="Carlito"/>
                <a:cs typeface="Carlito"/>
              </a:rPr>
              <a:t>are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10" dirty="0">
                <a:latin typeface="Carlito"/>
                <a:cs typeface="Carlito"/>
              </a:rPr>
              <a:t>costs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placing </a:t>
            </a:r>
            <a:r>
              <a:rPr sz="2200" spc="-5" dirty="0">
                <a:latin typeface="Carlito"/>
                <a:cs typeface="Carlito"/>
              </a:rPr>
              <a:t>an </a:t>
            </a:r>
            <a:r>
              <a:rPr sz="2200" spc="-10" dirty="0">
                <a:latin typeface="Carlito"/>
                <a:cs typeface="Carlito"/>
              </a:rPr>
              <a:t>order over </a:t>
            </a:r>
            <a:r>
              <a:rPr sz="2200" spc="-5" dirty="0">
                <a:latin typeface="Carlito"/>
                <a:cs typeface="Carlito"/>
              </a:rPr>
              <a:t>the period being</a:t>
            </a:r>
            <a:r>
              <a:rPr sz="2200" spc="1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analyzed.</a:t>
            </a:r>
            <a:endParaRPr sz="2200" dirty="0">
              <a:latin typeface="Carlito"/>
              <a:cs typeface="Carlito"/>
            </a:endParaRPr>
          </a:p>
          <a:p>
            <a:pPr marL="1155700" marR="5080" lvl="2" indent="-228600" algn="just">
              <a:lnSpc>
                <a:spcPts val="2400"/>
              </a:lnSpc>
              <a:spcBef>
                <a:spcPts val="440"/>
              </a:spcBef>
              <a:buFont typeface="Arial"/>
              <a:buChar char="•"/>
              <a:tabLst>
                <a:tab pos="1155700" algn="l"/>
              </a:tabLst>
            </a:pPr>
            <a:r>
              <a:rPr sz="2200" b="1" i="1" spc="-5" dirty="0">
                <a:latin typeface="Carlito"/>
                <a:cs typeface="Carlito"/>
              </a:rPr>
              <a:t>Carrying </a:t>
            </a:r>
            <a:r>
              <a:rPr sz="2200" b="1" i="1" spc="-15" dirty="0">
                <a:latin typeface="Carlito"/>
                <a:cs typeface="Carlito"/>
              </a:rPr>
              <a:t>costs </a:t>
            </a:r>
            <a:r>
              <a:rPr sz="2200" spc="-10" dirty="0">
                <a:latin typeface="Carlito"/>
                <a:cs typeface="Carlito"/>
              </a:rPr>
              <a:t>include </a:t>
            </a:r>
            <a:r>
              <a:rPr sz="2200" spc="-20" dirty="0">
                <a:latin typeface="Carlito"/>
                <a:cs typeface="Carlito"/>
              </a:rPr>
              <a:t>storage </a:t>
            </a:r>
            <a:r>
              <a:rPr sz="2200" spc="-10" dirty="0">
                <a:latin typeface="Carlito"/>
                <a:cs typeface="Carlito"/>
              </a:rPr>
              <a:t>costs, insurance, </a:t>
            </a:r>
            <a:r>
              <a:rPr sz="2200" spc="-20" dirty="0">
                <a:latin typeface="Carlito"/>
                <a:cs typeface="Carlito"/>
              </a:rPr>
              <a:t>taxes, </a:t>
            </a:r>
            <a:r>
              <a:rPr sz="2200" spc="-5" dirty="0">
                <a:latin typeface="Carlito"/>
                <a:cs typeface="Carlito"/>
              </a:rPr>
              <a:t>spoilage, obsolescence, and  the opportunity </a:t>
            </a:r>
            <a:r>
              <a:rPr sz="2200" spc="-15" dirty="0">
                <a:latin typeface="Carlito"/>
                <a:cs typeface="Carlito"/>
              </a:rPr>
              <a:t>cost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funds </a:t>
            </a:r>
            <a:r>
              <a:rPr sz="2200" dirty="0">
                <a:latin typeface="Carlito"/>
                <a:cs typeface="Carlito"/>
              </a:rPr>
              <a:t>tied </a:t>
            </a:r>
            <a:r>
              <a:rPr sz="2200" spc="-5" dirty="0">
                <a:latin typeface="Carlito"/>
                <a:cs typeface="Carlito"/>
              </a:rPr>
              <a:t>up in the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30" dirty="0">
                <a:latin typeface="Carlito"/>
                <a:cs typeface="Carlito"/>
              </a:rPr>
              <a:t>inventory.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4398" y="201421"/>
            <a:ext cx="61106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Inventory</a:t>
            </a:r>
            <a:r>
              <a:rPr spc="-45" dirty="0"/>
              <a:t> </a:t>
            </a:r>
            <a:r>
              <a:rPr spc="-5" dirty="0"/>
              <a:t>Management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609686" y="1188719"/>
            <a:ext cx="8503920" cy="5478780"/>
            <a:chOff x="1609686" y="1188719"/>
            <a:chExt cx="8503920" cy="5478780"/>
          </a:xfrm>
        </p:grpSpPr>
        <p:sp>
          <p:nvSpPr>
            <p:cNvPr id="4" name="object 4"/>
            <p:cNvSpPr/>
            <p:nvPr/>
          </p:nvSpPr>
          <p:spPr>
            <a:xfrm>
              <a:off x="1609686" y="1188719"/>
              <a:ext cx="8503920" cy="5478780"/>
            </a:xfrm>
            <a:custGeom>
              <a:avLst/>
              <a:gdLst/>
              <a:ahLst/>
              <a:cxnLst/>
              <a:rect l="l" t="t" r="r" b="b"/>
              <a:pathLst>
                <a:path w="8503920" h="5478780">
                  <a:moveTo>
                    <a:pt x="8222538" y="0"/>
                  </a:moveTo>
                  <a:lnTo>
                    <a:pt x="281038" y="0"/>
                  </a:lnTo>
                  <a:lnTo>
                    <a:pt x="235450" y="3678"/>
                  </a:lnTo>
                  <a:lnTo>
                    <a:pt x="192206" y="14328"/>
                  </a:lnTo>
                  <a:lnTo>
                    <a:pt x="151882" y="31370"/>
                  </a:lnTo>
                  <a:lnTo>
                    <a:pt x="115058" y="54226"/>
                  </a:lnTo>
                  <a:lnTo>
                    <a:pt x="82311" y="82318"/>
                  </a:lnTo>
                  <a:lnTo>
                    <a:pt x="54222" y="115066"/>
                  </a:lnTo>
                  <a:lnTo>
                    <a:pt x="31367" y="151892"/>
                  </a:lnTo>
                  <a:lnTo>
                    <a:pt x="14326" y="192217"/>
                  </a:lnTo>
                  <a:lnTo>
                    <a:pt x="3678" y="235463"/>
                  </a:lnTo>
                  <a:lnTo>
                    <a:pt x="0" y="281050"/>
                  </a:lnTo>
                  <a:lnTo>
                    <a:pt x="0" y="5197487"/>
                  </a:lnTo>
                  <a:lnTo>
                    <a:pt x="3678" y="5243074"/>
                  </a:lnTo>
                  <a:lnTo>
                    <a:pt x="14326" y="5286319"/>
                  </a:lnTo>
                  <a:lnTo>
                    <a:pt x="31367" y="5326643"/>
                  </a:lnTo>
                  <a:lnTo>
                    <a:pt x="54222" y="5363469"/>
                  </a:lnTo>
                  <a:lnTo>
                    <a:pt x="82311" y="5396216"/>
                  </a:lnTo>
                  <a:lnTo>
                    <a:pt x="115058" y="5424307"/>
                  </a:lnTo>
                  <a:lnTo>
                    <a:pt x="151882" y="5447162"/>
                  </a:lnTo>
                  <a:lnTo>
                    <a:pt x="192206" y="5464204"/>
                  </a:lnTo>
                  <a:lnTo>
                    <a:pt x="235450" y="5474853"/>
                  </a:lnTo>
                  <a:lnTo>
                    <a:pt x="281038" y="5478532"/>
                  </a:lnTo>
                  <a:lnTo>
                    <a:pt x="8222538" y="5478532"/>
                  </a:lnTo>
                  <a:lnTo>
                    <a:pt x="8268123" y="5474853"/>
                  </a:lnTo>
                  <a:lnTo>
                    <a:pt x="8311366" y="5464204"/>
                  </a:lnTo>
                  <a:lnTo>
                    <a:pt x="8351689" y="5447162"/>
                  </a:lnTo>
                  <a:lnTo>
                    <a:pt x="8388513" y="5424307"/>
                  </a:lnTo>
                  <a:lnTo>
                    <a:pt x="8421260" y="5396216"/>
                  </a:lnTo>
                  <a:lnTo>
                    <a:pt x="8449351" y="5363469"/>
                  </a:lnTo>
                  <a:lnTo>
                    <a:pt x="8472206" y="5326643"/>
                  </a:lnTo>
                  <a:lnTo>
                    <a:pt x="8489248" y="5286319"/>
                  </a:lnTo>
                  <a:lnTo>
                    <a:pt x="8499898" y="5243074"/>
                  </a:lnTo>
                  <a:lnTo>
                    <a:pt x="8503577" y="5197487"/>
                  </a:lnTo>
                  <a:lnTo>
                    <a:pt x="8503577" y="281050"/>
                  </a:lnTo>
                  <a:lnTo>
                    <a:pt x="8499898" y="235463"/>
                  </a:lnTo>
                  <a:lnTo>
                    <a:pt x="8489248" y="192217"/>
                  </a:lnTo>
                  <a:lnTo>
                    <a:pt x="8472206" y="151892"/>
                  </a:lnTo>
                  <a:lnTo>
                    <a:pt x="8449351" y="115066"/>
                  </a:lnTo>
                  <a:lnTo>
                    <a:pt x="8421260" y="82318"/>
                  </a:lnTo>
                  <a:lnTo>
                    <a:pt x="8388513" y="54226"/>
                  </a:lnTo>
                  <a:lnTo>
                    <a:pt x="8351689" y="31370"/>
                  </a:lnTo>
                  <a:lnTo>
                    <a:pt x="8311366" y="14328"/>
                  </a:lnTo>
                  <a:lnTo>
                    <a:pt x="8268123" y="3678"/>
                  </a:lnTo>
                  <a:lnTo>
                    <a:pt x="8222538" y="0"/>
                  </a:lnTo>
                  <a:close/>
                </a:path>
              </a:pathLst>
            </a:custGeom>
            <a:solidFill>
              <a:srgbClr val="DBB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09340" y="2312314"/>
              <a:ext cx="93980" cy="548640"/>
            </a:xfrm>
            <a:custGeom>
              <a:avLst/>
              <a:gdLst/>
              <a:ahLst/>
              <a:cxnLst/>
              <a:rect l="l" t="t" r="r" b="b"/>
              <a:pathLst>
                <a:path w="93979" h="548639">
                  <a:moveTo>
                    <a:pt x="93891" y="0"/>
                  </a:moveTo>
                  <a:lnTo>
                    <a:pt x="0" y="93903"/>
                  </a:lnTo>
                  <a:lnTo>
                    <a:pt x="0" y="548017"/>
                  </a:lnTo>
                  <a:lnTo>
                    <a:pt x="93891" y="454113"/>
                  </a:lnTo>
                  <a:lnTo>
                    <a:pt x="93891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68346" y="2312314"/>
              <a:ext cx="7534909" cy="93980"/>
            </a:xfrm>
            <a:custGeom>
              <a:avLst/>
              <a:gdLst/>
              <a:ahLst/>
              <a:cxnLst/>
              <a:rect l="l" t="t" r="r" b="b"/>
              <a:pathLst>
                <a:path w="7534909" h="93980">
                  <a:moveTo>
                    <a:pt x="7534884" y="0"/>
                  </a:moveTo>
                  <a:lnTo>
                    <a:pt x="93891" y="0"/>
                  </a:lnTo>
                  <a:lnTo>
                    <a:pt x="0" y="93903"/>
                  </a:lnTo>
                  <a:lnTo>
                    <a:pt x="7440993" y="93903"/>
                  </a:lnTo>
                  <a:lnTo>
                    <a:pt x="7534884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568346" y="2406218"/>
            <a:ext cx="7441565" cy="454659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61594" rIns="0" bIns="0" rtlCol="0">
            <a:spAutoFit/>
          </a:bodyPr>
          <a:lstStyle/>
          <a:p>
            <a:pPr marL="59690" algn="ctr">
              <a:lnSpc>
                <a:spcPct val="100000"/>
              </a:lnSpc>
              <a:spcBef>
                <a:spcPts val="484"/>
              </a:spcBef>
            </a:pPr>
            <a:r>
              <a:rPr sz="1800" b="1" spc="-5" dirty="0">
                <a:latin typeface="Arial"/>
                <a:cs typeface="Arial"/>
              </a:rPr>
              <a:t>Budgeting </a:t>
            </a:r>
            <a:r>
              <a:rPr sz="1800" b="1" dirty="0">
                <a:latin typeface="Arial"/>
                <a:cs typeface="Arial"/>
              </a:rPr>
              <a:t>future</a:t>
            </a:r>
            <a:r>
              <a:rPr sz="1800" b="1" spc="-5" dirty="0">
                <a:latin typeface="Arial"/>
                <a:cs typeface="Arial"/>
              </a:rPr>
              <a:t> demand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68346" y="3041916"/>
            <a:ext cx="7537450" cy="548640"/>
            <a:chOff x="2568346" y="3041916"/>
            <a:chExt cx="7537450" cy="548640"/>
          </a:xfrm>
        </p:grpSpPr>
        <p:sp>
          <p:nvSpPr>
            <p:cNvPr id="9" name="object 9"/>
            <p:cNvSpPr/>
            <p:nvPr/>
          </p:nvSpPr>
          <p:spPr>
            <a:xfrm>
              <a:off x="10011346" y="3041916"/>
              <a:ext cx="93980" cy="548640"/>
            </a:xfrm>
            <a:custGeom>
              <a:avLst/>
              <a:gdLst/>
              <a:ahLst/>
              <a:cxnLst/>
              <a:rect l="l" t="t" r="r" b="b"/>
              <a:pathLst>
                <a:path w="93979" h="548639">
                  <a:moveTo>
                    <a:pt x="93903" y="0"/>
                  </a:moveTo>
                  <a:lnTo>
                    <a:pt x="0" y="93903"/>
                  </a:lnTo>
                  <a:lnTo>
                    <a:pt x="0" y="548017"/>
                  </a:lnTo>
                  <a:lnTo>
                    <a:pt x="93903" y="454113"/>
                  </a:lnTo>
                  <a:lnTo>
                    <a:pt x="93903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68346" y="3041916"/>
              <a:ext cx="7537450" cy="93980"/>
            </a:xfrm>
            <a:custGeom>
              <a:avLst/>
              <a:gdLst/>
              <a:ahLst/>
              <a:cxnLst/>
              <a:rect l="l" t="t" r="r" b="b"/>
              <a:pathLst>
                <a:path w="7537450" h="93980">
                  <a:moveTo>
                    <a:pt x="7536903" y="0"/>
                  </a:moveTo>
                  <a:lnTo>
                    <a:pt x="93891" y="0"/>
                  </a:lnTo>
                  <a:lnTo>
                    <a:pt x="0" y="93903"/>
                  </a:lnTo>
                  <a:lnTo>
                    <a:pt x="7443000" y="93903"/>
                  </a:lnTo>
                  <a:lnTo>
                    <a:pt x="7536903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568346" y="3135820"/>
            <a:ext cx="7443470" cy="454659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69850" rIns="0" bIns="0" rtlCol="0">
            <a:spAutoFit/>
          </a:bodyPr>
          <a:lstStyle/>
          <a:p>
            <a:pPr marL="220345" algn="ctr">
              <a:lnSpc>
                <a:spcPct val="100000"/>
              </a:lnSpc>
              <a:spcBef>
                <a:spcPts val="550"/>
              </a:spcBef>
            </a:pPr>
            <a:r>
              <a:rPr sz="1800" b="1" spc="-5" dirty="0">
                <a:latin typeface="Arial"/>
                <a:cs typeface="Arial"/>
              </a:rPr>
              <a:t>Financial ratios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568346" y="3782872"/>
            <a:ext cx="7537450" cy="546735"/>
            <a:chOff x="2568346" y="3782872"/>
            <a:chExt cx="7537450" cy="546735"/>
          </a:xfrm>
        </p:grpSpPr>
        <p:sp>
          <p:nvSpPr>
            <p:cNvPr id="13" name="object 13"/>
            <p:cNvSpPr/>
            <p:nvPr/>
          </p:nvSpPr>
          <p:spPr>
            <a:xfrm>
              <a:off x="10011346" y="3782872"/>
              <a:ext cx="93980" cy="546735"/>
            </a:xfrm>
            <a:custGeom>
              <a:avLst/>
              <a:gdLst/>
              <a:ahLst/>
              <a:cxnLst/>
              <a:rect l="l" t="t" r="r" b="b"/>
              <a:pathLst>
                <a:path w="93979" h="546735">
                  <a:moveTo>
                    <a:pt x="93903" y="0"/>
                  </a:moveTo>
                  <a:lnTo>
                    <a:pt x="0" y="93903"/>
                  </a:lnTo>
                  <a:lnTo>
                    <a:pt x="0" y="546392"/>
                  </a:lnTo>
                  <a:lnTo>
                    <a:pt x="93903" y="452500"/>
                  </a:lnTo>
                  <a:lnTo>
                    <a:pt x="93903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68346" y="3782872"/>
              <a:ext cx="7537450" cy="93980"/>
            </a:xfrm>
            <a:custGeom>
              <a:avLst/>
              <a:gdLst/>
              <a:ahLst/>
              <a:cxnLst/>
              <a:rect l="l" t="t" r="r" b="b"/>
              <a:pathLst>
                <a:path w="7537450" h="93979">
                  <a:moveTo>
                    <a:pt x="7536903" y="0"/>
                  </a:moveTo>
                  <a:lnTo>
                    <a:pt x="93891" y="0"/>
                  </a:lnTo>
                  <a:lnTo>
                    <a:pt x="0" y="93903"/>
                  </a:lnTo>
                  <a:lnTo>
                    <a:pt x="7443000" y="93903"/>
                  </a:lnTo>
                  <a:lnTo>
                    <a:pt x="7536903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568346" y="3876776"/>
            <a:ext cx="7443470" cy="45275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63500" rIns="0" bIns="0" rtlCol="0">
            <a:spAutoFit/>
          </a:bodyPr>
          <a:lstStyle/>
          <a:p>
            <a:pPr marL="148590" algn="ctr">
              <a:lnSpc>
                <a:spcPct val="100000"/>
              </a:lnSpc>
              <a:spcBef>
                <a:spcPts val="500"/>
              </a:spcBef>
            </a:pPr>
            <a:r>
              <a:rPr sz="1800" b="1" spc="-5" dirty="0">
                <a:latin typeface="Arial"/>
                <a:cs typeface="Arial"/>
              </a:rPr>
              <a:t>Recording and reordering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systems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554300" y="4535182"/>
            <a:ext cx="7551420" cy="1289050"/>
            <a:chOff x="2554300" y="4535182"/>
            <a:chExt cx="7551420" cy="1289050"/>
          </a:xfrm>
        </p:grpSpPr>
        <p:sp>
          <p:nvSpPr>
            <p:cNvPr id="17" name="object 17"/>
            <p:cNvSpPr/>
            <p:nvPr/>
          </p:nvSpPr>
          <p:spPr>
            <a:xfrm>
              <a:off x="10011346" y="4535182"/>
              <a:ext cx="93980" cy="546735"/>
            </a:xfrm>
            <a:custGeom>
              <a:avLst/>
              <a:gdLst/>
              <a:ahLst/>
              <a:cxnLst/>
              <a:rect l="l" t="t" r="r" b="b"/>
              <a:pathLst>
                <a:path w="93979" h="546735">
                  <a:moveTo>
                    <a:pt x="93891" y="0"/>
                  </a:moveTo>
                  <a:lnTo>
                    <a:pt x="0" y="93903"/>
                  </a:lnTo>
                  <a:lnTo>
                    <a:pt x="0" y="546392"/>
                  </a:lnTo>
                  <a:lnTo>
                    <a:pt x="93891" y="452488"/>
                  </a:lnTo>
                  <a:lnTo>
                    <a:pt x="93891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54300" y="4535182"/>
              <a:ext cx="7551420" cy="93980"/>
            </a:xfrm>
            <a:custGeom>
              <a:avLst/>
              <a:gdLst/>
              <a:ahLst/>
              <a:cxnLst/>
              <a:rect l="l" t="t" r="r" b="b"/>
              <a:pathLst>
                <a:path w="7551420" h="93979">
                  <a:moveTo>
                    <a:pt x="7550937" y="0"/>
                  </a:moveTo>
                  <a:lnTo>
                    <a:pt x="93903" y="0"/>
                  </a:lnTo>
                  <a:lnTo>
                    <a:pt x="0" y="93903"/>
                  </a:lnTo>
                  <a:lnTo>
                    <a:pt x="7457046" y="93903"/>
                  </a:lnTo>
                  <a:lnTo>
                    <a:pt x="755093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07333" y="5277751"/>
              <a:ext cx="93980" cy="546735"/>
            </a:xfrm>
            <a:custGeom>
              <a:avLst/>
              <a:gdLst/>
              <a:ahLst/>
              <a:cxnLst/>
              <a:rect l="l" t="t" r="r" b="b"/>
              <a:pathLst>
                <a:path w="93979" h="546735">
                  <a:moveTo>
                    <a:pt x="93903" y="0"/>
                  </a:moveTo>
                  <a:lnTo>
                    <a:pt x="0" y="93903"/>
                  </a:lnTo>
                  <a:lnTo>
                    <a:pt x="0" y="546399"/>
                  </a:lnTo>
                  <a:lnTo>
                    <a:pt x="93903" y="452499"/>
                  </a:lnTo>
                  <a:lnTo>
                    <a:pt x="93903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6306" y="5277751"/>
              <a:ext cx="7545070" cy="93980"/>
            </a:xfrm>
            <a:custGeom>
              <a:avLst/>
              <a:gdLst/>
              <a:ahLst/>
              <a:cxnLst/>
              <a:rect l="l" t="t" r="r" b="b"/>
              <a:pathLst>
                <a:path w="7545070" h="93979">
                  <a:moveTo>
                    <a:pt x="7544930" y="0"/>
                  </a:moveTo>
                  <a:lnTo>
                    <a:pt x="93903" y="0"/>
                  </a:lnTo>
                  <a:lnTo>
                    <a:pt x="0" y="93903"/>
                  </a:lnTo>
                  <a:lnTo>
                    <a:pt x="7451026" y="93903"/>
                  </a:lnTo>
                  <a:lnTo>
                    <a:pt x="7544930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556306" y="5371655"/>
            <a:ext cx="7451090" cy="45275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58419" rIns="0" bIns="0" rtlCol="0">
            <a:spAutoFit/>
          </a:bodyPr>
          <a:lstStyle/>
          <a:p>
            <a:pPr marL="170180" algn="ctr">
              <a:lnSpc>
                <a:spcPct val="100000"/>
              </a:lnSpc>
              <a:spcBef>
                <a:spcPts val="459"/>
              </a:spcBef>
            </a:pPr>
            <a:r>
              <a:rPr sz="1800" b="1" spc="-5" dirty="0">
                <a:latin typeface="Arial"/>
                <a:cs typeface="Arial"/>
              </a:rPr>
              <a:t>Inventories’ management</a:t>
            </a:r>
            <a:r>
              <a:rPr sz="1800" b="1" spc="-10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models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556306" y="6047897"/>
            <a:ext cx="7557134" cy="546735"/>
            <a:chOff x="2556306" y="6047897"/>
            <a:chExt cx="7557134" cy="546735"/>
          </a:xfrm>
        </p:grpSpPr>
        <p:sp>
          <p:nvSpPr>
            <p:cNvPr id="23" name="object 23"/>
            <p:cNvSpPr/>
            <p:nvPr/>
          </p:nvSpPr>
          <p:spPr>
            <a:xfrm>
              <a:off x="10028618" y="6047897"/>
              <a:ext cx="85090" cy="546735"/>
            </a:xfrm>
            <a:custGeom>
              <a:avLst/>
              <a:gdLst/>
              <a:ahLst/>
              <a:cxnLst/>
              <a:rect l="l" t="t" r="r" b="b"/>
              <a:pathLst>
                <a:path w="85090" h="546734">
                  <a:moveTo>
                    <a:pt x="84645" y="0"/>
                  </a:moveTo>
                  <a:lnTo>
                    <a:pt x="0" y="84644"/>
                  </a:lnTo>
                  <a:lnTo>
                    <a:pt x="0" y="546393"/>
                  </a:lnTo>
                  <a:lnTo>
                    <a:pt x="84645" y="461749"/>
                  </a:lnTo>
                  <a:lnTo>
                    <a:pt x="84645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56306" y="6047897"/>
              <a:ext cx="7557134" cy="85090"/>
            </a:xfrm>
            <a:custGeom>
              <a:avLst/>
              <a:gdLst/>
              <a:ahLst/>
              <a:cxnLst/>
              <a:rect l="l" t="t" r="r" b="b"/>
              <a:pathLst>
                <a:path w="7557134" h="85089">
                  <a:moveTo>
                    <a:pt x="7556957" y="0"/>
                  </a:moveTo>
                  <a:lnTo>
                    <a:pt x="84645" y="0"/>
                  </a:lnTo>
                  <a:lnTo>
                    <a:pt x="0" y="84644"/>
                  </a:lnTo>
                  <a:lnTo>
                    <a:pt x="7472311" y="84644"/>
                  </a:lnTo>
                  <a:lnTo>
                    <a:pt x="755695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554300" y="4629086"/>
            <a:ext cx="7457440" cy="45275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63500" rIns="0" bIns="0" rtlCol="0">
            <a:spAutoFit/>
          </a:bodyPr>
          <a:lstStyle/>
          <a:p>
            <a:pPr marL="208279" algn="ctr">
              <a:lnSpc>
                <a:spcPct val="100000"/>
              </a:lnSpc>
              <a:spcBef>
                <a:spcPts val="500"/>
              </a:spcBef>
            </a:pPr>
            <a:r>
              <a:rPr sz="1800" b="1" spc="-5" dirty="0">
                <a:latin typeface="Arial"/>
                <a:cs typeface="Arial"/>
              </a:rPr>
              <a:t>Levels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5" dirty="0">
                <a:latin typeface="Arial"/>
                <a:cs typeface="Arial"/>
              </a:rPr>
              <a:t> control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56306" y="6132541"/>
            <a:ext cx="7472680" cy="46228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30480" rIns="0" bIns="0" rtlCol="0">
            <a:spAutoFit/>
          </a:bodyPr>
          <a:lstStyle/>
          <a:p>
            <a:pPr marL="4635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Arial"/>
                <a:cs typeface="Arial"/>
              </a:rPr>
              <a:t>Just-in-time inventories management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481327" y="2310688"/>
            <a:ext cx="698500" cy="4285615"/>
            <a:chOff x="1481327" y="2310688"/>
            <a:chExt cx="698500" cy="4285615"/>
          </a:xfrm>
        </p:grpSpPr>
        <p:sp>
          <p:nvSpPr>
            <p:cNvPr id="28" name="object 28"/>
            <p:cNvSpPr/>
            <p:nvPr/>
          </p:nvSpPr>
          <p:spPr>
            <a:xfrm>
              <a:off x="1493367" y="2412847"/>
              <a:ext cx="584200" cy="450850"/>
            </a:xfrm>
            <a:custGeom>
              <a:avLst/>
              <a:gdLst/>
              <a:ahLst/>
              <a:cxnLst/>
              <a:rect l="l" t="t" r="r" b="b"/>
              <a:pathLst>
                <a:path w="584200" h="450850">
                  <a:moveTo>
                    <a:pt x="583742" y="0"/>
                  </a:moveTo>
                  <a:lnTo>
                    <a:pt x="0" y="0"/>
                  </a:lnTo>
                  <a:lnTo>
                    <a:pt x="0" y="450723"/>
                  </a:lnTo>
                  <a:lnTo>
                    <a:pt x="583742" y="450723"/>
                  </a:lnTo>
                  <a:lnTo>
                    <a:pt x="583742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77110" y="2310688"/>
              <a:ext cx="102235" cy="553085"/>
            </a:xfrm>
            <a:custGeom>
              <a:avLst/>
              <a:gdLst/>
              <a:ahLst/>
              <a:cxnLst/>
              <a:rect l="l" t="t" r="r" b="b"/>
              <a:pathLst>
                <a:path w="102235" h="553085">
                  <a:moveTo>
                    <a:pt x="102158" y="0"/>
                  </a:moveTo>
                  <a:lnTo>
                    <a:pt x="0" y="102158"/>
                  </a:lnTo>
                  <a:lnTo>
                    <a:pt x="0" y="552881"/>
                  </a:lnTo>
                  <a:lnTo>
                    <a:pt x="102158" y="450723"/>
                  </a:lnTo>
                  <a:lnTo>
                    <a:pt x="102158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493367" y="2310688"/>
              <a:ext cx="686435" cy="102235"/>
            </a:xfrm>
            <a:custGeom>
              <a:avLst/>
              <a:gdLst/>
              <a:ahLst/>
              <a:cxnLst/>
              <a:rect l="l" t="t" r="r" b="b"/>
              <a:pathLst>
                <a:path w="686435" h="102235">
                  <a:moveTo>
                    <a:pt x="685901" y="0"/>
                  </a:moveTo>
                  <a:lnTo>
                    <a:pt x="102146" y="0"/>
                  </a:lnTo>
                  <a:lnTo>
                    <a:pt x="0" y="102158"/>
                  </a:lnTo>
                  <a:lnTo>
                    <a:pt x="583742" y="102158"/>
                  </a:lnTo>
                  <a:lnTo>
                    <a:pt x="685901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493367" y="3147313"/>
              <a:ext cx="584200" cy="450850"/>
            </a:xfrm>
            <a:custGeom>
              <a:avLst/>
              <a:gdLst/>
              <a:ahLst/>
              <a:cxnLst/>
              <a:rect l="l" t="t" r="r" b="b"/>
              <a:pathLst>
                <a:path w="584200" h="450850">
                  <a:moveTo>
                    <a:pt x="583742" y="0"/>
                  </a:moveTo>
                  <a:lnTo>
                    <a:pt x="0" y="0"/>
                  </a:lnTo>
                  <a:lnTo>
                    <a:pt x="0" y="450723"/>
                  </a:lnTo>
                  <a:lnTo>
                    <a:pt x="583742" y="450723"/>
                  </a:lnTo>
                  <a:lnTo>
                    <a:pt x="583742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077110" y="3045167"/>
              <a:ext cx="102235" cy="553085"/>
            </a:xfrm>
            <a:custGeom>
              <a:avLst/>
              <a:gdLst/>
              <a:ahLst/>
              <a:cxnLst/>
              <a:rect l="l" t="t" r="r" b="b"/>
              <a:pathLst>
                <a:path w="102235" h="553085">
                  <a:moveTo>
                    <a:pt x="102158" y="0"/>
                  </a:moveTo>
                  <a:lnTo>
                    <a:pt x="0" y="102146"/>
                  </a:lnTo>
                  <a:lnTo>
                    <a:pt x="0" y="552869"/>
                  </a:lnTo>
                  <a:lnTo>
                    <a:pt x="102158" y="450723"/>
                  </a:lnTo>
                  <a:lnTo>
                    <a:pt x="102158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493367" y="3045167"/>
              <a:ext cx="686435" cy="102235"/>
            </a:xfrm>
            <a:custGeom>
              <a:avLst/>
              <a:gdLst/>
              <a:ahLst/>
              <a:cxnLst/>
              <a:rect l="l" t="t" r="r" b="b"/>
              <a:pathLst>
                <a:path w="686435" h="102235">
                  <a:moveTo>
                    <a:pt x="685901" y="0"/>
                  </a:moveTo>
                  <a:lnTo>
                    <a:pt x="102146" y="0"/>
                  </a:lnTo>
                  <a:lnTo>
                    <a:pt x="0" y="102146"/>
                  </a:lnTo>
                  <a:lnTo>
                    <a:pt x="583742" y="102146"/>
                  </a:lnTo>
                  <a:lnTo>
                    <a:pt x="685901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81327" y="4638954"/>
              <a:ext cx="584200" cy="450850"/>
            </a:xfrm>
            <a:custGeom>
              <a:avLst/>
              <a:gdLst/>
              <a:ahLst/>
              <a:cxnLst/>
              <a:rect l="l" t="t" r="r" b="b"/>
              <a:pathLst>
                <a:path w="584200" h="450850">
                  <a:moveTo>
                    <a:pt x="583742" y="0"/>
                  </a:moveTo>
                  <a:lnTo>
                    <a:pt x="0" y="0"/>
                  </a:lnTo>
                  <a:lnTo>
                    <a:pt x="0" y="450723"/>
                  </a:lnTo>
                  <a:lnTo>
                    <a:pt x="583742" y="450723"/>
                  </a:lnTo>
                  <a:lnTo>
                    <a:pt x="583742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065070" y="4536808"/>
              <a:ext cx="102235" cy="553085"/>
            </a:xfrm>
            <a:custGeom>
              <a:avLst/>
              <a:gdLst/>
              <a:ahLst/>
              <a:cxnLst/>
              <a:rect l="l" t="t" r="r" b="b"/>
              <a:pathLst>
                <a:path w="102235" h="553085">
                  <a:moveTo>
                    <a:pt x="102158" y="0"/>
                  </a:moveTo>
                  <a:lnTo>
                    <a:pt x="0" y="102146"/>
                  </a:lnTo>
                  <a:lnTo>
                    <a:pt x="0" y="552869"/>
                  </a:lnTo>
                  <a:lnTo>
                    <a:pt x="102158" y="450722"/>
                  </a:lnTo>
                  <a:lnTo>
                    <a:pt x="102158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81327" y="4536808"/>
              <a:ext cx="686435" cy="102235"/>
            </a:xfrm>
            <a:custGeom>
              <a:avLst/>
              <a:gdLst/>
              <a:ahLst/>
              <a:cxnLst/>
              <a:rect l="l" t="t" r="r" b="b"/>
              <a:pathLst>
                <a:path w="686435" h="102235">
                  <a:moveTo>
                    <a:pt x="685901" y="0"/>
                  </a:moveTo>
                  <a:lnTo>
                    <a:pt x="102158" y="0"/>
                  </a:lnTo>
                  <a:lnTo>
                    <a:pt x="0" y="102146"/>
                  </a:lnTo>
                  <a:lnTo>
                    <a:pt x="583742" y="102146"/>
                  </a:lnTo>
                  <a:lnTo>
                    <a:pt x="685901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87347" y="3883710"/>
              <a:ext cx="583565" cy="452120"/>
            </a:xfrm>
            <a:custGeom>
              <a:avLst/>
              <a:gdLst/>
              <a:ahLst/>
              <a:cxnLst/>
              <a:rect l="l" t="t" r="r" b="b"/>
              <a:pathLst>
                <a:path w="583564" h="452120">
                  <a:moveTo>
                    <a:pt x="583450" y="0"/>
                  </a:moveTo>
                  <a:lnTo>
                    <a:pt x="0" y="0"/>
                  </a:lnTo>
                  <a:lnTo>
                    <a:pt x="0" y="452043"/>
                  </a:lnTo>
                  <a:lnTo>
                    <a:pt x="583450" y="452043"/>
                  </a:lnTo>
                  <a:lnTo>
                    <a:pt x="58345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070798" y="3781259"/>
              <a:ext cx="102870" cy="554990"/>
            </a:xfrm>
            <a:custGeom>
              <a:avLst/>
              <a:gdLst/>
              <a:ahLst/>
              <a:cxnLst/>
              <a:rect l="l" t="t" r="r" b="b"/>
              <a:pathLst>
                <a:path w="102869" h="554989">
                  <a:moveTo>
                    <a:pt x="102450" y="0"/>
                  </a:moveTo>
                  <a:lnTo>
                    <a:pt x="0" y="102450"/>
                  </a:lnTo>
                  <a:lnTo>
                    <a:pt x="0" y="554494"/>
                  </a:lnTo>
                  <a:lnTo>
                    <a:pt x="102450" y="452043"/>
                  </a:lnTo>
                  <a:lnTo>
                    <a:pt x="102450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87347" y="3781259"/>
              <a:ext cx="686435" cy="102870"/>
            </a:xfrm>
            <a:custGeom>
              <a:avLst/>
              <a:gdLst/>
              <a:ahLst/>
              <a:cxnLst/>
              <a:rect l="l" t="t" r="r" b="b"/>
              <a:pathLst>
                <a:path w="686435" h="102870">
                  <a:moveTo>
                    <a:pt x="685901" y="0"/>
                  </a:moveTo>
                  <a:lnTo>
                    <a:pt x="102450" y="0"/>
                  </a:lnTo>
                  <a:lnTo>
                    <a:pt x="0" y="102450"/>
                  </a:lnTo>
                  <a:lnTo>
                    <a:pt x="583450" y="102450"/>
                  </a:lnTo>
                  <a:lnTo>
                    <a:pt x="685901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81327" y="5384774"/>
              <a:ext cx="584200" cy="450850"/>
            </a:xfrm>
            <a:custGeom>
              <a:avLst/>
              <a:gdLst/>
              <a:ahLst/>
              <a:cxnLst/>
              <a:rect l="l" t="t" r="r" b="b"/>
              <a:pathLst>
                <a:path w="584200" h="450850">
                  <a:moveTo>
                    <a:pt x="583742" y="0"/>
                  </a:moveTo>
                  <a:lnTo>
                    <a:pt x="0" y="0"/>
                  </a:lnTo>
                  <a:lnTo>
                    <a:pt x="0" y="450726"/>
                  </a:lnTo>
                  <a:lnTo>
                    <a:pt x="583742" y="450726"/>
                  </a:lnTo>
                  <a:lnTo>
                    <a:pt x="583742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065070" y="5282615"/>
              <a:ext cx="102235" cy="553085"/>
            </a:xfrm>
            <a:custGeom>
              <a:avLst/>
              <a:gdLst/>
              <a:ahLst/>
              <a:cxnLst/>
              <a:rect l="l" t="t" r="r" b="b"/>
              <a:pathLst>
                <a:path w="102235" h="553085">
                  <a:moveTo>
                    <a:pt x="102158" y="0"/>
                  </a:moveTo>
                  <a:lnTo>
                    <a:pt x="0" y="102158"/>
                  </a:lnTo>
                  <a:lnTo>
                    <a:pt x="0" y="552885"/>
                  </a:lnTo>
                  <a:lnTo>
                    <a:pt x="102158" y="450729"/>
                  </a:lnTo>
                  <a:lnTo>
                    <a:pt x="102158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81327" y="5282615"/>
              <a:ext cx="686435" cy="102235"/>
            </a:xfrm>
            <a:custGeom>
              <a:avLst/>
              <a:gdLst/>
              <a:ahLst/>
              <a:cxnLst/>
              <a:rect l="l" t="t" r="r" b="b"/>
              <a:pathLst>
                <a:path w="686435" h="102235">
                  <a:moveTo>
                    <a:pt x="685901" y="0"/>
                  </a:moveTo>
                  <a:lnTo>
                    <a:pt x="102158" y="0"/>
                  </a:lnTo>
                  <a:lnTo>
                    <a:pt x="0" y="102158"/>
                  </a:lnTo>
                  <a:lnTo>
                    <a:pt x="583742" y="102158"/>
                  </a:lnTo>
                  <a:lnTo>
                    <a:pt x="685901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481327" y="6146511"/>
              <a:ext cx="584200" cy="449580"/>
            </a:xfrm>
            <a:custGeom>
              <a:avLst/>
              <a:gdLst/>
              <a:ahLst/>
              <a:cxnLst/>
              <a:rect l="l" t="t" r="r" b="b"/>
              <a:pathLst>
                <a:path w="584200" h="449579">
                  <a:moveTo>
                    <a:pt x="584047" y="0"/>
                  </a:moveTo>
                  <a:lnTo>
                    <a:pt x="0" y="0"/>
                  </a:lnTo>
                  <a:lnTo>
                    <a:pt x="0" y="449400"/>
                  </a:lnTo>
                  <a:lnTo>
                    <a:pt x="584047" y="449400"/>
                  </a:lnTo>
                  <a:lnTo>
                    <a:pt x="584047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065375" y="6044655"/>
              <a:ext cx="102235" cy="551815"/>
            </a:xfrm>
            <a:custGeom>
              <a:avLst/>
              <a:gdLst/>
              <a:ahLst/>
              <a:cxnLst/>
              <a:rect l="l" t="t" r="r" b="b"/>
              <a:pathLst>
                <a:path w="102235" h="551815">
                  <a:moveTo>
                    <a:pt x="101854" y="0"/>
                  </a:moveTo>
                  <a:lnTo>
                    <a:pt x="0" y="101856"/>
                  </a:lnTo>
                  <a:lnTo>
                    <a:pt x="0" y="551257"/>
                  </a:lnTo>
                  <a:lnTo>
                    <a:pt x="101854" y="449402"/>
                  </a:lnTo>
                  <a:lnTo>
                    <a:pt x="101854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81327" y="6044655"/>
              <a:ext cx="686435" cy="102235"/>
            </a:xfrm>
            <a:custGeom>
              <a:avLst/>
              <a:gdLst/>
              <a:ahLst/>
              <a:cxnLst/>
              <a:rect l="l" t="t" r="r" b="b"/>
              <a:pathLst>
                <a:path w="686435" h="102235">
                  <a:moveTo>
                    <a:pt x="685901" y="0"/>
                  </a:moveTo>
                  <a:lnTo>
                    <a:pt x="101853" y="0"/>
                  </a:lnTo>
                  <a:lnTo>
                    <a:pt x="0" y="101856"/>
                  </a:lnTo>
                  <a:lnTo>
                    <a:pt x="584047" y="101856"/>
                  </a:lnTo>
                  <a:lnTo>
                    <a:pt x="685901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661208" y="1304429"/>
            <a:ext cx="7176134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13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CC0000"/>
                </a:solidFill>
                <a:latin typeface="Arial"/>
                <a:cs typeface="Arial"/>
              </a:rPr>
              <a:t>Procedures and techniques that can </a:t>
            </a:r>
            <a:r>
              <a:rPr sz="1800" b="1" i="1" dirty="0">
                <a:solidFill>
                  <a:srgbClr val="CC0000"/>
                </a:solidFill>
                <a:latin typeface="Arial"/>
                <a:cs typeface="Arial"/>
              </a:rPr>
              <a:t>be </a:t>
            </a:r>
            <a:r>
              <a:rPr sz="1800" b="1" i="1" spc="-5" dirty="0">
                <a:solidFill>
                  <a:srgbClr val="CC0000"/>
                </a:solidFill>
                <a:latin typeface="Arial"/>
                <a:cs typeface="Arial"/>
              </a:rPr>
              <a:t>used </a:t>
            </a:r>
            <a:r>
              <a:rPr sz="1800" b="1" i="1" dirty="0">
                <a:solidFill>
                  <a:srgbClr val="CC0000"/>
                </a:solidFill>
                <a:latin typeface="Arial"/>
                <a:cs typeface="Arial"/>
              </a:rPr>
              <a:t>to </a:t>
            </a:r>
            <a:r>
              <a:rPr sz="1800" b="1" i="1" spc="-5" dirty="0">
                <a:solidFill>
                  <a:srgbClr val="CC0000"/>
                </a:solidFill>
                <a:latin typeface="Arial"/>
                <a:cs typeface="Arial"/>
              </a:rPr>
              <a:t>ensure </a:t>
            </a:r>
            <a:r>
              <a:rPr sz="1800" b="1" i="1" dirty="0">
                <a:solidFill>
                  <a:srgbClr val="CC0000"/>
                </a:solidFill>
                <a:latin typeface="Arial"/>
                <a:cs typeface="Arial"/>
              </a:rPr>
              <a:t>the</a:t>
            </a:r>
            <a:r>
              <a:rPr sz="1800" b="1" i="1" spc="1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CC0000"/>
                </a:solidFill>
                <a:latin typeface="Arial"/>
                <a:cs typeface="Arial"/>
              </a:rPr>
              <a:t>proper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2130"/>
              </a:lnSpc>
            </a:pPr>
            <a:r>
              <a:rPr sz="1800" b="1" i="1" spc="-5" dirty="0">
                <a:solidFill>
                  <a:srgbClr val="CC0000"/>
                </a:solidFill>
                <a:latin typeface="Arial"/>
                <a:cs typeface="Arial"/>
              </a:rPr>
              <a:t>management </a:t>
            </a:r>
            <a:r>
              <a:rPr sz="1800" b="1" i="1" dirty="0">
                <a:solidFill>
                  <a:srgbClr val="CC0000"/>
                </a:solidFill>
                <a:latin typeface="Arial"/>
                <a:cs typeface="Arial"/>
              </a:rPr>
              <a:t>of</a:t>
            </a:r>
            <a:r>
              <a:rPr sz="1800" b="1" i="1" spc="-9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CC0000"/>
                </a:solidFill>
                <a:latin typeface="Arial"/>
                <a:cs typeface="Arial"/>
              </a:rPr>
              <a:t>inventories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2250" y="1487170"/>
            <a:ext cx="4128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Financial</a:t>
            </a:r>
            <a:r>
              <a:rPr spc="-50" dirty="0"/>
              <a:t> </a:t>
            </a:r>
            <a:r>
              <a:rPr spc="-5" dirty="0"/>
              <a:t>ratios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778000" y="2824162"/>
            <a:ext cx="3444875" cy="1160780"/>
            <a:chOff x="1778000" y="2824162"/>
            <a:chExt cx="3444875" cy="1160780"/>
          </a:xfrm>
        </p:grpSpPr>
        <p:sp>
          <p:nvSpPr>
            <p:cNvPr id="4" name="object 4"/>
            <p:cNvSpPr/>
            <p:nvPr/>
          </p:nvSpPr>
          <p:spPr>
            <a:xfrm>
              <a:off x="5046395" y="2824162"/>
              <a:ext cx="176530" cy="1160780"/>
            </a:xfrm>
            <a:custGeom>
              <a:avLst/>
              <a:gdLst/>
              <a:ahLst/>
              <a:cxnLst/>
              <a:rect l="l" t="t" r="r" b="b"/>
              <a:pathLst>
                <a:path w="176529" h="1160779">
                  <a:moveTo>
                    <a:pt x="176479" y="0"/>
                  </a:moveTo>
                  <a:lnTo>
                    <a:pt x="0" y="176479"/>
                  </a:lnTo>
                  <a:lnTo>
                    <a:pt x="0" y="1160462"/>
                  </a:lnTo>
                  <a:lnTo>
                    <a:pt x="176479" y="983983"/>
                  </a:lnTo>
                  <a:lnTo>
                    <a:pt x="176479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78000" y="2824162"/>
              <a:ext cx="3444875" cy="176530"/>
            </a:xfrm>
            <a:custGeom>
              <a:avLst/>
              <a:gdLst/>
              <a:ahLst/>
              <a:cxnLst/>
              <a:rect l="l" t="t" r="r" b="b"/>
              <a:pathLst>
                <a:path w="3444875" h="176530">
                  <a:moveTo>
                    <a:pt x="3444875" y="0"/>
                  </a:moveTo>
                  <a:lnTo>
                    <a:pt x="176479" y="0"/>
                  </a:lnTo>
                  <a:lnTo>
                    <a:pt x="0" y="176479"/>
                  </a:lnTo>
                  <a:lnTo>
                    <a:pt x="3268395" y="176479"/>
                  </a:lnTo>
                  <a:lnTo>
                    <a:pt x="3444875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778000" y="3000641"/>
            <a:ext cx="3268979" cy="984250"/>
          </a:xfrm>
          <a:prstGeom prst="rect">
            <a:avLst/>
          </a:prstGeom>
          <a:solidFill>
            <a:srgbClr val="CC0000"/>
          </a:solidFill>
        </p:spPr>
        <p:txBody>
          <a:bodyPr vert="horz" wrap="square" lIns="0" tIns="106045" rIns="0" bIns="0" rtlCol="0">
            <a:spAutoFit/>
          </a:bodyPr>
          <a:lstStyle/>
          <a:p>
            <a:pPr marL="509270" marR="169545" indent="-332105">
              <a:lnSpc>
                <a:spcPct val="100699"/>
              </a:lnSpc>
              <a:spcBef>
                <a:spcPts val="835"/>
              </a:spcBef>
            </a:pPr>
            <a:r>
              <a:rPr sz="2400" b="1" i="1" spc="-5" dirty="0">
                <a:solidFill>
                  <a:srgbClr val="FFCC99"/>
                </a:solidFill>
                <a:latin typeface="Arial"/>
                <a:cs typeface="Arial"/>
              </a:rPr>
              <a:t>Average inventories  turnover</a:t>
            </a:r>
            <a:r>
              <a:rPr sz="2400" b="1" i="1" spc="-20" dirty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FFCC99"/>
                </a:solidFill>
                <a:latin typeface="Arial"/>
                <a:cs typeface="Arial"/>
              </a:rPr>
              <a:t>period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759450" y="2836862"/>
            <a:ext cx="4488180" cy="1160780"/>
            <a:chOff x="5759450" y="2836862"/>
            <a:chExt cx="4488180" cy="1160780"/>
          </a:xfrm>
        </p:grpSpPr>
        <p:sp>
          <p:nvSpPr>
            <p:cNvPr id="8" name="object 8"/>
            <p:cNvSpPr/>
            <p:nvPr/>
          </p:nvSpPr>
          <p:spPr>
            <a:xfrm>
              <a:off x="10070833" y="2836862"/>
              <a:ext cx="176530" cy="1160780"/>
            </a:xfrm>
            <a:custGeom>
              <a:avLst/>
              <a:gdLst/>
              <a:ahLst/>
              <a:cxnLst/>
              <a:rect l="l" t="t" r="r" b="b"/>
              <a:pathLst>
                <a:path w="176529" h="1160779">
                  <a:moveTo>
                    <a:pt x="176479" y="0"/>
                  </a:moveTo>
                  <a:lnTo>
                    <a:pt x="0" y="176479"/>
                  </a:lnTo>
                  <a:lnTo>
                    <a:pt x="0" y="1160462"/>
                  </a:lnTo>
                  <a:lnTo>
                    <a:pt x="176479" y="983983"/>
                  </a:lnTo>
                  <a:lnTo>
                    <a:pt x="176479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59450" y="2836862"/>
              <a:ext cx="4488180" cy="176530"/>
            </a:xfrm>
            <a:custGeom>
              <a:avLst/>
              <a:gdLst/>
              <a:ahLst/>
              <a:cxnLst/>
              <a:rect l="l" t="t" r="r" b="b"/>
              <a:pathLst>
                <a:path w="4488180" h="176530">
                  <a:moveTo>
                    <a:pt x="4487862" y="0"/>
                  </a:moveTo>
                  <a:lnTo>
                    <a:pt x="176479" y="0"/>
                  </a:lnTo>
                  <a:lnTo>
                    <a:pt x="0" y="176479"/>
                  </a:lnTo>
                  <a:lnTo>
                    <a:pt x="4311383" y="176479"/>
                  </a:lnTo>
                  <a:lnTo>
                    <a:pt x="4487862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759450" y="3013341"/>
            <a:ext cx="4311650" cy="98425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161290" rIns="0" bIns="0" rtlCol="0">
            <a:spAutoFit/>
          </a:bodyPr>
          <a:lstStyle/>
          <a:p>
            <a:pPr marL="942340" marR="220979" indent="-720725">
              <a:lnSpc>
                <a:spcPct val="100000"/>
              </a:lnSpc>
              <a:spcBef>
                <a:spcPts val="1270"/>
              </a:spcBef>
              <a:tabLst>
                <a:tab pos="3441065" algn="l"/>
              </a:tabLst>
            </a:pPr>
            <a:r>
              <a:rPr sz="20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Average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inventories held</a:t>
            </a:r>
            <a:r>
              <a:rPr sz="2000" b="1" spc="-5" dirty="0">
                <a:latin typeface="Arial"/>
                <a:cs typeface="Arial"/>
              </a:rPr>
              <a:t>	</a:t>
            </a:r>
            <a:r>
              <a:rPr sz="2000" b="1" dirty="0">
                <a:latin typeface="Arial"/>
                <a:cs typeface="Arial"/>
              </a:rPr>
              <a:t>×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365  Cost of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sales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08600" y="3076257"/>
            <a:ext cx="3816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Arial"/>
                <a:cs typeface="Arial"/>
              </a:rPr>
              <a:t>=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5565" y="128270"/>
            <a:ext cx="45916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Levels </a:t>
            </a:r>
            <a:r>
              <a:rPr dirty="0"/>
              <a:t>of</a:t>
            </a:r>
            <a:r>
              <a:rPr spc="-65" dirty="0"/>
              <a:t> </a:t>
            </a:r>
            <a:r>
              <a:rPr spc="-5" dirty="0"/>
              <a:t>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68070"/>
            <a:ext cx="11841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- </a:t>
            </a:r>
            <a:r>
              <a:rPr sz="3600" b="1" spc="-5" dirty="0">
                <a:latin typeface="Arial"/>
                <a:cs typeface="Arial"/>
              </a:rPr>
              <a:t>ABC method </a:t>
            </a:r>
            <a:r>
              <a:rPr sz="3600" b="1" dirty="0">
                <a:latin typeface="Arial"/>
                <a:cs typeface="Arial"/>
              </a:rPr>
              <a:t>of </a:t>
            </a:r>
            <a:r>
              <a:rPr sz="3600" b="1" spc="-5" dirty="0">
                <a:latin typeface="Arial"/>
                <a:cs typeface="Arial"/>
              </a:rPr>
              <a:t>analysing and controlling</a:t>
            </a:r>
            <a:r>
              <a:rPr sz="3600" b="1" spc="-2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inventories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63622" y="1920875"/>
            <a:ext cx="6353810" cy="4667250"/>
            <a:chOff x="2563622" y="1920875"/>
            <a:chExt cx="6353810" cy="4667250"/>
          </a:xfrm>
        </p:grpSpPr>
        <p:sp>
          <p:nvSpPr>
            <p:cNvPr id="5" name="object 5"/>
            <p:cNvSpPr/>
            <p:nvPr/>
          </p:nvSpPr>
          <p:spPr>
            <a:xfrm>
              <a:off x="3169907" y="1928812"/>
              <a:ext cx="5747385" cy="4438650"/>
            </a:xfrm>
            <a:custGeom>
              <a:avLst/>
              <a:gdLst/>
              <a:ahLst/>
              <a:cxnLst/>
              <a:rect l="l" t="t" r="r" b="b"/>
              <a:pathLst>
                <a:path w="5747384" h="4438650">
                  <a:moveTo>
                    <a:pt x="5416778" y="0"/>
                  </a:moveTo>
                  <a:lnTo>
                    <a:pt x="330225" y="0"/>
                  </a:lnTo>
                  <a:lnTo>
                    <a:pt x="281425" y="3580"/>
                  </a:lnTo>
                  <a:lnTo>
                    <a:pt x="234849" y="13982"/>
                  </a:lnTo>
                  <a:lnTo>
                    <a:pt x="191007" y="30693"/>
                  </a:lnTo>
                  <a:lnTo>
                    <a:pt x="150411" y="53203"/>
                  </a:lnTo>
                  <a:lnTo>
                    <a:pt x="113570" y="81002"/>
                  </a:lnTo>
                  <a:lnTo>
                    <a:pt x="80996" y="113577"/>
                  </a:lnTo>
                  <a:lnTo>
                    <a:pt x="53199" y="150420"/>
                  </a:lnTo>
                  <a:lnTo>
                    <a:pt x="30690" y="191018"/>
                  </a:lnTo>
                  <a:lnTo>
                    <a:pt x="13980" y="234861"/>
                  </a:lnTo>
                  <a:lnTo>
                    <a:pt x="3580" y="281438"/>
                  </a:lnTo>
                  <a:lnTo>
                    <a:pt x="0" y="330238"/>
                  </a:lnTo>
                  <a:lnTo>
                    <a:pt x="0" y="4108416"/>
                  </a:lnTo>
                  <a:lnTo>
                    <a:pt x="3580" y="4157216"/>
                  </a:lnTo>
                  <a:lnTo>
                    <a:pt x="13980" y="4203793"/>
                  </a:lnTo>
                  <a:lnTo>
                    <a:pt x="30690" y="4247635"/>
                  </a:lnTo>
                  <a:lnTo>
                    <a:pt x="53199" y="4288233"/>
                  </a:lnTo>
                  <a:lnTo>
                    <a:pt x="80996" y="4325074"/>
                  </a:lnTo>
                  <a:lnTo>
                    <a:pt x="113570" y="4357650"/>
                  </a:lnTo>
                  <a:lnTo>
                    <a:pt x="150411" y="4385448"/>
                  </a:lnTo>
                  <a:lnTo>
                    <a:pt x="191007" y="4407958"/>
                  </a:lnTo>
                  <a:lnTo>
                    <a:pt x="234849" y="4424669"/>
                  </a:lnTo>
                  <a:lnTo>
                    <a:pt x="281425" y="4435070"/>
                  </a:lnTo>
                  <a:lnTo>
                    <a:pt x="330225" y="4438651"/>
                  </a:lnTo>
                  <a:lnTo>
                    <a:pt x="5416778" y="4438651"/>
                  </a:lnTo>
                  <a:lnTo>
                    <a:pt x="5465578" y="4435070"/>
                  </a:lnTo>
                  <a:lnTo>
                    <a:pt x="5512155" y="4424669"/>
                  </a:lnTo>
                  <a:lnTo>
                    <a:pt x="5555998" y="4407958"/>
                  </a:lnTo>
                  <a:lnTo>
                    <a:pt x="5596596" y="4385448"/>
                  </a:lnTo>
                  <a:lnTo>
                    <a:pt x="5633438" y="4357650"/>
                  </a:lnTo>
                  <a:lnTo>
                    <a:pt x="5666014" y="4325074"/>
                  </a:lnTo>
                  <a:lnTo>
                    <a:pt x="5693813" y="4288233"/>
                  </a:lnTo>
                  <a:lnTo>
                    <a:pt x="5716323" y="4247635"/>
                  </a:lnTo>
                  <a:lnTo>
                    <a:pt x="5733034" y="4203793"/>
                  </a:lnTo>
                  <a:lnTo>
                    <a:pt x="5743436" y="4157216"/>
                  </a:lnTo>
                  <a:lnTo>
                    <a:pt x="5747016" y="4108416"/>
                  </a:lnTo>
                  <a:lnTo>
                    <a:pt x="5747016" y="330238"/>
                  </a:lnTo>
                  <a:lnTo>
                    <a:pt x="5743436" y="281438"/>
                  </a:lnTo>
                  <a:lnTo>
                    <a:pt x="5733034" y="234861"/>
                  </a:lnTo>
                  <a:lnTo>
                    <a:pt x="5716323" y="191018"/>
                  </a:lnTo>
                  <a:lnTo>
                    <a:pt x="5693813" y="150420"/>
                  </a:lnTo>
                  <a:lnTo>
                    <a:pt x="5666014" y="113577"/>
                  </a:lnTo>
                  <a:lnTo>
                    <a:pt x="5633438" y="81002"/>
                  </a:lnTo>
                  <a:lnTo>
                    <a:pt x="5596596" y="53203"/>
                  </a:lnTo>
                  <a:lnTo>
                    <a:pt x="5555998" y="30693"/>
                  </a:lnTo>
                  <a:lnTo>
                    <a:pt x="5512155" y="13982"/>
                  </a:lnTo>
                  <a:lnTo>
                    <a:pt x="5465578" y="3580"/>
                  </a:lnTo>
                  <a:lnTo>
                    <a:pt x="5416778" y="0"/>
                  </a:lnTo>
                  <a:close/>
                </a:path>
              </a:pathLst>
            </a:custGeom>
            <a:solidFill>
              <a:srgbClr val="DFB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63622" y="2032533"/>
              <a:ext cx="1358265" cy="4556125"/>
            </a:xfrm>
            <a:custGeom>
              <a:avLst/>
              <a:gdLst/>
              <a:ahLst/>
              <a:cxnLst/>
              <a:rect l="l" t="t" r="r" b="b"/>
              <a:pathLst>
                <a:path w="1358264" h="4556125">
                  <a:moveTo>
                    <a:pt x="1358023" y="0"/>
                  </a:moveTo>
                  <a:lnTo>
                    <a:pt x="0" y="0"/>
                  </a:lnTo>
                  <a:lnTo>
                    <a:pt x="0" y="4555591"/>
                  </a:lnTo>
                  <a:lnTo>
                    <a:pt x="1358023" y="4555591"/>
                  </a:lnTo>
                  <a:lnTo>
                    <a:pt x="1358023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21645" y="1920875"/>
              <a:ext cx="111760" cy="4667250"/>
            </a:xfrm>
            <a:custGeom>
              <a:avLst/>
              <a:gdLst/>
              <a:ahLst/>
              <a:cxnLst/>
              <a:rect l="l" t="t" r="r" b="b"/>
              <a:pathLst>
                <a:path w="111760" h="4667250">
                  <a:moveTo>
                    <a:pt x="111658" y="0"/>
                  </a:moveTo>
                  <a:lnTo>
                    <a:pt x="0" y="111658"/>
                  </a:lnTo>
                  <a:lnTo>
                    <a:pt x="0" y="4667250"/>
                  </a:lnTo>
                  <a:lnTo>
                    <a:pt x="111658" y="4555596"/>
                  </a:lnTo>
                  <a:lnTo>
                    <a:pt x="111658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63622" y="1920875"/>
              <a:ext cx="1470025" cy="111760"/>
            </a:xfrm>
            <a:custGeom>
              <a:avLst/>
              <a:gdLst/>
              <a:ahLst/>
              <a:cxnLst/>
              <a:rect l="l" t="t" r="r" b="b"/>
              <a:pathLst>
                <a:path w="1470025" h="111760">
                  <a:moveTo>
                    <a:pt x="1469682" y="0"/>
                  </a:moveTo>
                  <a:lnTo>
                    <a:pt x="111645" y="0"/>
                  </a:lnTo>
                  <a:lnTo>
                    <a:pt x="0" y="111658"/>
                  </a:lnTo>
                  <a:lnTo>
                    <a:pt x="1358023" y="111658"/>
                  </a:lnTo>
                  <a:lnTo>
                    <a:pt x="1469682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623781" y="2677795"/>
            <a:ext cx="1257300" cy="13919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065" marR="5080" algn="ctr">
              <a:lnSpc>
                <a:spcPct val="98800"/>
              </a:lnSpc>
              <a:spcBef>
                <a:spcPts val="125"/>
              </a:spcBef>
            </a:pPr>
            <a:r>
              <a:rPr sz="1800" b="1" dirty="0">
                <a:latin typeface="Arial"/>
                <a:cs typeface="Arial"/>
              </a:rPr>
              <a:t>Cumul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ti</a:t>
            </a:r>
            <a:r>
              <a:rPr sz="1800" b="1" spc="-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e  </a:t>
            </a:r>
            <a:r>
              <a:rPr sz="1800" b="1" spc="-5" dirty="0">
                <a:latin typeface="Arial"/>
                <a:cs typeface="Arial"/>
              </a:rPr>
              <a:t>value </a:t>
            </a:r>
            <a:r>
              <a:rPr sz="1800" b="1" dirty="0">
                <a:latin typeface="Arial"/>
                <a:cs typeface="Arial"/>
              </a:rPr>
              <a:t>of  </a:t>
            </a:r>
            <a:r>
              <a:rPr sz="1800" b="1" spc="-5" dirty="0">
                <a:latin typeface="Arial"/>
                <a:cs typeface="Arial"/>
              </a:rPr>
              <a:t>inven</a:t>
            </a:r>
            <a:r>
              <a:rPr sz="1800" b="1" dirty="0">
                <a:latin typeface="Arial"/>
                <a:cs typeface="Arial"/>
              </a:rPr>
              <a:t>tories  </a:t>
            </a:r>
            <a:r>
              <a:rPr sz="1800" b="1" spc="-5" dirty="0">
                <a:latin typeface="Arial"/>
                <a:cs typeface="Arial"/>
              </a:rPr>
              <a:t>items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800" b="1" dirty="0">
                <a:latin typeface="Arial"/>
                <a:cs typeface="Arial"/>
              </a:rPr>
              <a:t>(%)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914266" y="1973265"/>
            <a:ext cx="5004435" cy="4615180"/>
            <a:chOff x="3914266" y="1973265"/>
            <a:chExt cx="5004435" cy="4615180"/>
          </a:xfrm>
        </p:grpSpPr>
        <p:sp>
          <p:nvSpPr>
            <p:cNvPr id="11" name="object 11"/>
            <p:cNvSpPr/>
            <p:nvPr/>
          </p:nvSpPr>
          <p:spPr>
            <a:xfrm>
              <a:off x="3914266" y="5860601"/>
              <a:ext cx="4898390" cy="727710"/>
            </a:xfrm>
            <a:custGeom>
              <a:avLst/>
              <a:gdLst/>
              <a:ahLst/>
              <a:cxnLst/>
              <a:rect l="l" t="t" r="r" b="b"/>
              <a:pathLst>
                <a:path w="4898390" h="727709">
                  <a:moveTo>
                    <a:pt x="4898326" y="0"/>
                  </a:moveTo>
                  <a:lnTo>
                    <a:pt x="0" y="0"/>
                  </a:lnTo>
                  <a:lnTo>
                    <a:pt x="0" y="727524"/>
                  </a:lnTo>
                  <a:lnTo>
                    <a:pt x="4898326" y="727524"/>
                  </a:lnTo>
                  <a:lnTo>
                    <a:pt x="4898326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12593" y="5754687"/>
              <a:ext cx="106045" cy="833755"/>
            </a:xfrm>
            <a:custGeom>
              <a:avLst/>
              <a:gdLst/>
              <a:ahLst/>
              <a:cxnLst/>
              <a:rect l="l" t="t" r="r" b="b"/>
              <a:pathLst>
                <a:path w="106045" h="833754">
                  <a:moveTo>
                    <a:pt x="105918" y="0"/>
                  </a:moveTo>
                  <a:lnTo>
                    <a:pt x="0" y="105914"/>
                  </a:lnTo>
                  <a:lnTo>
                    <a:pt x="0" y="833438"/>
                  </a:lnTo>
                  <a:lnTo>
                    <a:pt x="105918" y="727525"/>
                  </a:lnTo>
                  <a:lnTo>
                    <a:pt x="105918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914266" y="5754687"/>
              <a:ext cx="5004435" cy="106045"/>
            </a:xfrm>
            <a:custGeom>
              <a:avLst/>
              <a:gdLst/>
              <a:ahLst/>
              <a:cxnLst/>
              <a:rect l="l" t="t" r="r" b="b"/>
              <a:pathLst>
                <a:path w="5004434" h="106045">
                  <a:moveTo>
                    <a:pt x="5004244" y="0"/>
                  </a:moveTo>
                  <a:lnTo>
                    <a:pt x="105918" y="0"/>
                  </a:lnTo>
                  <a:lnTo>
                    <a:pt x="0" y="105914"/>
                  </a:lnTo>
                  <a:lnTo>
                    <a:pt x="4898326" y="105914"/>
                  </a:lnTo>
                  <a:lnTo>
                    <a:pt x="5004244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38014" y="5681661"/>
              <a:ext cx="292100" cy="187325"/>
            </a:xfrm>
            <a:custGeom>
              <a:avLst/>
              <a:gdLst/>
              <a:ahLst/>
              <a:cxnLst/>
              <a:rect l="l" t="t" r="r" b="b"/>
              <a:pathLst>
                <a:path w="292100" h="187325">
                  <a:moveTo>
                    <a:pt x="292011" y="0"/>
                  </a:moveTo>
                  <a:lnTo>
                    <a:pt x="0" y="0"/>
                  </a:lnTo>
                  <a:lnTo>
                    <a:pt x="0" y="187326"/>
                  </a:lnTo>
                  <a:lnTo>
                    <a:pt x="292011" y="187326"/>
                  </a:lnTo>
                  <a:lnTo>
                    <a:pt x="292011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30025" y="5581649"/>
              <a:ext cx="100330" cy="287655"/>
            </a:xfrm>
            <a:custGeom>
              <a:avLst/>
              <a:gdLst/>
              <a:ahLst/>
              <a:cxnLst/>
              <a:rect l="l" t="t" r="r" b="b"/>
              <a:pathLst>
                <a:path w="100329" h="287654">
                  <a:moveTo>
                    <a:pt x="100012" y="0"/>
                  </a:moveTo>
                  <a:lnTo>
                    <a:pt x="0" y="100011"/>
                  </a:lnTo>
                  <a:lnTo>
                    <a:pt x="0" y="287337"/>
                  </a:lnTo>
                  <a:lnTo>
                    <a:pt x="100012" y="187327"/>
                  </a:lnTo>
                  <a:lnTo>
                    <a:pt x="100012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38014" y="5581649"/>
              <a:ext cx="392430" cy="100330"/>
            </a:xfrm>
            <a:custGeom>
              <a:avLst/>
              <a:gdLst/>
              <a:ahLst/>
              <a:cxnLst/>
              <a:rect l="l" t="t" r="r" b="b"/>
              <a:pathLst>
                <a:path w="392429" h="100329">
                  <a:moveTo>
                    <a:pt x="392023" y="0"/>
                  </a:moveTo>
                  <a:lnTo>
                    <a:pt x="100012" y="0"/>
                  </a:lnTo>
                  <a:lnTo>
                    <a:pt x="0" y="100011"/>
                  </a:lnTo>
                  <a:lnTo>
                    <a:pt x="292011" y="100011"/>
                  </a:lnTo>
                  <a:lnTo>
                    <a:pt x="392023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534412" y="5695947"/>
              <a:ext cx="279400" cy="182880"/>
            </a:xfrm>
            <a:custGeom>
              <a:avLst/>
              <a:gdLst/>
              <a:ahLst/>
              <a:cxnLst/>
              <a:rect l="l" t="t" r="r" b="b"/>
              <a:pathLst>
                <a:path w="279400" h="182879">
                  <a:moveTo>
                    <a:pt x="279323" y="0"/>
                  </a:moveTo>
                  <a:lnTo>
                    <a:pt x="0" y="0"/>
                  </a:lnTo>
                  <a:lnTo>
                    <a:pt x="0" y="182565"/>
                  </a:lnTo>
                  <a:lnTo>
                    <a:pt x="279323" y="182565"/>
                  </a:lnTo>
                  <a:lnTo>
                    <a:pt x="279323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813736" y="5591174"/>
              <a:ext cx="104775" cy="287655"/>
            </a:xfrm>
            <a:custGeom>
              <a:avLst/>
              <a:gdLst/>
              <a:ahLst/>
              <a:cxnLst/>
              <a:rect l="l" t="t" r="r" b="b"/>
              <a:pathLst>
                <a:path w="104775" h="287654">
                  <a:moveTo>
                    <a:pt x="104775" y="0"/>
                  </a:moveTo>
                  <a:lnTo>
                    <a:pt x="0" y="104772"/>
                  </a:lnTo>
                  <a:lnTo>
                    <a:pt x="0" y="287337"/>
                  </a:lnTo>
                  <a:lnTo>
                    <a:pt x="104775" y="182566"/>
                  </a:lnTo>
                  <a:lnTo>
                    <a:pt x="104775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534412" y="5591174"/>
              <a:ext cx="384175" cy="104775"/>
            </a:xfrm>
            <a:custGeom>
              <a:avLst/>
              <a:gdLst/>
              <a:ahLst/>
              <a:cxnLst/>
              <a:rect l="l" t="t" r="r" b="b"/>
              <a:pathLst>
                <a:path w="384175" h="104775">
                  <a:moveTo>
                    <a:pt x="384098" y="0"/>
                  </a:moveTo>
                  <a:lnTo>
                    <a:pt x="104775" y="0"/>
                  </a:lnTo>
                  <a:lnTo>
                    <a:pt x="0" y="104772"/>
                  </a:lnTo>
                  <a:lnTo>
                    <a:pt x="279323" y="104772"/>
                  </a:lnTo>
                  <a:lnTo>
                    <a:pt x="384098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33226" y="2011359"/>
              <a:ext cx="1905" cy="3602354"/>
            </a:xfrm>
            <a:custGeom>
              <a:avLst/>
              <a:gdLst/>
              <a:ahLst/>
              <a:cxnLst/>
              <a:rect l="l" t="t" r="r" b="b"/>
              <a:pathLst>
                <a:path w="1904" h="3602354">
                  <a:moveTo>
                    <a:pt x="0" y="3602042"/>
                  </a:moveTo>
                  <a:lnTo>
                    <a:pt x="1587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98132" y="2001840"/>
              <a:ext cx="1905" cy="3590925"/>
            </a:xfrm>
            <a:custGeom>
              <a:avLst/>
              <a:gdLst/>
              <a:ahLst/>
              <a:cxnLst/>
              <a:rect l="l" t="t" r="r" b="b"/>
              <a:pathLst>
                <a:path w="1904" h="3590925">
                  <a:moveTo>
                    <a:pt x="0" y="3590922"/>
                  </a:moveTo>
                  <a:lnTo>
                    <a:pt x="1587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747099" y="2001840"/>
              <a:ext cx="1905" cy="3590925"/>
            </a:xfrm>
            <a:custGeom>
              <a:avLst/>
              <a:gdLst/>
              <a:ahLst/>
              <a:cxnLst/>
              <a:rect l="l" t="t" r="r" b="b"/>
              <a:pathLst>
                <a:path w="1904" h="3590925">
                  <a:moveTo>
                    <a:pt x="0" y="3590922"/>
                  </a:moveTo>
                  <a:lnTo>
                    <a:pt x="1587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01333" y="5681661"/>
              <a:ext cx="294005" cy="187325"/>
            </a:xfrm>
            <a:custGeom>
              <a:avLst/>
              <a:gdLst/>
              <a:ahLst/>
              <a:cxnLst/>
              <a:rect l="l" t="t" r="r" b="b"/>
              <a:pathLst>
                <a:path w="294004" h="187325">
                  <a:moveTo>
                    <a:pt x="293598" y="0"/>
                  </a:moveTo>
                  <a:lnTo>
                    <a:pt x="0" y="0"/>
                  </a:lnTo>
                  <a:lnTo>
                    <a:pt x="0" y="187326"/>
                  </a:lnTo>
                  <a:lnTo>
                    <a:pt x="293598" y="187326"/>
                  </a:lnTo>
                  <a:lnTo>
                    <a:pt x="293598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94932" y="5581649"/>
              <a:ext cx="100330" cy="287655"/>
            </a:xfrm>
            <a:custGeom>
              <a:avLst/>
              <a:gdLst/>
              <a:ahLst/>
              <a:cxnLst/>
              <a:rect l="l" t="t" r="r" b="b"/>
              <a:pathLst>
                <a:path w="100329" h="287654">
                  <a:moveTo>
                    <a:pt x="100012" y="0"/>
                  </a:moveTo>
                  <a:lnTo>
                    <a:pt x="0" y="100011"/>
                  </a:lnTo>
                  <a:lnTo>
                    <a:pt x="0" y="287337"/>
                  </a:lnTo>
                  <a:lnTo>
                    <a:pt x="100012" y="187327"/>
                  </a:lnTo>
                  <a:lnTo>
                    <a:pt x="100012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01333" y="5581649"/>
              <a:ext cx="393700" cy="100330"/>
            </a:xfrm>
            <a:custGeom>
              <a:avLst/>
              <a:gdLst/>
              <a:ahLst/>
              <a:cxnLst/>
              <a:rect l="l" t="t" r="r" b="b"/>
              <a:pathLst>
                <a:path w="393700" h="100329">
                  <a:moveTo>
                    <a:pt x="393611" y="0"/>
                  </a:moveTo>
                  <a:lnTo>
                    <a:pt x="100012" y="0"/>
                  </a:lnTo>
                  <a:lnTo>
                    <a:pt x="0" y="100011"/>
                  </a:lnTo>
                  <a:lnTo>
                    <a:pt x="293598" y="100011"/>
                  </a:lnTo>
                  <a:lnTo>
                    <a:pt x="393611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06316" y="2616199"/>
              <a:ext cx="1371600" cy="3162300"/>
            </a:xfrm>
            <a:custGeom>
              <a:avLst/>
              <a:gdLst/>
              <a:ahLst/>
              <a:cxnLst/>
              <a:rect l="l" t="t" r="r" b="b"/>
              <a:pathLst>
                <a:path w="1371600" h="3162300">
                  <a:moveTo>
                    <a:pt x="0" y="3162301"/>
                  </a:moveTo>
                  <a:lnTo>
                    <a:pt x="14498" y="3107974"/>
                  </a:lnTo>
                  <a:lnTo>
                    <a:pt x="28983" y="3053699"/>
                  </a:lnTo>
                  <a:lnTo>
                    <a:pt x="43441" y="2999528"/>
                  </a:lnTo>
                  <a:lnTo>
                    <a:pt x="57859" y="2945512"/>
                  </a:lnTo>
                  <a:lnTo>
                    <a:pt x="72223" y="2891704"/>
                  </a:lnTo>
                  <a:lnTo>
                    <a:pt x="86520" y="2838154"/>
                  </a:lnTo>
                  <a:lnTo>
                    <a:pt x="100737" y="2784917"/>
                  </a:lnTo>
                  <a:lnTo>
                    <a:pt x="114860" y="2732042"/>
                  </a:lnTo>
                  <a:lnTo>
                    <a:pt x="128875" y="2679582"/>
                  </a:lnTo>
                  <a:lnTo>
                    <a:pt x="142770" y="2627590"/>
                  </a:lnTo>
                  <a:lnTo>
                    <a:pt x="156531" y="2576116"/>
                  </a:lnTo>
                  <a:lnTo>
                    <a:pt x="170144" y="2525213"/>
                  </a:lnTo>
                  <a:lnTo>
                    <a:pt x="183596" y="2474933"/>
                  </a:lnTo>
                  <a:lnTo>
                    <a:pt x="196873" y="2425327"/>
                  </a:lnTo>
                  <a:lnTo>
                    <a:pt x="209963" y="2376447"/>
                  </a:lnTo>
                  <a:lnTo>
                    <a:pt x="222852" y="2328346"/>
                  </a:lnTo>
                  <a:lnTo>
                    <a:pt x="235526" y="2281075"/>
                  </a:lnTo>
                  <a:lnTo>
                    <a:pt x="247972" y="2234686"/>
                  </a:lnTo>
                  <a:lnTo>
                    <a:pt x="260176" y="2189232"/>
                  </a:lnTo>
                  <a:lnTo>
                    <a:pt x="272126" y="2144763"/>
                  </a:lnTo>
                  <a:lnTo>
                    <a:pt x="283807" y="2101332"/>
                  </a:lnTo>
                  <a:lnTo>
                    <a:pt x="295207" y="2058991"/>
                  </a:lnTo>
                  <a:lnTo>
                    <a:pt x="311422" y="1998775"/>
                  </a:lnTo>
                  <a:lnTo>
                    <a:pt x="327079" y="1940613"/>
                  </a:lnTo>
                  <a:lnTo>
                    <a:pt x="342211" y="1884402"/>
                  </a:lnTo>
                  <a:lnTo>
                    <a:pt x="356852" y="1830036"/>
                  </a:lnTo>
                  <a:lnTo>
                    <a:pt x="371036" y="1777412"/>
                  </a:lnTo>
                  <a:lnTo>
                    <a:pt x="384797" y="1726425"/>
                  </a:lnTo>
                  <a:lnTo>
                    <a:pt x="398169" y="1676970"/>
                  </a:lnTo>
                  <a:lnTo>
                    <a:pt x="411185" y="1628943"/>
                  </a:lnTo>
                  <a:lnTo>
                    <a:pt x="423879" y="1582240"/>
                  </a:lnTo>
                  <a:lnTo>
                    <a:pt x="436285" y="1536756"/>
                  </a:lnTo>
                  <a:lnTo>
                    <a:pt x="448438" y="1492386"/>
                  </a:lnTo>
                  <a:lnTo>
                    <a:pt x="460370" y="1449028"/>
                  </a:lnTo>
                  <a:lnTo>
                    <a:pt x="472117" y="1406575"/>
                  </a:lnTo>
                  <a:lnTo>
                    <a:pt x="483710" y="1364924"/>
                  </a:lnTo>
                  <a:lnTo>
                    <a:pt x="495186" y="1323970"/>
                  </a:lnTo>
                  <a:lnTo>
                    <a:pt x="511656" y="1264680"/>
                  </a:lnTo>
                  <a:lnTo>
                    <a:pt x="526954" y="1208532"/>
                  </a:lnTo>
                  <a:lnTo>
                    <a:pt x="541338" y="1155240"/>
                  </a:lnTo>
                  <a:lnTo>
                    <a:pt x="555065" y="1104520"/>
                  </a:lnTo>
                  <a:lnTo>
                    <a:pt x="568393" y="1056086"/>
                  </a:lnTo>
                  <a:lnTo>
                    <a:pt x="581577" y="1009651"/>
                  </a:lnTo>
                  <a:lnTo>
                    <a:pt x="594875" y="964931"/>
                  </a:lnTo>
                  <a:lnTo>
                    <a:pt x="608545" y="921639"/>
                  </a:lnTo>
                  <a:lnTo>
                    <a:pt x="622844" y="879491"/>
                  </a:lnTo>
                  <a:lnTo>
                    <a:pt x="638028" y="838200"/>
                  </a:lnTo>
                  <a:lnTo>
                    <a:pt x="661099" y="781578"/>
                  </a:lnTo>
                  <a:lnTo>
                    <a:pt x="685198" y="728510"/>
                  </a:lnTo>
                  <a:lnTo>
                    <a:pt x="709991" y="678663"/>
                  </a:lnTo>
                  <a:lnTo>
                    <a:pt x="735144" y="631705"/>
                  </a:lnTo>
                  <a:lnTo>
                    <a:pt x="760326" y="587301"/>
                  </a:lnTo>
                  <a:lnTo>
                    <a:pt x="785202" y="545119"/>
                  </a:lnTo>
                  <a:lnTo>
                    <a:pt x="809439" y="504825"/>
                  </a:lnTo>
                  <a:lnTo>
                    <a:pt x="842578" y="452475"/>
                  </a:lnTo>
                  <a:lnTo>
                    <a:pt x="875337" y="405308"/>
                  </a:lnTo>
                  <a:lnTo>
                    <a:pt x="907714" y="362407"/>
                  </a:lnTo>
                  <a:lnTo>
                    <a:pt x="939711" y="322859"/>
                  </a:lnTo>
                  <a:lnTo>
                    <a:pt x="971327" y="285750"/>
                  </a:lnTo>
                  <a:lnTo>
                    <a:pt x="1007855" y="244673"/>
                  </a:lnTo>
                  <a:lnTo>
                    <a:pt x="1042151" y="209550"/>
                  </a:lnTo>
                  <a:lnTo>
                    <a:pt x="1079126" y="176807"/>
                  </a:lnTo>
                  <a:lnTo>
                    <a:pt x="1123690" y="142875"/>
                  </a:lnTo>
                  <a:lnTo>
                    <a:pt x="1162311" y="117408"/>
                  </a:lnTo>
                  <a:lnTo>
                    <a:pt x="1208338" y="89958"/>
                  </a:lnTo>
                  <a:lnTo>
                    <a:pt x="1257011" y="62507"/>
                  </a:lnTo>
                  <a:lnTo>
                    <a:pt x="1303569" y="37041"/>
                  </a:lnTo>
                  <a:lnTo>
                    <a:pt x="1343249" y="15544"/>
                  </a:lnTo>
                  <a:lnTo>
                    <a:pt x="1371290" y="0"/>
                  </a:lnTo>
                </a:path>
              </a:pathLst>
            </a:custGeom>
            <a:ln w="92075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68086" y="2310714"/>
              <a:ext cx="2856865" cy="315595"/>
            </a:xfrm>
            <a:custGeom>
              <a:avLst/>
              <a:gdLst/>
              <a:ahLst/>
              <a:cxnLst/>
              <a:rect l="l" t="t" r="r" b="b"/>
              <a:pathLst>
                <a:path w="2856865" h="315594">
                  <a:moveTo>
                    <a:pt x="0" y="315011"/>
                  </a:moveTo>
                  <a:lnTo>
                    <a:pt x="38835" y="299458"/>
                  </a:lnTo>
                  <a:lnTo>
                    <a:pt x="82134" y="283459"/>
                  </a:lnTo>
                  <a:lnTo>
                    <a:pt x="134361" y="266567"/>
                  </a:lnTo>
                  <a:lnTo>
                    <a:pt x="199979" y="248336"/>
                  </a:lnTo>
                  <a:lnTo>
                    <a:pt x="239669" y="238337"/>
                  </a:lnTo>
                  <a:lnTo>
                    <a:pt x="284196" y="227574"/>
                  </a:lnTo>
                  <a:lnTo>
                    <a:pt x="332442" y="216328"/>
                  </a:lnTo>
                  <a:lnTo>
                    <a:pt x="383293" y="204878"/>
                  </a:lnTo>
                  <a:lnTo>
                    <a:pt x="435631" y="193502"/>
                  </a:lnTo>
                  <a:lnTo>
                    <a:pt x="488341" y="182479"/>
                  </a:lnTo>
                  <a:lnTo>
                    <a:pt x="540307" y="172089"/>
                  </a:lnTo>
                  <a:lnTo>
                    <a:pt x="590414" y="162611"/>
                  </a:lnTo>
                  <a:lnTo>
                    <a:pt x="637591" y="154100"/>
                  </a:lnTo>
                  <a:lnTo>
                    <a:pt x="682443" y="146314"/>
                  </a:lnTo>
                  <a:lnTo>
                    <a:pt x="726365" y="139087"/>
                  </a:lnTo>
                  <a:lnTo>
                    <a:pt x="770752" y="132250"/>
                  </a:lnTo>
                  <a:lnTo>
                    <a:pt x="816999" y="125636"/>
                  </a:lnTo>
                  <a:lnTo>
                    <a:pt x="866501" y="119079"/>
                  </a:lnTo>
                  <a:lnTo>
                    <a:pt x="920653" y="112409"/>
                  </a:lnTo>
                  <a:lnTo>
                    <a:pt x="980849" y="105461"/>
                  </a:lnTo>
                  <a:lnTo>
                    <a:pt x="1024889" y="100638"/>
                  </a:lnTo>
                  <a:lnTo>
                    <a:pt x="1071822" y="95715"/>
                  </a:lnTo>
                  <a:lnTo>
                    <a:pt x="1121235" y="90727"/>
                  </a:lnTo>
                  <a:lnTo>
                    <a:pt x="1172715" y="85705"/>
                  </a:lnTo>
                  <a:lnTo>
                    <a:pt x="1225848" y="80683"/>
                  </a:lnTo>
                  <a:lnTo>
                    <a:pt x="1280221" y="75695"/>
                  </a:lnTo>
                  <a:lnTo>
                    <a:pt x="1335422" y="70772"/>
                  </a:lnTo>
                  <a:lnTo>
                    <a:pt x="1391035" y="65949"/>
                  </a:lnTo>
                  <a:lnTo>
                    <a:pt x="1446650" y="61258"/>
                  </a:lnTo>
                  <a:lnTo>
                    <a:pt x="1501851" y="56733"/>
                  </a:lnTo>
                  <a:lnTo>
                    <a:pt x="1556225" y="52406"/>
                  </a:lnTo>
                  <a:lnTo>
                    <a:pt x="1609360" y="48310"/>
                  </a:lnTo>
                  <a:lnTo>
                    <a:pt x="1662584" y="44378"/>
                  </a:lnTo>
                  <a:lnTo>
                    <a:pt x="1717197" y="40527"/>
                  </a:lnTo>
                  <a:lnTo>
                    <a:pt x="1772735" y="36776"/>
                  </a:lnTo>
                  <a:lnTo>
                    <a:pt x="1828736" y="33141"/>
                  </a:lnTo>
                  <a:lnTo>
                    <a:pt x="1884737" y="29638"/>
                  </a:lnTo>
                  <a:lnTo>
                    <a:pt x="1940276" y="26284"/>
                  </a:lnTo>
                  <a:lnTo>
                    <a:pt x="1994888" y="23095"/>
                  </a:lnTo>
                  <a:lnTo>
                    <a:pt x="2048112" y="20088"/>
                  </a:lnTo>
                  <a:lnTo>
                    <a:pt x="2099484" y="17280"/>
                  </a:lnTo>
                  <a:lnTo>
                    <a:pt x="2148541" y="14686"/>
                  </a:lnTo>
                  <a:lnTo>
                    <a:pt x="2194821" y="12324"/>
                  </a:lnTo>
                  <a:lnTo>
                    <a:pt x="2237861" y="10210"/>
                  </a:lnTo>
                  <a:lnTo>
                    <a:pt x="2304464" y="7267"/>
                  </a:lnTo>
                  <a:lnTo>
                    <a:pt x="2363738" y="5128"/>
                  </a:lnTo>
                  <a:lnTo>
                    <a:pt x="2417099" y="3629"/>
                  </a:lnTo>
                  <a:lnTo>
                    <a:pt x="2465963" y="2601"/>
                  </a:lnTo>
                  <a:lnTo>
                    <a:pt x="2511745" y="1879"/>
                  </a:lnTo>
                  <a:lnTo>
                    <a:pt x="2555863" y="1296"/>
                  </a:lnTo>
                  <a:lnTo>
                    <a:pt x="2599731" y="685"/>
                  </a:lnTo>
                  <a:lnTo>
                    <a:pt x="2661970" y="76"/>
                  </a:lnTo>
                  <a:lnTo>
                    <a:pt x="2722458" y="0"/>
                  </a:lnTo>
                  <a:lnTo>
                    <a:pt x="2777537" y="228"/>
                  </a:lnTo>
                  <a:lnTo>
                    <a:pt x="2823551" y="533"/>
                  </a:lnTo>
                  <a:lnTo>
                    <a:pt x="2856841" y="685"/>
                  </a:lnTo>
                </a:path>
              </a:pathLst>
            </a:custGeom>
            <a:ln w="92075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224926" y="2301205"/>
              <a:ext cx="514350" cy="10795"/>
            </a:xfrm>
            <a:custGeom>
              <a:avLst/>
              <a:gdLst/>
              <a:ahLst/>
              <a:cxnLst/>
              <a:rect l="l" t="t" r="r" b="b"/>
              <a:pathLst>
                <a:path w="514350" h="10794">
                  <a:moveTo>
                    <a:pt x="0" y="10195"/>
                  </a:moveTo>
                  <a:lnTo>
                    <a:pt x="52944" y="8251"/>
                  </a:lnTo>
                  <a:lnTo>
                    <a:pt x="105223" y="6501"/>
                  </a:lnTo>
                  <a:lnTo>
                    <a:pt x="156168" y="4946"/>
                  </a:lnTo>
                  <a:lnTo>
                    <a:pt x="205115" y="3585"/>
                  </a:lnTo>
                  <a:lnTo>
                    <a:pt x="251396" y="2419"/>
                  </a:lnTo>
                  <a:lnTo>
                    <a:pt x="294346" y="1447"/>
                  </a:lnTo>
                  <a:lnTo>
                    <a:pt x="333298" y="669"/>
                  </a:lnTo>
                  <a:lnTo>
                    <a:pt x="393485" y="0"/>
                  </a:lnTo>
                  <a:lnTo>
                    <a:pt x="444596" y="74"/>
                  </a:lnTo>
                  <a:lnTo>
                    <a:pt x="485291" y="446"/>
                  </a:lnTo>
                  <a:lnTo>
                    <a:pt x="514232" y="669"/>
                  </a:lnTo>
                </a:path>
              </a:pathLst>
            </a:custGeom>
            <a:ln w="92075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681829" y="5796914"/>
            <a:ext cx="4128770" cy="73342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812165">
              <a:lnSpc>
                <a:spcPct val="100000"/>
              </a:lnSpc>
              <a:spcBef>
                <a:spcPts val="725"/>
              </a:spcBef>
              <a:tabLst>
                <a:tab pos="2858135" algn="l"/>
                <a:tab pos="3734435" algn="l"/>
              </a:tabLst>
            </a:pPr>
            <a:r>
              <a:rPr sz="1800" b="1" dirty="0">
                <a:latin typeface="Arial"/>
                <a:cs typeface="Arial"/>
              </a:rPr>
              <a:t>B	C	</a:t>
            </a:r>
            <a:r>
              <a:rPr sz="1800" b="1" i="1" spc="-5" dirty="0">
                <a:latin typeface="Arial"/>
                <a:cs typeface="Arial"/>
              </a:rPr>
              <a:t>100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b="1" spc="-30" dirty="0">
                <a:latin typeface="Arial"/>
                <a:cs typeface="Arial"/>
              </a:rPr>
              <a:t>Volume </a:t>
            </a:r>
            <a:r>
              <a:rPr sz="1800" b="1" spc="-5" dirty="0">
                <a:latin typeface="Arial"/>
                <a:cs typeface="Arial"/>
              </a:rPr>
              <a:t>of inventories items held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(%)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909951" y="2126932"/>
            <a:ext cx="4070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Arial"/>
                <a:cs typeface="Arial"/>
              </a:rPr>
              <a:t>100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919029" y="2119312"/>
            <a:ext cx="4841240" cy="290830"/>
            <a:chOff x="3919029" y="2119312"/>
            <a:chExt cx="4841240" cy="290830"/>
          </a:xfrm>
        </p:grpSpPr>
        <p:sp>
          <p:nvSpPr>
            <p:cNvPr id="32" name="object 32"/>
            <p:cNvSpPr/>
            <p:nvPr/>
          </p:nvSpPr>
          <p:spPr>
            <a:xfrm>
              <a:off x="3919029" y="2209774"/>
              <a:ext cx="157480" cy="200660"/>
            </a:xfrm>
            <a:custGeom>
              <a:avLst/>
              <a:gdLst/>
              <a:ahLst/>
              <a:cxnLst/>
              <a:rect l="l" t="t" r="r" b="b"/>
              <a:pathLst>
                <a:path w="157479" h="200660">
                  <a:moveTo>
                    <a:pt x="157124" y="0"/>
                  </a:moveTo>
                  <a:lnTo>
                    <a:pt x="0" y="0"/>
                  </a:lnTo>
                  <a:lnTo>
                    <a:pt x="0" y="200050"/>
                  </a:lnTo>
                  <a:lnTo>
                    <a:pt x="157124" y="200050"/>
                  </a:lnTo>
                  <a:lnTo>
                    <a:pt x="157124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076153" y="2119312"/>
              <a:ext cx="90805" cy="290830"/>
            </a:xfrm>
            <a:custGeom>
              <a:avLst/>
              <a:gdLst/>
              <a:ahLst/>
              <a:cxnLst/>
              <a:rect l="l" t="t" r="r" b="b"/>
              <a:pathLst>
                <a:path w="90804" h="290830">
                  <a:moveTo>
                    <a:pt x="90474" y="0"/>
                  </a:moveTo>
                  <a:lnTo>
                    <a:pt x="0" y="90462"/>
                  </a:lnTo>
                  <a:lnTo>
                    <a:pt x="0" y="290512"/>
                  </a:lnTo>
                  <a:lnTo>
                    <a:pt x="90474" y="200050"/>
                  </a:lnTo>
                  <a:lnTo>
                    <a:pt x="90474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919029" y="2119312"/>
              <a:ext cx="247650" cy="90805"/>
            </a:xfrm>
            <a:custGeom>
              <a:avLst/>
              <a:gdLst/>
              <a:ahLst/>
              <a:cxnLst/>
              <a:rect l="l" t="t" r="r" b="b"/>
              <a:pathLst>
                <a:path w="247650" h="90805">
                  <a:moveTo>
                    <a:pt x="247599" y="0"/>
                  </a:moveTo>
                  <a:lnTo>
                    <a:pt x="90462" y="0"/>
                  </a:lnTo>
                  <a:lnTo>
                    <a:pt x="0" y="90462"/>
                  </a:lnTo>
                  <a:lnTo>
                    <a:pt x="157124" y="90462"/>
                  </a:lnTo>
                  <a:lnTo>
                    <a:pt x="247599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087266" y="2270125"/>
              <a:ext cx="4672965" cy="0"/>
            </a:xfrm>
            <a:custGeom>
              <a:avLst/>
              <a:gdLst/>
              <a:ahLst/>
              <a:cxnLst/>
              <a:rect l="l" t="t" r="r" b="b"/>
              <a:pathLst>
                <a:path w="4672965">
                  <a:moveTo>
                    <a:pt x="0" y="0"/>
                  </a:moveTo>
                  <a:lnTo>
                    <a:pt x="4672532" y="1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802545" y="5879782"/>
            <a:ext cx="582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4495" algn="l"/>
              </a:tabLst>
            </a:pPr>
            <a:r>
              <a:rPr sz="1800" b="1" dirty="0">
                <a:latin typeface="Arial"/>
                <a:cs typeface="Arial"/>
              </a:rPr>
              <a:t>0	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50185" y="2517901"/>
            <a:ext cx="6666230" cy="3792854"/>
            <a:chOff x="2250185" y="2517901"/>
            <a:chExt cx="6666230" cy="3792854"/>
          </a:xfrm>
        </p:grpSpPr>
        <p:sp>
          <p:nvSpPr>
            <p:cNvPr id="3" name="object 3"/>
            <p:cNvSpPr/>
            <p:nvPr/>
          </p:nvSpPr>
          <p:spPr>
            <a:xfrm>
              <a:off x="2631185" y="2517901"/>
              <a:ext cx="6285230" cy="3656329"/>
            </a:xfrm>
            <a:custGeom>
              <a:avLst/>
              <a:gdLst/>
              <a:ahLst/>
              <a:cxnLst/>
              <a:rect l="l" t="t" r="r" b="b"/>
              <a:pathLst>
                <a:path w="6285230" h="3656329">
                  <a:moveTo>
                    <a:pt x="6012903" y="0"/>
                  </a:moveTo>
                  <a:lnTo>
                    <a:pt x="272008" y="0"/>
                  </a:lnTo>
                  <a:lnTo>
                    <a:pt x="223114" y="4382"/>
                  </a:lnTo>
                  <a:lnTo>
                    <a:pt x="177095" y="17017"/>
                  </a:lnTo>
                  <a:lnTo>
                    <a:pt x="134719" y="37136"/>
                  </a:lnTo>
                  <a:lnTo>
                    <a:pt x="96756" y="63972"/>
                  </a:lnTo>
                  <a:lnTo>
                    <a:pt x="63972" y="96756"/>
                  </a:lnTo>
                  <a:lnTo>
                    <a:pt x="37136" y="134719"/>
                  </a:lnTo>
                  <a:lnTo>
                    <a:pt x="17017" y="177095"/>
                  </a:lnTo>
                  <a:lnTo>
                    <a:pt x="4382" y="223114"/>
                  </a:lnTo>
                  <a:lnTo>
                    <a:pt x="0" y="272008"/>
                  </a:lnTo>
                  <a:lnTo>
                    <a:pt x="0" y="3384003"/>
                  </a:lnTo>
                  <a:lnTo>
                    <a:pt x="4382" y="3432897"/>
                  </a:lnTo>
                  <a:lnTo>
                    <a:pt x="17017" y="3478916"/>
                  </a:lnTo>
                  <a:lnTo>
                    <a:pt x="37136" y="3521291"/>
                  </a:lnTo>
                  <a:lnTo>
                    <a:pt x="63972" y="3559255"/>
                  </a:lnTo>
                  <a:lnTo>
                    <a:pt x="96756" y="3592039"/>
                  </a:lnTo>
                  <a:lnTo>
                    <a:pt x="134719" y="3618875"/>
                  </a:lnTo>
                  <a:lnTo>
                    <a:pt x="177095" y="3638994"/>
                  </a:lnTo>
                  <a:lnTo>
                    <a:pt x="223114" y="3651630"/>
                  </a:lnTo>
                  <a:lnTo>
                    <a:pt x="272008" y="3656012"/>
                  </a:lnTo>
                  <a:lnTo>
                    <a:pt x="6012903" y="3656012"/>
                  </a:lnTo>
                  <a:lnTo>
                    <a:pt x="6061798" y="3651630"/>
                  </a:lnTo>
                  <a:lnTo>
                    <a:pt x="6107817" y="3638994"/>
                  </a:lnTo>
                  <a:lnTo>
                    <a:pt x="6150192" y="3618875"/>
                  </a:lnTo>
                  <a:lnTo>
                    <a:pt x="6188156" y="3592039"/>
                  </a:lnTo>
                  <a:lnTo>
                    <a:pt x="6220940" y="3559255"/>
                  </a:lnTo>
                  <a:lnTo>
                    <a:pt x="6247775" y="3521291"/>
                  </a:lnTo>
                  <a:lnTo>
                    <a:pt x="6267895" y="3478916"/>
                  </a:lnTo>
                  <a:lnTo>
                    <a:pt x="6280530" y="3432897"/>
                  </a:lnTo>
                  <a:lnTo>
                    <a:pt x="6284912" y="3384003"/>
                  </a:lnTo>
                  <a:lnTo>
                    <a:pt x="6284912" y="272008"/>
                  </a:lnTo>
                  <a:lnTo>
                    <a:pt x="6280530" y="223114"/>
                  </a:lnTo>
                  <a:lnTo>
                    <a:pt x="6267895" y="177095"/>
                  </a:lnTo>
                  <a:lnTo>
                    <a:pt x="6247775" y="134719"/>
                  </a:lnTo>
                  <a:lnTo>
                    <a:pt x="6220940" y="96756"/>
                  </a:lnTo>
                  <a:lnTo>
                    <a:pt x="6188156" y="63972"/>
                  </a:lnTo>
                  <a:lnTo>
                    <a:pt x="6150192" y="37136"/>
                  </a:lnTo>
                  <a:lnTo>
                    <a:pt x="6107817" y="17017"/>
                  </a:lnTo>
                  <a:lnTo>
                    <a:pt x="6061798" y="4382"/>
                  </a:lnTo>
                  <a:lnTo>
                    <a:pt x="6012903" y="0"/>
                  </a:lnTo>
                  <a:close/>
                </a:path>
              </a:pathLst>
            </a:custGeom>
            <a:solidFill>
              <a:srgbClr val="DFB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50185" y="2611704"/>
              <a:ext cx="714375" cy="3698875"/>
            </a:xfrm>
            <a:custGeom>
              <a:avLst/>
              <a:gdLst/>
              <a:ahLst/>
              <a:cxnLst/>
              <a:rect l="l" t="t" r="r" b="b"/>
              <a:pathLst>
                <a:path w="714375" h="3698875">
                  <a:moveTo>
                    <a:pt x="714235" y="0"/>
                  </a:moveTo>
                  <a:lnTo>
                    <a:pt x="0" y="0"/>
                  </a:lnTo>
                  <a:lnTo>
                    <a:pt x="0" y="3698736"/>
                  </a:lnTo>
                  <a:lnTo>
                    <a:pt x="714235" y="3698736"/>
                  </a:lnTo>
                  <a:lnTo>
                    <a:pt x="714235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64421" y="2519489"/>
              <a:ext cx="92710" cy="3790950"/>
            </a:xfrm>
            <a:custGeom>
              <a:avLst/>
              <a:gdLst/>
              <a:ahLst/>
              <a:cxnLst/>
              <a:rect l="l" t="t" r="r" b="b"/>
              <a:pathLst>
                <a:path w="92710" h="3790950">
                  <a:moveTo>
                    <a:pt x="92214" y="0"/>
                  </a:moveTo>
                  <a:lnTo>
                    <a:pt x="0" y="92214"/>
                  </a:lnTo>
                  <a:lnTo>
                    <a:pt x="0" y="3790951"/>
                  </a:lnTo>
                  <a:lnTo>
                    <a:pt x="92214" y="3698735"/>
                  </a:lnTo>
                  <a:lnTo>
                    <a:pt x="92214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50185" y="2519489"/>
              <a:ext cx="806450" cy="92710"/>
            </a:xfrm>
            <a:custGeom>
              <a:avLst/>
              <a:gdLst/>
              <a:ahLst/>
              <a:cxnLst/>
              <a:rect l="l" t="t" r="r" b="b"/>
              <a:pathLst>
                <a:path w="806450" h="92710">
                  <a:moveTo>
                    <a:pt x="806450" y="0"/>
                  </a:moveTo>
                  <a:lnTo>
                    <a:pt x="92214" y="0"/>
                  </a:lnTo>
                  <a:lnTo>
                    <a:pt x="0" y="92214"/>
                  </a:lnTo>
                  <a:lnTo>
                    <a:pt x="714235" y="92214"/>
                  </a:lnTo>
                  <a:lnTo>
                    <a:pt x="806450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319563" y="2666157"/>
            <a:ext cx="295275" cy="19221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sz="1900" b="1" dirty="0">
                <a:latin typeface="Arial"/>
                <a:cs typeface="Arial"/>
              </a:rPr>
              <a:t>Inventories</a:t>
            </a:r>
            <a:r>
              <a:rPr sz="1900" b="1" spc="-7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level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962973" y="5661153"/>
            <a:ext cx="5953125" cy="655955"/>
            <a:chOff x="2962973" y="5661153"/>
            <a:chExt cx="5953125" cy="655955"/>
          </a:xfrm>
        </p:grpSpPr>
        <p:sp>
          <p:nvSpPr>
            <p:cNvPr id="9" name="object 9"/>
            <p:cNvSpPr/>
            <p:nvPr/>
          </p:nvSpPr>
          <p:spPr>
            <a:xfrm>
              <a:off x="2962973" y="5869119"/>
              <a:ext cx="5876925" cy="447675"/>
            </a:xfrm>
            <a:custGeom>
              <a:avLst/>
              <a:gdLst/>
              <a:ahLst/>
              <a:cxnLst/>
              <a:rect l="l" t="t" r="r" b="b"/>
              <a:pathLst>
                <a:path w="5876925" h="447675">
                  <a:moveTo>
                    <a:pt x="5876924" y="0"/>
                  </a:moveTo>
                  <a:lnTo>
                    <a:pt x="0" y="0"/>
                  </a:lnTo>
                  <a:lnTo>
                    <a:pt x="0" y="447669"/>
                  </a:lnTo>
                  <a:lnTo>
                    <a:pt x="5876924" y="447669"/>
                  </a:lnTo>
                  <a:lnTo>
                    <a:pt x="5876924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839898" y="5792914"/>
              <a:ext cx="76200" cy="523875"/>
            </a:xfrm>
            <a:custGeom>
              <a:avLst/>
              <a:gdLst/>
              <a:ahLst/>
              <a:cxnLst/>
              <a:rect l="l" t="t" r="r" b="b"/>
              <a:pathLst>
                <a:path w="76200" h="523875">
                  <a:moveTo>
                    <a:pt x="76200" y="0"/>
                  </a:moveTo>
                  <a:lnTo>
                    <a:pt x="0" y="76205"/>
                  </a:lnTo>
                  <a:lnTo>
                    <a:pt x="0" y="523875"/>
                  </a:lnTo>
                  <a:lnTo>
                    <a:pt x="76200" y="447671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62973" y="5792914"/>
              <a:ext cx="5953125" cy="76200"/>
            </a:xfrm>
            <a:custGeom>
              <a:avLst/>
              <a:gdLst/>
              <a:ahLst/>
              <a:cxnLst/>
              <a:rect l="l" t="t" r="r" b="b"/>
              <a:pathLst>
                <a:path w="5953125" h="76200">
                  <a:moveTo>
                    <a:pt x="5953124" y="0"/>
                  </a:moveTo>
                  <a:lnTo>
                    <a:pt x="76200" y="0"/>
                  </a:lnTo>
                  <a:lnTo>
                    <a:pt x="0" y="76205"/>
                  </a:lnTo>
                  <a:lnTo>
                    <a:pt x="5876924" y="76205"/>
                  </a:lnTo>
                  <a:lnTo>
                    <a:pt x="5953124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97985" y="5728255"/>
              <a:ext cx="233045" cy="152400"/>
            </a:xfrm>
            <a:custGeom>
              <a:avLst/>
              <a:gdLst/>
              <a:ahLst/>
              <a:cxnLst/>
              <a:rect l="l" t="t" r="r" b="b"/>
              <a:pathLst>
                <a:path w="233045" h="152400">
                  <a:moveTo>
                    <a:pt x="232930" y="0"/>
                  </a:moveTo>
                  <a:lnTo>
                    <a:pt x="0" y="0"/>
                  </a:lnTo>
                  <a:lnTo>
                    <a:pt x="0" y="151973"/>
                  </a:lnTo>
                  <a:lnTo>
                    <a:pt x="232930" y="151973"/>
                  </a:lnTo>
                  <a:lnTo>
                    <a:pt x="232930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930916" y="5661153"/>
              <a:ext cx="67310" cy="219075"/>
            </a:xfrm>
            <a:custGeom>
              <a:avLst/>
              <a:gdLst/>
              <a:ahLst/>
              <a:cxnLst/>
              <a:rect l="l" t="t" r="r" b="b"/>
              <a:pathLst>
                <a:path w="67310" h="219075">
                  <a:moveTo>
                    <a:pt x="67106" y="0"/>
                  </a:moveTo>
                  <a:lnTo>
                    <a:pt x="0" y="67101"/>
                  </a:lnTo>
                  <a:lnTo>
                    <a:pt x="0" y="219075"/>
                  </a:lnTo>
                  <a:lnTo>
                    <a:pt x="67106" y="151972"/>
                  </a:lnTo>
                  <a:lnTo>
                    <a:pt x="67106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97985" y="5661153"/>
              <a:ext cx="300355" cy="67310"/>
            </a:xfrm>
            <a:custGeom>
              <a:avLst/>
              <a:gdLst/>
              <a:ahLst/>
              <a:cxnLst/>
              <a:rect l="l" t="t" r="r" b="b"/>
              <a:pathLst>
                <a:path w="300354" h="67310">
                  <a:moveTo>
                    <a:pt x="300037" y="0"/>
                  </a:moveTo>
                  <a:lnTo>
                    <a:pt x="67106" y="0"/>
                  </a:lnTo>
                  <a:lnTo>
                    <a:pt x="0" y="67101"/>
                  </a:lnTo>
                  <a:lnTo>
                    <a:pt x="232930" y="67101"/>
                  </a:lnTo>
                  <a:lnTo>
                    <a:pt x="30003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962973" y="5891339"/>
            <a:ext cx="5876925" cy="42545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R="177800" algn="r">
              <a:lnSpc>
                <a:spcPct val="100000"/>
              </a:lnSpc>
              <a:spcBef>
                <a:spcPts val="470"/>
              </a:spcBef>
            </a:pPr>
            <a:r>
              <a:rPr sz="1900" b="1" spc="-35" dirty="0">
                <a:latin typeface="Arial"/>
                <a:cs typeface="Arial"/>
              </a:rPr>
              <a:t>T</a:t>
            </a:r>
            <a:r>
              <a:rPr sz="1900" b="1" spc="-5" dirty="0">
                <a:latin typeface="Arial"/>
                <a:cs typeface="Arial"/>
              </a:rPr>
              <a:t>im</a:t>
            </a:r>
            <a:r>
              <a:rPr sz="1900" b="1" dirty="0">
                <a:latin typeface="Arial"/>
                <a:cs typeface="Arial"/>
              </a:rPr>
              <a:t>e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969323" y="3762502"/>
            <a:ext cx="5948680" cy="2129155"/>
            <a:chOff x="2969323" y="3762502"/>
            <a:chExt cx="5948680" cy="2129155"/>
          </a:xfrm>
        </p:grpSpPr>
        <p:sp>
          <p:nvSpPr>
            <p:cNvPr id="17" name="object 17"/>
            <p:cNvSpPr/>
            <p:nvPr/>
          </p:nvSpPr>
          <p:spPr>
            <a:xfrm>
              <a:off x="4513960" y="5720317"/>
              <a:ext cx="233045" cy="152400"/>
            </a:xfrm>
            <a:custGeom>
              <a:avLst/>
              <a:gdLst/>
              <a:ahLst/>
              <a:cxnLst/>
              <a:rect l="l" t="t" r="r" b="b"/>
              <a:pathLst>
                <a:path w="233045" h="152400">
                  <a:moveTo>
                    <a:pt x="232930" y="0"/>
                  </a:moveTo>
                  <a:lnTo>
                    <a:pt x="0" y="0"/>
                  </a:lnTo>
                  <a:lnTo>
                    <a:pt x="0" y="151972"/>
                  </a:lnTo>
                  <a:lnTo>
                    <a:pt x="232930" y="151972"/>
                  </a:lnTo>
                  <a:lnTo>
                    <a:pt x="232930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46891" y="5653214"/>
              <a:ext cx="67310" cy="219075"/>
            </a:xfrm>
            <a:custGeom>
              <a:avLst/>
              <a:gdLst/>
              <a:ahLst/>
              <a:cxnLst/>
              <a:rect l="l" t="t" r="r" b="b"/>
              <a:pathLst>
                <a:path w="67310" h="219075">
                  <a:moveTo>
                    <a:pt x="67106" y="0"/>
                  </a:moveTo>
                  <a:lnTo>
                    <a:pt x="0" y="67102"/>
                  </a:lnTo>
                  <a:lnTo>
                    <a:pt x="0" y="219075"/>
                  </a:lnTo>
                  <a:lnTo>
                    <a:pt x="67106" y="151973"/>
                  </a:lnTo>
                  <a:lnTo>
                    <a:pt x="67106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13960" y="5653214"/>
              <a:ext cx="300355" cy="67310"/>
            </a:xfrm>
            <a:custGeom>
              <a:avLst/>
              <a:gdLst/>
              <a:ahLst/>
              <a:cxnLst/>
              <a:rect l="l" t="t" r="r" b="b"/>
              <a:pathLst>
                <a:path w="300354" h="67310">
                  <a:moveTo>
                    <a:pt x="300037" y="0"/>
                  </a:moveTo>
                  <a:lnTo>
                    <a:pt x="67106" y="0"/>
                  </a:lnTo>
                  <a:lnTo>
                    <a:pt x="0" y="67102"/>
                  </a:lnTo>
                  <a:lnTo>
                    <a:pt x="232930" y="67102"/>
                  </a:lnTo>
                  <a:lnTo>
                    <a:pt x="30003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29935" y="5728255"/>
              <a:ext cx="233045" cy="152400"/>
            </a:xfrm>
            <a:custGeom>
              <a:avLst/>
              <a:gdLst/>
              <a:ahLst/>
              <a:cxnLst/>
              <a:rect l="l" t="t" r="r" b="b"/>
              <a:pathLst>
                <a:path w="233045" h="152400">
                  <a:moveTo>
                    <a:pt x="232930" y="0"/>
                  </a:moveTo>
                  <a:lnTo>
                    <a:pt x="0" y="0"/>
                  </a:lnTo>
                  <a:lnTo>
                    <a:pt x="0" y="151973"/>
                  </a:lnTo>
                  <a:lnTo>
                    <a:pt x="232930" y="151973"/>
                  </a:lnTo>
                  <a:lnTo>
                    <a:pt x="232930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62866" y="5661153"/>
              <a:ext cx="67310" cy="219075"/>
            </a:xfrm>
            <a:custGeom>
              <a:avLst/>
              <a:gdLst/>
              <a:ahLst/>
              <a:cxnLst/>
              <a:rect l="l" t="t" r="r" b="b"/>
              <a:pathLst>
                <a:path w="67310" h="219075">
                  <a:moveTo>
                    <a:pt x="67106" y="0"/>
                  </a:moveTo>
                  <a:lnTo>
                    <a:pt x="0" y="67101"/>
                  </a:lnTo>
                  <a:lnTo>
                    <a:pt x="0" y="219075"/>
                  </a:lnTo>
                  <a:lnTo>
                    <a:pt x="67106" y="151972"/>
                  </a:lnTo>
                  <a:lnTo>
                    <a:pt x="67106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29935" y="5661153"/>
              <a:ext cx="300355" cy="67310"/>
            </a:xfrm>
            <a:custGeom>
              <a:avLst/>
              <a:gdLst/>
              <a:ahLst/>
              <a:cxnLst/>
              <a:rect l="l" t="t" r="r" b="b"/>
              <a:pathLst>
                <a:path w="300354" h="67310">
                  <a:moveTo>
                    <a:pt x="300037" y="0"/>
                  </a:moveTo>
                  <a:lnTo>
                    <a:pt x="67106" y="0"/>
                  </a:lnTo>
                  <a:lnTo>
                    <a:pt x="0" y="67101"/>
                  </a:lnTo>
                  <a:lnTo>
                    <a:pt x="232930" y="67101"/>
                  </a:lnTo>
                  <a:lnTo>
                    <a:pt x="30003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53848" y="5728255"/>
              <a:ext cx="234950" cy="152400"/>
            </a:xfrm>
            <a:custGeom>
              <a:avLst/>
              <a:gdLst/>
              <a:ahLst/>
              <a:cxnLst/>
              <a:rect l="l" t="t" r="r" b="b"/>
              <a:pathLst>
                <a:path w="234950" h="152400">
                  <a:moveTo>
                    <a:pt x="234518" y="0"/>
                  </a:moveTo>
                  <a:lnTo>
                    <a:pt x="0" y="0"/>
                  </a:lnTo>
                  <a:lnTo>
                    <a:pt x="0" y="151973"/>
                  </a:lnTo>
                  <a:lnTo>
                    <a:pt x="234518" y="151973"/>
                  </a:lnTo>
                  <a:lnTo>
                    <a:pt x="234518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88366" y="5661153"/>
              <a:ext cx="67310" cy="219075"/>
            </a:xfrm>
            <a:custGeom>
              <a:avLst/>
              <a:gdLst/>
              <a:ahLst/>
              <a:cxnLst/>
              <a:rect l="l" t="t" r="r" b="b"/>
              <a:pathLst>
                <a:path w="67310" h="219075">
                  <a:moveTo>
                    <a:pt x="67106" y="0"/>
                  </a:moveTo>
                  <a:lnTo>
                    <a:pt x="0" y="67101"/>
                  </a:lnTo>
                  <a:lnTo>
                    <a:pt x="0" y="219075"/>
                  </a:lnTo>
                  <a:lnTo>
                    <a:pt x="67106" y="151972"/>
                  </a:lnTo>
                  <a:lnTo>
                    <a:pt x="67106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53848" y="5661153"/>
              <a:ext cx="301625" cy="67310"/>
            </a:xfrm>
            <a:custGeom>
              <a:avLst/>
              <a:gdLst/>
              <a:ahLst/>
              <a:cxnLst/>
              <a:rect l="l" t="t" r="r" b="b"/>
              <a:pathLst>
                <a:path w="301625" h="67310">
                  <a:moveTo>
                    <a:pt x="301625" y="0"/>
                  </a:moveTo>
                  <a:lnTo>
                    <a:pt x="67106" y="0"/>
                  </a:lnTo>
                  <a:lnTo>
                    <a:pt x="0" y="67101"/>
                  </a:lnTo>
                  <a:lnTo>
                    <a:pt x="234518" y="67101"/>
                  </a:lnTo>
                  <a:lnTo>
                    <a:pt x="301625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69823" y="5720317"/>
              <a:ext cx="234950" cy="152400"/>
            </a:xfrm>
            <a:custGeom>
              <a:avLst/>
              <a:gdLst/>
              <a:ahLst/>
              <a:cxnLst/>
              <a:rect l="l" t="t" r="r" b="b"/>
              <a:pathLst>
                <a:path w="234950" h="152400">
                  <a:moveTo>
                    <a:pt x="234518" y="0"/>
                  </a:moveTo>
                  <a:lnTo>
                    <a:pt x="0" y="0"/>
                  </a:lnTo>
                  <a:lnTo>
                    <a:pt x="0" y="151972"/>
                  </a:lnTo>
                  <a:lnTo>
                    <a:pt x="234518" y="151972"/>
                  </a:lnTo>
                  <a:lnTo>
                    <a:pt x="234518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204341" y="5653214"/>
              <a:ext cx="67310" cy="219075"/>
            </a:xfrm>
            <a:custGeom>
              <a:avLst/>
              <a:gdLst/>
              <a:ahLst/>
              <a:cxnLst/>
              <a:rect l="l" t="t" r="r" b="b"/>
              <a:pathLst>
                <a:path w="67309" h="219075">
                  <a:moveTo>
                    <a:pt x="67106" y="0"/>
                  </a:moveTo>
                  <a:lnTo>
                    <a:pt x="0" y="67102"/>
                  </a:lnTo>
                  <a:lnTo>
                    <a:pt x="0" y="219075"/>
                  </a:lnTo>
                  <a:lnTo>
                    <a:pt x="67106" y="151973"/>
                  </a:lnTo>
                  <a:lnTo>
                    <a:pt x="67106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69823" y="5653214"/>
              <a:ext cx="301625" cy="67310"/>
            </a:xfrm>
            <a:custGeom>
              <a:avLst/>
              <a:gdLst/>
              <a:ahLst/>
              <a:cxnLst/>
              <a:rect l="l" t="t" r="r" b="b"/>
              <a:pathLst>
                <a:path w="301625" h="67310">
                  <a:moveTo>
                    <a:pt x="301625" y="0"/>
                  </a:moveTo>
                  <a:lnTo>
                    <a:pt x="67106" y="0"/>
                  </a:lnTo>
                  <a:lnTo>
                    <a:pt x="0" y="67102"/>
                  </a:lnTo>
                  <a:lnTo>
                    <a:pt x="234518" y="67102"/>
                  </a:lnTo>
                  <a:lnTo>
                    <a:pt x="301625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795323" y="5728255"/>
              <a:ext cx="233045" cy="152400"/>
            </a:xfrm>
            <a:custGeom>
              <a:avLst/>
              <a:gdLst/>
              <a:ahLst/>
              <a:cxnLst/>
              <a:rect l="l" t="t" r="r" b="b"/>
              <a:pathLst>
                <a:path w="233045" h="152400">
                  <a:moveTo>
                    <a:pt x="232930" y="0"/>
                  </a:moveTo>
                  <a:lnTo>
                    <a:pt x="0" y="0"/>
                  </a:lnTo>
                  <a:lnTo>
                    <a:pt x="0" y="151973"/>
                  </a:lnTo>
                  <a:lnTo>
                    <a:pt x="232930" y="151973"/>
                  </a:lnTo>
                  <a:lnTo>
                    <a:pt x="232930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028254" y="5661153"/>
              <a:ext cx="67310" cy="219075"/>
            </a:xfrm>
            <a:custGeom>
              <a:avLst/>
              <a:gdLst/>
              <a:ahLst/>
              <a:cxnLst/>
              <a:rect l="l" t="t" r="r" b="b"/>
              <a:pathLst>
                <a:path w="67309" h="219075">
                  <a:moveTo>
                    <a:pt x="67106" y="0"/>
                  </a:moveTo>
                  <a:lnTo>
                    <a:pt x="0" y="67101"/>
                  </a:lnTo>
                  <a:lnTo>
                    <a:pt x="0" y="219075"/>
                  </a:lnTo>
                  <a:lnTo>
                    <a:pt x="67106" y="151972"/>
                  </a:lnTo>
                  <a:lnTo>
                    <a:pt x="67106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795323" y="5661153"/>
              <a:ext cx="300355" cy="67310"/>
            </a:xfrm>
            <a:custGeom>
              <a:avLst/>
              <a:gdLst/>
              <a:ahLst/>
              <a:cxnLst/>
              <a:rect l="l" t="t" r="r" b="b"/>
              <a:pathLst>
                <a:path w="300354" h="67310">
                  <a:moveTo>
                    <a:pt x="300037" y="0"/>
                  </a:moveTo>
                  <a:lnTo>
                    <a:pt x="67106" y="0"/>
                  </a:lnTo>
                  <a:lnTo>
                    <a:pt x="0" y="67101"/>
                  </a:lnTo>
                  <a:lnTo>
                    <a:pt x="232930" y="67101"/>
                  </a:lnTo>
                  <a:lnTo>
                    <a:pt x="30003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617648" y="5751638"/>
              <a:ext cx="220979" cy="139700"/>
            </a:xfrm>
            <a:custGeom>
              <a:avLst/>
              <a:gdLst/>
              <a:ahLst/>
              <a:cxnLst/>
              <a:rect l="l" t="t" r="r" b="b"/>
              <a:pathLst>
                <a:path w="220979" h="139700">
                  <a:moveTo>
                    <a:pt x="220662" y="0"/>
                  </a:moveTo>
                  <a:lnTo>
                    <a:pt x="0" y="0"/>
                  </a:lnTo>
                  <a:lnTo>
                    <a:pt x="0" y="139701"/>
                  </a:lnTo>
                  <a:lnTo>
                    <a:pt x="220662" y="139701"/>
                  </a:lnTo>
                  <a:lnTo>
                    <a:pt x="220662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838310" y="5672264"/>
              <a:ext cx="79375" cy="219075"/>
            </a:xfrm>
            <a:custGeom>
              <a:avLst/>
              <a:gdLst/>
              <a:ahLst/>
              <a:cxnLst/>
              <a:rect l="l" t="t" r="r" b="b"/>
              <a:pathLst>
                <a:path w="79375" h="219075">
                  <a:moveTo>
                    <a:pt x="79375" y="0"/>
                  </a:moveTo>
                  <a:lnTo>
                    <a:pt x="0" y="79373"/>
                  </a:lnTo>
                  <a:lnTo>
                    <a:pt x="0" y="219075"/>
                  </a:lnTo>
                  <a:lnTo>
                    <a:pt x="79375" y="139702"/>
                  </a:lnTo>
                  <a:lnTo>
                    <a:pt x="79375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617648" y="5672264"/>
              <a:ext cx="300355" cy="79375"/>
            </a:xfrm>
            <a:custGeom>
              <a:avLst/>
              <a:gdLst/>
              <a:ahLst/>
              <a:cxnLst/>
              <a:rect l="l" t="t" r="r" b="b"/>
              <a:pathLst>
                <a:path w="300354" h="79375">
                  <a:moveTo>
                    <a:pt x="300037" y="0"/>
                  </a:moveTo>
                  <a:lnTo>
                    <a:pt x="79375" y="0"/>
                  </a:lnTo>
                  <a:lnTo>
                    <a:pt x="0" y="79373"/>
                  </a:lnTo>
                  <a:lnTo>
                    <a:pt x="220662" y="79373"/>
                  </a:lnTo>
                  <a:lnTo>
                    <a:pt x="30003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834510" y="3824413"/>
              <a:ext cx="0" cy="1879600"/>
            </a:xfrm>
            <a:custGeom>
              <a:avLst/>
              <a:gdLst/>
              <a:ahLst/>
              <a:cxnLst/>
              <a:rect l="l" t="t" r="r" b="b"/>
              <a:pathLst>
                <a:path h="1879600">
                  <a:moveTo>
                    <a:pt x="0" y="1879601"/>
                  </a:moveTo>
                  <a:lnTo>
                    <a:pt x="1" y="0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834510" y="3837114"/>
              <a:ext cx="828675" cy="1854200"/>
            </a:xfrm>
            <a:custGeom>
              <a:avLst/>
              <a:gdLst/>
              <a:ahLst/>
              <a:cxnLst/>
              <a:rect l="l" t="t" r="r" b="b"/>
              <a:pathLst>
                <a:path w="828675" h="1854200">
                  <a:moveTo>
                    <a:pt x="0" y="0"/>
                  </a:moveTo>
                  <a:lnTo>
                    <a:pt x="828675" y="1854201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663185" y="3806952"/>
              <a:ext cx="0" cy="1879600"/>
            </a:xfrm>
            <a:custGeom>
              <a:avLst/>
              <a:gdLst/>
              <a:ahLst/>
              <a:cxnLst/>
              <a:rect l="l" t="t" r="r" b="b"/>
              <a:pathLst>
                <a:path h="1879600">
                  <a:moveTo>
                    <a:pt x="0" y="1879601"/>
                  </a:moveTo>
                  <a:lnTo>
                    <a:pt x="1" y="0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007423" y="3843464"/>
              <a:ext cx="827405" cy="1873250"/>
            </a:xfrm>
            <a:custGeom>
              <a:avLst/>
              <a:gdLst/>
              <a:ahLst/>
              <a:cxnLst/>
              <a:rect l="l" t="t" r="r" b="b"/>
              <a:pathLst>
                <a:path w="827404" h="1873250">
                  <a:moveTo>
                    <a:pt x="0" y="0"/>
                  </a:moveTo>
                  <a:lnTo>
                    <a:pt x="827088" y="1873251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85510" y="3824413"/>
              <a:ext cx="0" cy="1879600"/>
            </a:xfrm>
            <a:custGeom>
              <a:avLst/>
              <a:gdLst/>
              <a:ahLst/>
              <a:cxnLst/>
              <a:rect l="l" t="t" r="r" b="b"/>
              <a:pathLst>
                <a:path h="1879600">
                  <a:moveTo>
                    <a:pt x="0" y="1879601"/>
                  </a:moveTo>
                  <a:lnTo>
                    <a:pt x="1" y="0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93448" y="3837114"/>
              <a:ext cx="819150" cy="1854200"/>
            </a:xfrm>
            <a:custGeom>
              <a:avLst/>
              <a:gdLst/>
              <a:ahLst/>
              <a:cxnLst/>
              <a:rect l="l" t="t" r="r" b="b"/>
              <a:pathLst>
                <a:path w="819150" h="1854200">
                  <a:moveTo>
                    <a:pt x="0" y="0"/>
                  </a:moveTo>
                  <a:lnTo>
                    <a:pt x="819150" y="1854201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312598" y="3806952"/>
              <a:ext cx="0" cy="1879600"/>
            </a:xfrm>
            <a:custGeom>
              <a:avLst/>
              <a:gdLst/>
              <a:ahLst/>
              <a:cxnLst/>
              <a:rect l="l" t="t" r="r" b="b"/>
              <a:pathLst>
                <a:path h="1879600">
                  <a:moveTo>
                    <a:pt x="0" y="1879601"/>
                  </a:moveTo>
                  <a:lnTo>
                    <a:pt x="1" y="0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666360" y="3824414"/>
              <a:ext cx="819150" cy="1892300"/>
            </a:xfrm>
            <a:custGeom>
              <a:avLst/>
              <a:gdLst/>
              <a:ahLst/>
              <a:cxnLst/>
              <a:rect l="l" t="t" r="r" b="b"/>
              <a:pathLst>
                <a:path w="819150" h="1892300">
                  <a:moveTo>
                    <a:pt x="0" y="0"/>
                  </a:moveTo>
                  <a:lnTo>
                    <a:pt x="819150" y="1892301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134923" y="3806952"/>
              <a:ext cx="0" cy="1879600"/>
            </a:xfrm>
            <a:custGeom>
              <a:avLst/>
              <a:gdLst/>
              <a:ahLst/>
              <a:cxnLst/>
              <a:rect l="l" t="t" r="r" b="b"/>
              <a:pathLst>
                <a:path h="1879600">
                  <a:moveTo>
                    <a:pt x="0" y="1879601"/>
                  </a:moveTo>
                  <a:lnTo>
                    <a:pt x="1" y="0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144448" y="3827589"/>
              <a:ext cx="809625" cy="1892300"/>
            </a:xfrm>
            <a:custGeom>
              <a:avLst/>
              <a:gdLst/>
              <a:ahLst/>
              <a:cxnLst/>
              <a:rect l="l" t="t" r="r" b="b"/>
              <a:pathLst>
                <a:path w="809625" h="1892300">
                  <a:moveTo>
                    <a:pt x="0" y="0"/>
                  </a:moveTo>
                  <a:lnTo>
                    <a:pt x="809625" y="1892301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962010" y="3787899"/>
              <a:ext cx="0" cy="1925955"/>
            </a:xfrm>
            <a:custGeom>
              <a:avLst/>
              <a:gdLst/>
              <a:ahLst/>
              <a:cxnLst/>
              <a:rect l="l" t="t" r="r" b="b"/>
              <a:pathLst>
                <a:path h="1925954">
                  <a:moveTo>
                    <a:pt x="0" y="1925641"/>
                  </a:moveTo>
                  <a:lnTo>
                    <a:pt x="1" y="0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315773" y="3824414"/>
              <a:ext cx="819150" cy="1873250"/>
            </a:xfrm>
            <a:custGeom>
              <a:avLst/>
              <a:gdLst/>
              <a:ahLst/>
              <a:cxnLst/>
              <a:rect l="l" t="t" r="r" b="b"/>
              <a:pathLst>
                <a:path w="819150" h="1873250">
                  <a:moveTo>
                    <a:pt x="0" y="0"/>
                  </a:moveTo>
                  <a:lnTo>
                    <a:pt x="819150" y="1873251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963598" y="3800602"/>
              <a:ext cx="800100" cy="1901825"/>
            </a:xfrm>
            <a:custGeom>
              <a:avLst/>
              <a:gdLst/>
              <a:ahLst/>
              <a:cxnLst/>
              <a:rect l="l" t="t" r="r" b="b"/>
              <a:pathLst>
                <a:path w="800100" h="1901825">
                  <a:moveTo>
                    <a:pt x="0" y="0"/>
                  </a:moveTo>
                  <a:lnTo>
                    <a:pt x="800100" y="1901831"/>
                  </a:lnTo>
                </a:path>
              </a:pathLst>
            </a:custGeom>
            <a:ln w="762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869310" y="5938648"/>
            <a:ext cx="1473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latin typeface="Arial"/>
                <a:cs typeface="Arial"/>
              </a:rPr>
              <a:t>0</a:t>
            </a:r>
            <a:endParaRPr sz="19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1436598" y="0"/>
            <a:ext cx="8933180" cy="2320290"/>
          </a:xfrm>
          <a:prstGeom prst="rect">
            <a:avLst/>
          </a:prstGeom>
        </p:spPr>
        <p:txBody>
          <a:bodyPr vert="horz" wrap="square" lIns="0" tIns="295275" rIns="0" bIns="0" rtlCol="0">
            <a:spAutoFit/>
          </a:bodyPr>
          <a:lstStyle/>
          <a:p>
            <a:pPr marL="884555">
              <a:lnSpc>
                <a:spcPct val="100000"/>
              </a:lnSpc>
              <a:spcBef>
                <a:spcPts val="2325"/>
              </a:spcBef>
            </a:pPr>
            <a:r>
              <a:rPr sz="3600" spc="-5" dirty="0"/>
              <a:t>Inventories’ Management</a:t>
            </a:r>
            <a:r>
              <a:rPr sz="3600" spc="-215" dirty="0"/>
              <a:t> </a:t>
            </a:r>
            <a:r>
              <a:rPr sz="3600" spc="-5" dirty="0"/>
              <a:t>Models</a:t>
            </a:r>
            <a:endParaRPr sz="3600"/>
          </a:p>
          <a:p>
            <a:pPr marL="12700" marR="5080" indent="1228090">
              <a:lnSpc>
                <a:spcPct val="148400"/>
              </a:lnSpc>
              <a:spcBef>
                <a:spcPts val="120"/>
              </a:spcBef>
            </a:pPr>
            <a:r>
              <a:rPr sz="3200" dirty="0"/>
              <a:t>- </a:t>
            </a:r>
            <a:r>
              <a:rPr sz="3200" spc="-5" dirty="0"/>
              <a:t>Economic Order </a:t>
            </a:r>
            <a:r>
              <a:rPr sz="3200" spc="-10" dirty="0"/>
              <a:t>Quantity </a:t>
            </a:r>
            <a:r>
              <a:rPr sz="3200" spc="-5" dirty="0"/>
              <a:t>(EOQ)  ‘Patterns of inventories movements over</a:t>
            </a:r>
            <a:r>
              <a:rPr sz="3200" spc="-70" dirty="0"/>
              <a:t> </a:t>
            </a:r>
            <a:r>
              <a:rPr sz="3200" spc="-5" dirty="0"/>
              <a:t>time’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2867" y="331444"/>
            <a:ext cx="9525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Inventories holding and order</a:t>
            </a:r>
            <a:r>
              <a:rPr spc="5" dirty="0"/>
              <a:t> </a:t>
            </a:r>
            <a:r>
              <a:rPr spc="-5" dirty="0"/>
              <a:t>costs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13304" y="1798383"/>
            <a:ext cx="6793230" cy="4342130"/>
            <a:chOff x="2313304" y="1798383"/>
            <a:chExt cx="6793230" cy="4342130"/>
          </a:xfrm>
        </p:grpSpPr>
        <p:sp>
          <p:nvSpPr>
            <p:cNvPr id="4" name="object 4"/>
            <p:cNvSpPr/>
            <p:nvPr/>
          </p:nvSpPr>
          <p:spPr>
            <a:xfrm>
              <a:off x="2748279" y="1799970"/>
              <a:ext cx="6358255" cy="4005579"/>
            </a:xfrm>
            <a:custGeom>
              <a:avLst/>
              <a:gdLst/>
              <a:ahLst/>
              <a:cxnLst/>
              <a:rect l="l" t="t" r="r" b="b"/>
              <a:pathLst>
                <a:path w="6358255" h="4005579">
                  <a:moveTo>
                    <a:pt x="6059944" y="0"/>
                  </a:moveTo>
                  <a:lnTo>
                    <a:pt x="297992" y="0"/>
                  </a:lnTo>
                  <a:lnTo>
                    <a:pt x="249656" y="3900"/>
                  </a:lnTo>
                  <a:lnTo>
                    <a:pt x="203803" y="15191"/>
                  </a:lnTo>
                  <a:lnTo>
                    <a:pt x="161046" y="33260"/>
                  </a:lnTo>
                  <a:lnTo>
                    <a:pt x="122001" y="57494"/>
                  </a:lnTo>
                  <a:lnTo>
                    <a:pt x="87279" y="87279"/>
                  </a:lnTo>
                  <a:lnTo>
                    <a:pt x="57494" y="122001"/>
                  </a:lnTo>
                  <a:lnTo>
                    <a:pt x="33260" y="161046"/>
                  </a:lnTo>
                  <a:lnTo>
                    <a:pt x="15191" y="203803"/>
                  </a:lnTo>
                  <a:lnTo>
                    <a:pt x="3900" y="249656"/>
                  </a:lnTo>
                  <a:lnTo>
                    <a:pt x="0" y="297992"/>
                  </a:lnTo>
                  <a:lnTo>
                    <a:pt x="0" y="3707269"/>
                  </a:lnTo>
                  <a:lnTo>
                    <a:pt x="3900" y="3755605"/>
                  </a:lnTo>
                  <a:lnTo>
                    <a:pt x="15191" y="3801458"/>
                  </a:lnTo>
                  <a:lnTo>
                    <a:pt x="33260" y="3844215"/>
                  </a:lnTo>
                  <a:lnTo>
                    <a:pt x="57494" y="3883260"/>
                  </a:lnTo>
                  <a:lnTo>
                    <a:pt x="87279" y="3917982"/>
                  </a:lnTo>
                  <a:lnTo>
                    <a:pt x="122001" y="3947767"/>
                  </a:lnTo>
                  <a:lnTo>
                    <a:pt x="161046" y="3972001"/>
                  </a:lnTo>
                  <a:lnTo>
                    <a:pt x="203803" y="3990070"/>
                  </a:lnTo>
                  <a:lnTo>
                    <a:pt x="249656" y="4001362"/>
                  </a:lnTo>
                  <a:lnTo>
                    <a:pt x="297992" y="4005262"/>
                  </a:lnTo>
                  <a:lnTo>
                    <a:pt x="6059944" y="4005262"/>
                  </a:lnTo>
                  <a:lnTo>
                    <a:pt x="6108281" y="4001362"/>
                  </a:lnTo>
                  <a:lnTo>
                    <a:pt x="6154134" y="3990070"/>
                  </a:lnTo>
                  <a:lnTo>
                    <a:pt x="6196890" y="3972001"/>
                  </a:lnTo>
                  <a:lnTo>
                    <a:pt x="6235936" y="3947767"/>
                  </a:lnTo>
                  <a:lnTo>
                    <a:pt x="6270658" y="3917982"/>
                  </a:lnTo>
                  <a:lnTo>
                    <a:pt x="6300442" y="3883260"/>
                  </a:lnTo>
                  <a:lnTo>
                    <a:pt x="6324676" y="3844215"/>
                  </a:lnTo>
                  <a:lnTo>
                    <a:pt x="6342745" y="3801458"/>
                  </a:lnTo>
                  <a:lnTo>
                    <a:pt x="6354037" y="3755605"/>
                  </a:lnTo>
                  <a:lnTo>
                    <a:pt x="6357937" y="3707269"/>
                  </a:lnTo>
                  <a:lnTo>
                    <a:pt x="6357937" y="297992"/>
                  </a:lnTo>
                  <a:lnTo>
                    <a:pt x="6354037" y="249656"/>
                  </a:lnTo>
                  <a:lnTo>
                    <a:pt x="6342745" y="203803"/>
                  </a:lnTo>
                  <a:lnTo>
                    <a:pt x="6324676" y="161046"/>
                  </a:lnTo>
                  <a:lnTo>
                    <a:pt x="6300442" y="122001"/>
                  </a:lnTo>
                  <a:lnTo>
                    <a:pt x="6270658" y="87279"/>
                  </a:lnTo>
                  <a:lnTo>
                    <a:pt x="6235936" y="57494"/>
                  </a:lnTo>
                  <a:lnTo>
                    <a:pt x="6196890" y="33260"/>
                  </a:lnTo>
                  <a:lnTo>
                    <a:pt x="6154134" y="15191"/>
                  </a:lnTo>
                  <a:lnTo>
                    <a:pt x="6108281" y="3900"/>
                  </a:lnTo>
                  <a:lnTo>
                    <a:pt x="6059944" y="0"/>
                  </a:lnTo>
                  <a:close/>
                </a:path>
              </a:pathLst>
            </a:custGeom>
            <a:solidFill>
              <a:srgbClr val="DFB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73804" y="2376233"/>
              <a:ext cx="419100" cy="685800"/>
            </a:xfrm>
            <a:custGeom>
              <a:avLst/>
              <a:gdLst/>
              <a:ahLst/>
              <a:cxnLst/>
              <a:rect l="l" t="t" r="r" b="b"/>
              <a:pathLst>
                <a:path w="419100" h="685800">
                  <a:moveTo>
                    <a:pt x="314325" y="0"/>
                  </a:moveTo>
                  <a:lnTo>
                    <a:pt x="104775" y="0"/>
                  </a:lnTo>
                  <a:lnTo>
                    <a:pt x="104775" y="514350"/>
                  </a:lnTo>
                  <a:lnTo>
                    <a:pt x="0" y="514350"/>
                  </a:lnTo>
                  <a:lnTo>
                    <a:pt x="209550" y="685800"/>
                  </a:lnTo>
                  <a:lnTo>
                    <a:pt x="419100" y="514350"/>
                  </a:lnTo>
                  <a:lnTo>
                    <a:pt x="314325" y="514350"/>
                  </a:lnTo>
                  <a:lnTo>
                    <a:pt x="3143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02754" y="2623883"/>
              <a:ext cx="419100" cy="685800"/>
            </a:xfrm>
            <a:custGeom>
              <a:avLst/>
              <a:gdLst/>
              <a:ahLst/>
              <a:cxnLst/>
              <a:rect l="l" t="t" r="r" b="b"/>
              <a:pathLst>
                <a:path w="419100" h="685800">
                  <a:moveTo>
                    <a:pt x="314325" y="0"/>
                  </a:moveTo>
                  <a:lnTo>
                    <a:pt x="104775" y="0"/>
                  </a:lnTo>
                  <a:lnTo>
                    <a:pt x="104775" y="514350"/>
                  </a:lnTo>
                  <a:lnTo>
                    <a:pt x="0" y="514350"/>
                  </a:lnTo>
                  <a:lnTo>
                    <a:pt x="209550" y="685800"/>
                  </a:lnTo>
                  <a:lnTo>
                    <a:pt x="419100" y="514350"/>
                  </a:lnTo>
                  <a:lnTo>
                    <a:pt x="314325" y="514350"/>
                  </a:lnTo>
                  <a:lnTo>
                    <a:pt x="314325" y="0"/>
                  </a:lnTo>
                  <a:close/>
                </a:path>
              </a:pathLst>
            </a:custGeom>
            <a:solidFill>
              <a:srgbClr val="800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64854" y="3354133"/>
              <a:ext cx="419100" cy="685800"/>
            </a:xfrm>
            <a:custGeom>
              <a:avLst/>
              <a:gdLst/>
              <a:ahLst/>
              <a:cxnLst/>
              <a:rect l="l" t="t" r="r" b="b"/>
              <a:pathLst>
                <a:path w="419100" h="685800">
                  <a:moveTo>
                    <a:pt x="209550" y="0"/>
                  </a:moveTo>
                  <a:lnTo>
                    <a:pt x="0" y="171450"/>
                  </a:lnTo>
                  <a:lnTo>
                    <a:pt x="104775" y="171450"/>
                  </a:lnTo>
                  <a:lnTo>
                    <a:pt x="104775" y="685799"/>
                  </a:lnTo>
                  <a:lnTo>
                    <a:pt x="314325" y="685799"/>
                  </a:lnTo>
                  <a:lnTo>
                    <a:pt x="314325" y="171450"/>
                  </a:lnTo>
                  <a:lnTo>
                    <a:pt x="419100" y="171450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13304" y="1914740"/>
              <a:ext cx="901700" cy="4225925"/>
            </a:xfrm>
            <a:custGeom>
              <a:avLst/>
              <a:gdLst/>
              <a:ahLst/>
              <a:cxnLst/>
              <a:rect l="l" t="t" r="r" b="b"/>
              <a:pathLst>
                <a:path w="901700" h="4225925">
                  <a:moveTo>
                    <a:pt x="901230" y="0"/>
                  </a:moveTo>
                  <a:lnTo>
                    <a:pt x="0" y="0"/>
                  </a:lnTo>
                  <a:lnTo>
                    <a:pt x="0" y="4225456"/>
                  </a:lnTo>
                  <a:lnTo>
                    <a:pt x="901230" y="4225456"/>
                  </a:lnTo>
                  <a:lnTo>
                    <a:pt x="901230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14534" y="1798383"/>
              <a:ext cx="116839" cy="4342130"/>
            </a:xfrm>
            <a:custGeom>
              <a:avLst/>
              <a:gdLst/>
              <a:ahLst/>
              <a:cxnLst/>
              <a:rect l="l" t="t" r="r" b="b"/>
              <a:pathLst>
                <a:path w="116839" h="4342130">
                  <a:moveTo>
                    <a:pt x="116357" y="0"/>
                  </a:moveTo>
                  <a:lnTo>
                    <a:pt x="0" y="116357"/>
                  </a:lnTo>
                  <a:lnTo>
                    <a:pt x="0" y="4341813"/>
                  </a:lnTo>
                  <a:lnTo>
                    <a:pt x="116357" y="4225452"/>
                  </a:lnTo>
                  <a:lnTo>
                    <a:pt x="116357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13304" y="1798383"/>
              <a:ext cx="1017905" cy="116839"/>
            </a:xfrm>
            <a:custGeom>
              <a:avLst/>
              <a:gdLst/>
              <a:ahLst/>
              <a:cxnLst/>
              <a:rect l="l" t="t" r="r" b="b"/>
              <a:pathLst>
                <a:path w="1017904" h="116839">
                  <a:moveTo>
                    <a:pt x="1017587" y="0"/>
                  </a:moveTo>
                  <a:lnTo>
                    <a:pt x="116357" y="0"/>
                  </a:lnTo>
                  <a:lnTo>
                    <a:pt x="0" y="116357"/>
                  </a:lnTo>
                  <a:lnTo>
                    <a:pt x="901230" y="116357"/>
                  </a:lnTo>
                  <a:lnTo>
                    <a:pt x="101758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71255" y="2104453"/>
            <a:ext cx="832485" cy="8991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R="5080" algn="ctr">
              <a:lnSpc>
                <a:spcPct val="100899"/>
              </a:lnSpc>
              <a:spcBef>
                <a:spcPts val="80"/>
              </a:spcBef>
            </a:pPr>
            <a:r>
              <a:rPr sz="1900" b="1" dirty="0">
                <a:latin typeface="Arial"/>
                <a:cs typeface="Arial"/>
              </a:rPr>
              <a:t>Annu</a:t>
            </a:r>
            <a:r>
              <a:rPr sz="1900" b="1" spc="5" dirty="0">
                <a:latin typeface="Arial"/>
                <a:cs typeface="Arial"/>
              </a:rPr>
              <a:t>a</a:t>
            </a:r>
            <a:r>
              <a:rPr sz="1900" b="1" dirty="0">
                <a:latin typeface="Arial"/>
                <a:cs typeface="Arial"/>
              </a:rPr>
              <a:t>l  costs  (£)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203892" y="5287708"/>
            <a:ext cx="5911850" cy="854075"/>
            <a:chOff x="3203892" y="5287708"/>
            <a:chExt cx="5911850" cy="854075"/>
          </a:xfrm>
        </p:grpSpPr>
        <p:sp>
          <p:nvSpPr>
            <p:cNvPr id="13" name="object 13"/>
            <p:cNvSpPr/>
            <p:nvPr/>
          </p:nvSpPr>
          <p:spPr>
            <a:xfrm>
              <a:off x="3203892" y="5402618"/>
              <a:ext cx="5797550" cy="739775"/>
            </a:xfrm>
            <a:custGeom>
              <a:avLst/>
              <a:gdLst/>
              <a:ahLst/>
              <a:cxnLst/>
              <a:rect l="l" t="t" r="r" b="b"/>
              <a:pathLst>
                <a:path w="5797550" h="739775">
                  <a:moveTo>
                    <a:pt x="5796940" y="0"/>
                  </a:moveTo>
                  <a:lnTo>
                    <a:pt x="0" y="0"/>
                  </a:lnTo>
                  <a:lnTo>
                    <a:pt x="0" y="739165"/>
                  </a:lnTo>
                  <a:lnTo>
                    <a:pt x="5796940" y="739165"/>
                  </a:lnTo>
                  <a:lnTo>
                    <a:pt x="5796940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000832" y="5287708"/>
              <a:ext cx="114935" cy="854075"/>
            </a:xfrm>
            <a:custGeom>
              <a:avLst/>
              <a:gdLst/>
              <a:ahLst/>
              <a:cxnLst/>
              <a:rect l="l" t="t" r="r" b="b"/>
              <a:pathLst>
                <a:path w="114934" h="854075">
                  <a:moveTo>
                    <a:pt x="114909" y="0"/>
                  </a:moveTo>
                  <a:lnTo>
                    <a:pt x="0" y="114909"/>
                  </a:lnTo>
                  <a:lnTo>
                    <a:pt x="0" y="854074"/>
                  </a:lnTo>
                  <a:lnTo>
                    <a:pt x="114909" y="739167"/>
                  </a:lnTo>
                  <a:lnTo>
                    <a:pt x="114909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03892" y="5287708"/>
              <a:ext cx="5911850" cy="114935"/>
            </a:xfrm>
            <a:custGeom>
              <a:avLst/>
              <a:gdLst/>
              <a:ahLst/>
              <a:cxnLst/>
              <a:rect l="l" t="t" r="r" b="b"/>
              <a:pathLst>
                <a:path w="5911850" h="114935">
                  <a:moveTo>
                    <a:pt x="5911850" y="0"/>
                  </a:moveTo>
                  <a:lnTo>
                    <a:pt x="114909" y="0"/>
                  </a:lnTo>
                  <a:lnTo>
                    <a:pt x="0" y="114909"/>
                  </a:lnTo>
                  <a:lnTo>
                    <a:pt x="5796940" y="114909"/>
                  </a:lnTo>
                  <a:lnTo>
                    <a:pt x="5911850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583388" y="5460428"/>
            <a:ext cx="2317115" cy="6070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479425" marR="5080" indent="-480059">
              <a:lnSpc>
                <a:spcPct val="100899"/>
              </a:lnSpc>
              <a:spcBef>
                <a:spcPts val="80"/>
              </a:spcBef>
            </a:pPr>
            <a:r>
              <a:rPr sz="1900" b="1" spc="-10" dirty="0">
                <a:latin typeface="Arial"/>
                <a:cs typeface="Arial"/>
              </a:rPr>
              <a:t>Average</a:t>
            </a:r>
            <a:r>
              <a:rPr sz="1900" b="1" spc="-8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inventories  level</a:t>
            </a:r>
            <a:r>
              <a:rPr sz="1900" b="1" spc="-2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(units)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251517" y="2230183"/>
            <a:ext cx="5578475" cy="3113405"/>
            <a:chOff x="3251517" y="2230183"/>
            <a:chExt cx="5578475" cy="3113405"/>
          </a:xfrm>
        </p:grpSpPr>
        <p:sp>
          <p:nvSpPr>
            <p:cNvPr id="18" name="object 18"/>
            <p:cNvSpPr/>
            <p:nvPr/>
          </p:nvSpPr>
          <p:spPr>
            <a:xfrm>
              <a:off x="3297554" y="3201732"/>
              <a:ext cx="5486400" cy="2095500"/>
            </a:xfrm>
            <a:custGeom>
              <a:avLst/>
              <a:gdLst/>
              <a:ahLst/>
              <a:cxnLst/>
              <a:rect l="l" t="t" r="r" b="b"/>
              <a:pathLst>
                <a:path w="5486400" h="2095500">
                  <a:moveTo>
                    <a:pt x="0" y="2095501"/>
                  </a:moveTo>
                  <a:lnTo>
                    <a:pt x="5486403" y="0"/>
                  </a:lnTo>
                </a:path>
              </a:pathLst>
            </a:custGeom>
            <a:ln w="92075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82104" y="2230183"/>
              <a:ext cx="1409700" cy="590550"/>
            </a:xfrm>
            <a:custGeom>
              <a:avLst/>
              <a:gdLst/>
              <a:ahLst/>
              <a:cxnLst/>
              <a:rect l="l" t="t" r="r" b="b"/>
              <a:pathLst>
                <a:path w="1409700" h="590550">
                  <a:moveTo>
                    <a:pt x="1311275" y="0"/>
                  </a:moveTo>
                  <a:lnTo>
                    <a:pt x="98425" y="0"/>
                  </a:lnTo>
                  <a:lnTo>
                    <a:pt x="60114" y="7735"/>
                  </a:lnTo>
                  <a:lnTo>
                    <a:pt x="28829" y="28828"/>
                  </a:lnTo>
                  <a:lnTo>
                    <a:pt x="7735" y="60114"/>
                  </a:lnTo>
                  <a:lnTo>
                    <a:pt x="0" y="98425"/>
                  </a:lnTo>
                  <a:lnTo>
                    <a:pt x="0" y="492125"/>
                  </a:lnTo>
                  <a:lnTo>
                    <a:pt x="7735" y="530435"/>
                  </a:lnTo>
                  <a:lnTo>
                    <a:pt x="28828" y="561721"/>
                  </a:lnTo>
                  <a:lnTo>
                    <a:pt x="60114" y="582814"/>
                  </a:lnTo>
                  <a:lnTo>
                    <a:pt x="98425" y="590550"/>
                  </a:lnTo>
                  <a:lnTo>
                    <a:pt x="1311275" y="590550"/>
                  </a:lnTo>
                  <a:lnTo>
                    <a:pt x="1349585" y="582814"/>
                  </a:lnTo>
                  <a:lnTo>
                    <a:pt x="1380870" y="561720"/>
                  </a:lnTo>
                  <a:lnTo>
                    <a:pt x="1401964" y="530435"/>
                  </a:lnTo>
                  <a:lnTo>
                    <a:pt x="1409700" y="492125"/>
                  </a:lnTo>
                  <a:lnTo>
                    <a:pt x="1409700" y="98425"/>
                  </a:lnTo>
                  <a:lnTo>
                    <a:pt x="1401964" y="60114"/>
                  </a:lnTo>
                  <a:lnTo>
                    <a:pt x="1380871" y="28828"/>
                  </a:lnTo>
                  <a:lnTo>
                    <a:pt x="1349585" y="7735"/>
                  </a:lnTo>
                  <a:lnTo>
                    <a:pt x="1311275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731192" y="5382641"/>
            <a:ext cx="17399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latin typeface="Arial"/>
                <a:cs typeface="Arial"/>
              </a:rPr>
              <a:t>E</a:t>
            </a:r>
            <a:endParaRPr sz="1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55383" y="2361628"/>
            <a:ext cx="1223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15" dirty="0">
                <a:latin typeface="Arial"/>
                <a:cs typeface="Arial"/>
              </a:rPr>
              <a:t>Total</a:t>
            </a:r>
            <a:r>
              <a:rPr sz="1800" b="1" i="1" spc="-70" dirty="0">
                <a:latin typeface="Arial"/>
                <a:cs typeface="Arial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costs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812405" y="3900233"/>
            <a:ext cx="1092200" cy="641350"/>
          </a:xfrm>
          <a:custGeom>
            <a:avLst/>
            <a:gdLst/>
            <a:ahLst/>
            <a:cxnLst/>
            <a:rect l="l" t="t" r="r" b="b"/>
            <a:pathLst>
              <a:path w="1092200" h="641350">
                <a:moveTo>
                  <a:pt x="985304" y="0"/>
                </a:moveTo>
                <a:lnTo>
                  <a:pt x="106895" y="0"/>
                </a:lnTo>
                <a:lnTo>
                  <a:pt x="65284" y="8399"/>
                </a:lnTo>
                <a:lnTo>
                  <a:pt x="31307" y="31307"/>
                </a:lnTo>
                <a:lnTo>
                  <a:pt x="8399" y="65284"/>
                </a:lnTo>
                <a:lnTo>
                  <a:pt x="0" y="106895"/>
                </a:lnTo>
                <a:lnTo>
                  <a:pt x="0" y="534454"/>
                </a:lnTo>
                <a:lnTo>
                  <a:pt x="8399" y="576065"/>
                </a:lnTo>
                <a:lnTo>
                  <a:pt x="31307" y="610042"/>
                </a:lnTo>
                <a:lnTo>
                  <a:pt x="65284" y="632950"/>
                </a:lnTo>
                <a:lnTo>
                  <a:pt x="106895" y="641349"/>
                </a:lnTo>
                <a:lnTo>
                  <a:pt x="985304" y="641349"/>
                </a:lnTo>
                <a:lnTo>
                  <a:pt x="1026915" y="632950"/>
                </a:lnTo>
                <a:lnTo>
                  <a:pt x="1060892" y="610042"/>
                </a:lnTo>
                <a:lnTo>
                  <a:pt x="1083800" y="576065"/>
                </a:lnTo>
                <a:lnTo>
                  <a:pt x="1092200" y="534454"/>
                </a:lnTo>
                <a:lnTo>
                  <a:pt x="1092200" y="106895"/>
                </a:lnTo>
                <a:lnTo>
                  <a:pt x="1083800" y="65284"/>
                </a:lnTo>
                <a:lnTo>
                  <a:pt x="1060892" y="31307"/>
                </a:lnTo>
                <a:lnTo>
                  <a:pt x="1026915" y="8399"/>
                </a:lnTo>
                <a:lnTo>
                  <a:pt x="985304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914005" y="3966591"/>
            <a:ext cx="876300" cy="566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39700" marR="5080" indent="-127000">
              <a:lnSpc>
                <a:spcPts val="2100"/>
              </a:lnSpc>
              <a:spcBef>
                <a:spcPts val="219"/>
              </a:spcBef>
            </a:pPr>
            <a:r>
              <a:rPr sz="1800" b="1" i="1" spc="-5" dirty="0">
                <a:latin typeface="Arial"/>
                <a:cs typeface="Arial"/>
              </a:rPr>
              <a:t>Holding  costs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14992" y="5382641"/>
            <a:ext cx="1473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latin typeface="Arial"/>
                <a:cs typeface="Arial"/>
              </a:rPr>
              <a:t>0</a:t>
            </a:r>
            <a:endParaRPr sz="19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02354" y="1974595"/>
            <a:ext cx="1252855" cy="641350"/>
          </a:xfrm>
          <a:custGeom>
            <a:avLst/>
            <a:gdLst/>
            <a:ahLst/>
            <a:cxnLst/>
            <a:rect l="l" t="t" r="r" b="b"/>
            <a:pathLst>
              <a:path w="1252854" h="641350">
                <a:moveTo>
                  <a:pt x="1145641" y="0"/>
                </a:moveTo>
                <a:lnTo>
                  <a:pt x="106895" y="0"/>
                </a:lnTo>
                <a:lnTo>
                  <a:pt x="65284" y="8399"/>
                </a:lnTo>
                <a:lnTo>
                  <a:pt x="31307" y="31307"/>
                </a:lnTo>
                <a:lnTo>
                  <a:pt x="8399" y="65284"/>
                </a:lnTo>
                <a:lnTo>
                  <a:pt x="0" y="106895"/>
                </a:lnTo>
                <a:lnTo>
                  <a:pt x="0" y="534454"/>
                </a:lnTo>
                <a:lnTo>
                  <a:pt x="8399" y="576065"/>
                </a:lnTo>
                <a:lnTo>
                  <a:pt x="31307" y="610042"/>
                </a:lnTo>
                <a:lnTo>
                  <a:pt x="65284" y="632950"/>
                </a:lnTo>
                <a:lnTo>
                  <a:pt x="106895" y="641350"/>
                </a:lnTo>
                <a:lnTo>
                  <a:pt x="1145641" y="641350"/>
                </a:lnTo>
                <a:lnTo>
                  <a:pt x="1187252" y="632950"/>
                </a:lnTo>
                <a:lnTo>
                  <a:pt x="1221230" y="610042"/>
                </a:lnTo>
                <a:lnTo>
                  <a:pt x="1244137" y="576065"/>
                </a:lnTo>
                <a:lnTo>
                  <a:pt x="1252537" y="534454"/>
                </a:lnTo>
                <a:lnTo>
                  <a:pt x="1252537" y="106895"/>
                </a:lnTo>
                <a:lnTo>
                  <a:pt x="1244137" y="65284"/>
                </a:lnTo>
                <a:lnTo>
                  <a:pt x="1221230" y="31307"/>
                </a:lnTo>
                <a:lnTo>
                  <a:pt x="1187252" y="8399"/>
                </a:lnTo>
                <a:lnTo>
                  <a:pt x="1145641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725392" y="2010790"/>
            <a:ext cx="991235" cy="566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96850" marR="5080" indent="-184150">
              <a:lnSpc>
                <a:spcPts val="2100"/>
              </a:lnSpc>
              <a:spcBef>
                <a:spcPts val="219"/>
              </a:spcBef>
            </a:pPr>
            <a:r>
              <a:rPr sz="1800" b="1" i="1" dirty="0">
                <a:latin typeface="Arial"/>
                <a:cs typeface="Arial"/>
              </a:rPr>
              <a:t>Ordering  </a:t>
            </a:r>
            <a:r>
              <a:rPr sz="1800" b="1" i="1" spc="-5" dirty="0">
                <a:latin typeface="Arial"/>
                <a:cs typeface="Arial"/>
              </a:rPr>
              <a:t>costs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307079" y="2783062"/>
            <a:ext cx="5826125" cy="2533650"/>
            <a:chOff x="3307079" y="2783062"/>
            <a:chExt cx="5826125" cy="2533650"/>
          </a:xfrm>
        </p:grpSpPr>
        <p:sp>
          <p:nvSpPr>
            <p:cNvPr id="28" name="object 28"/>
            <p:cNvSpPr/>
            <p:nvPr/>
          </p:nvSpPr>
          <p:spPr>
            <a:xfrm>
              <a:off x="3935808" y="3131305"/>
              <a:ext cx="5151755" cy="1842770"/>
            </a:xfrm>
            <a:custGeom>
              <a:avLst/>
              <a:gdLst/>
              <a:ahLst/>
              <a:cxnLst/>
              <a:rect l="l" t="t" r="r" b="b"/>
              <a:pathLst>
                <a:path w="5151755" h="1842770">
                  <a:moveTo>
                    <a:pt x="5151305" y="1842543"/>
                  </a:moveTo>
                  <a:lnTo>
                    <a:pt x="5094211" y="1841684"/>
                  </a:lnTo>
                  <a:lnTo>
                    <a:pt x="5037238" y="1840519"/>
                  </a:lnTo>
                  <a:lnTo>
                    <a:pt x="4980388" y="1839048"/>
                  </a:lnTo>
                  <a:lnTo>
                    <a:pt x="4923663" y="1837274"/>
                  </a:lnTo>
                  <a:lnTo>
                    <a:pt x="4867067" y="1835195"/>
                  </a:lnTo>
                  <a:lnTo>
                    <a:pt x="4810600" y="1832814"/>
                  </a:lnTo>
                  <a:lnTo>
                    <a:pt x="4754266" y="1830131"/>
                  </a:lnTo>
                  <a:lnTo>
                    <a:pt x="4698066" y="1827147"/>
                  </a:lnTo>
                  <a:lnTo>
                    <a:pt x="4642003" y="1823863"/>
                  </a:lnTo>
                  <a:lnTo>
                    <a:pt x="4586080" y="1820279"/>
                  </a:lnTo>
                  <a:lnTo>
                    <a:pt x="4530298" y="1816396"/>
                  </a:lnTo>
                  <a:lnTo>
                    <a:pt x="4474659" y="1812216"/>
                  </a:lnTo>
                  <a:lnTo>
                    <a:pt x="4419167" y="1807738"/>
                  </a:lnTo>
                  <a:lnTo>
                    <a:pt x="4363823" y="1802965"/>
                  </a:lnTo>
                  <a:lnTo>
                    <a:pt x="4308630" y="1797895"/>
                  </a:lnTo>
                  <a:lnTo>
                    <a:pt x="4253589" y="1792532"/>
                  </a:lnTo>
                  <a:lnTo>
                    <a:pt x="4198704" y="1786874"/>
                  </a:lnTo>
                  <a:lnTo>
                    <a:pt x="4143976" y="1780924"/>
                  </a:lnTo>
                  <a:lnTo>
                    <a:pt x="4089408" y="1774681"/>
                  </a:lnTo>
                  <a:lnTo>
                    <a:pt x="4035002" y="1768147"/>
                  </a:lnTo>
                  <a:lnTo>
                    <a:pt x="3980760" y="1761322"/>
                  </a:lnTo>
                  <a:lnTo>
                    <a:pt x="3926685" y="1754208"/>
                  </a:lnTo>
                  <a:lnTo>
                    <a:pt x="3872779" y="1746805"/>
                  </a:lnTo>
                  <a:lnTo>
                    <a:pt x="3819044" y="1739114"/>
                  </a:lnTo>
                  <a:lnTo>
                    <a:pt x="3765483" y="1731136"/>
                  </a:lnTo>
                  <a:lnTo>
                    <a:pt x="3712097" y="1722871"/>
                  </a:lnTo>
                  <a:lnTo>
                    <a:pt x="3658890" y="1714320"/>
                  </a:lnTo>
                  <a:lnTo>
                    <a:pt x="3605862" y="1705485"/>
                  </a:lnTo>
                  <a:lnTo>
                    <a:pt x="3553018" y="1696366"/>
                  </a:lnTo>
                  <a:lnTo>
                    <a:pt x="3500358" y="1686963"/>
                  </a:lnTo>
                  <a:lnTo>
                    <a:pt x="3447885" y="1677278"/>
                  </a:lnTo>
                  <a:lnTo>
                    <a:pt x="3395602" y="1667312"/>
                  </a:lnTo>
                  <a:lnTo>
                    <a:pt x="3343511" y="1657065"/>
                  </a:lnTo>
                  <a:lnTo>
                    <a:pt x="3291614" y="1646538"/>
                  </a:lnTo>
                  <a:lnTo>
                    <a:pt x="3239913" y="1635732"/>
                  </a:lnTo>
                  <a:lnTo>
                    <a:pt x="3188411" y="1624647"/>
                  </a:lnTo>
                  <a:lnTo>
                    <a:pt x="3137109" y="1613285"/>
                  </a:lnTo>
                  <a:lnTo>
                    <a:pt x="3086011" y="1601647"/>
                  </a:lnTo>
                  <a:lnTo>
                    <a:pt x="3035118" y="1589732"/>
                  </a:lnTo>
                  <a:lnTo>
                    <a:pt x="2984434" y="1577543"/>
                  </a:lnTo>
                  <a:lnTo>
                    <a:pt x="2933959" y="1565079"/>
                  </a:lnTo>
                  <a:lnTo>
                    <a:pt x="2883696" y="1552343"/>
                  </a:lnTo>
                  <a:lnTo>
                    <a:pt x="2833648" y="1539333"/>
                  </a:lnTo>
                  <a:lnTo>
                    <a:pt x="2783817" y="1526052"/>
                  </a:lnTo>
                  <a:lnTo>
                    <a:pt x="2734206" y="1512500"/>
                  </a:lnTo>
                  <a:lnTo>
                    <a:pt x="2684815" y="1498677"/>
                  </a:lnTo>
                  <a:lnTo>
                    <a:pt x="2635649" y="1484586"/>
                  </a:lnTo>
                  <a:lnTo>
                    <a:pt x="2586708" y="1470225"/>
                  </a:lnTo>
                  <a:lnTo>
                    <a:pt x="2537996" y="1455598"/>
                  </a:lnTo>
                  <a:lnTo>
                    <a:pt x="2489515" y="1440703"/>
                  </a:lnTo>
                  <a:lnTo>
                    <a:pt x="2441266" y="1425542"/>
                  </a:lnTo>
                  <a:lnTo>
                    <a:pt x="2393253" y="1410116"/>
                  </a:lnTo>
                  <a:lnTo>
                    <a:pt x="2345477" y="1394426"/>
                  </a:lnTo>
                  <a:lnTo>
                    <a:pt x="2297941" y="1378472"/>
                  </a:lnTo>
                  <a:lnTo>
                    <a:pt x="2250647" y="1362255"/>
                  </a:lnTo>
                  <a:lnTo>
                    <a:pt x="2203598" y="1345777"/>
                  </a:lnTo>
                  <a:lnTo>
                    <a:pt x="2156795" y="1329037"/>
                  </a:lnTo>
                  <a:lnTo>
                    <a:pt x="2110241" y="1312037"/>
                  </a:lnTo>
                  <a:lnTo>
                    <a:pt x="2063938" y="1294777"/>
                  </a:lnTo>
                  <a:lnTo>
                    <a:pt x="2017888" y="1277259"/>
                  </a:lnTo>
                  <a:lnTo>
                    <a:pt x="1972095" y="1259483"/>
                  </a:lnTo>
                  <a:lnTo>
                    <a:pt x="1926559" y="1241449"/>
                  </a:lnTo>
                  <a:lnTo>
                    <a:pt x="1881284" y="1223160"/>
                  </a:lnTo>
                  <a:lnTo>
                    <a:pt x="1836271" y="1204615"/>
                  </a:lnTo>
                  <a:lnTo>
                    <a:pt x="1791524" y="1185815"/>
                  </a:lnTo>
                  <a:lnTo>
                    <a:pt x="1747043" y="1166762"/>
                  </a:lnTo>
                  <a:lnTo>
                    <a:pt x="1702833" y="1147455"/>
                  </a:lnTo>
                  <a:lnTo>
                    <a:pt x="1658893" y="1127897"/>
                  </a:lnTo>
                  <a:lnTo>
                    <a:pt x="1615228" y="1108087"/>
                  </a:lnTo>
                  <a:lnTo>
                    <a:pt x="1571840" y="1088027"/>
                  </a:lnTo>
                  <a:lnTo>
                    <a:pt x="1528730" y="1067716"/>
                  </a:lnTo>
                  <a:lnTo>
                    <a:pt x="1485901" y="1047157"/>
                  </a:lnTo>
                  <a:lnTo>
                    <a:pt x="1443355" y="1026350"/>
                  </a:lnTo>
                  <a:lnTo>
                    <a:pt x="1401094" y="1005296"/>
                  </a:lnTo>
                  <a:lnTo>
                    <a:pt x="1359122" y="983995"/>
                  </a:lnTo>
                  <a:lnTo>
                    <a:pt x="1317439" y="962448"/>
                  </a:lnTo>
                  <a:lnTo>
                    <a:pt x="1276049" y="940657"/>
                  </a:lnTo>
                  <a:lnTo>
                    <a:pt x="1234953" y="918622"/>
                  </a:lnTo>
                  <a:lnTo>
                    <a:pt x="1194155" y="896343"/>
                  </a:lnTo>
                  <a:lnTo>
                    <a:pt x="1153655" y="873822"/>
                  </a:lnTo>
                  <a:lnTo>
                    <a:pt x="1113457" y="851060"/>
                  </a:lnTo>
                  <a:lnTo>
                    <a:pt x="1073563" y="828057"/>
                  </a:lnTo>
                  <a:lnTo>
                    <a:pt x="1033975" y="804813"/>
                  </a:lnTo>
                  <a:lnTo>
                    <a:pt x="994696" y="781331"/>
                  </a:lnTo>
                  <a:lnTo>
                    <a:pt x="955727" y="757611"/>
                  </a:lnTo>
                  <a:lnTo>
                    <a:pt x="917071" y="733653"/>
                  </a:lnTo>
                  <a:lnTo>
                    <a:pt x="878730" y="709458"/>
                  </a:lnTo>
                  <a:lnTo>
                    <a:pt x="840706" y="685027"/>
                  </a:lnTo>
                  <a:lnTo>
                    <a:pt x="803003" y="660362"/>
                  </a:lnTo>
                  <a:lnTo>
                    <a:pt x="765621" y="635462"/>
                  </a:lnTo>
                  <a:lnTo>
                    <a:pt x="728564" y="610329"/>
                  </a:lnTo>
                  <a:lnTo>
                    <a:pt x="691834" y="584963"/>
                  </a:lnTo>
                  <a:lnTo>
                    <a:pt x="655432" y="559365"/>
                  </a:lnTo>
                  <a:lnTo>
                    <a:pt x="619362" y="533537"/>
                  </a:lnTo>
                  <a:lnTo>
                    <a:pt x="583625" y="507478"/>
                  </a:lnTo>
                  <a:lnTo>
                    <a:pt x="548224" y="481190"/>
                  </a:lnTo>
                  <a:lnTo>
                    <a:pt x="513161" y="454674"/>
                  </a:lnTo>
                  <a:lnTo>
                    <a:pt x="478439" y="427930"/>
                  </a:lnTo>
                  <a:lnTo>
                    <a:pt x="444059" y="400959"/>
                  </a:lnTo>
                  <a:lnTo>
                    <a:pt x="410024" y="373762"/>
                  </a:lnTo>
                  <a:lnTo>
                    <a:pt x="376336" y="346339"/>
                  </a:lnTo>
                  <a:lnTo>
                    <a:pt x="342998" y="318692"/>
                  </a:lnTo>
                  <a:lnTo>
                    <a:pt x="310012" y="290822"/>
                  </a:lnTo>
                  <a:lnTo>
                    <a:pt x="277379" y="262729"/>
                  </a:lnTo>
                  <a:lnTo>
                    <a:pt x="245103" y="234414"/>
                  </a:lnTo>
                  <a:lnTo>
                    <a:pt x="213186" y="205877"/>
                  </a:lnTo>
                  <a:lnTo>
                    <a:pt x="181630" y="177121"/>
                  </a:lnTo>
                  <a:lnTo>
                    <a:pt x="150437" y="148145"/>
                  </a:lnTo>
                  <a:lnTo>
                    <a:pt x="119609" y="118950"/>
                  </a:lnTo>
                  <a:lnTo>
                    <a:pt x="89149" y="89537"/>
                  </a:lnTo>
                  <a:lnTo>
                    <a:pt x="59060" y="59907"/>
                  </a:lnTo>
                  <a:lnTo>
                    <a:pt x="29342" y="30061"/>
                  </a:lnTo>
                  <a:lnTo>
                    <a:pt x="0" y="0"/>
                  </a:lnTo>
                </a:path>
              </a:pathLst>
            </a:custGeom>
            <a:ln w="920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07079" y="3554158"/>
              <a:ext cx="2495550" cy="0"/>
            </a:xfrm>
            <a:custGeom>
              <a:avLst/>
              <a:gdLst/>
              <a:ahLst/>
              <a:cxnLst/>
              <a:rect l="l" t="t" r="r" b="b"/>
              <a:pathLst>
                <a:path w="2495550">
                  <a:moveTo>
                    <a:pt x="0" y="0"/>
                  </a:moveTo>
                  <a:lnTo>
                    <a:pt x="2495551" y="1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793104" y="3485892"/>
              <a:ext cx="0" cy="1830705"/>
            </a:xfrm>
            <a:custGeom>
              <a:avLst/>
              <a:gdLst/>
              <a:ahLst/>
              <a:cxnLst/>
              <a:rect l="l" t="t" r="r" b="b"/>
              <a:pathLst>
                <a:path h="1830704">
                  <a:moveTo>
                    <a:pt x="0" y="1830391"/>
                  </a:moveTo>
                  <a:lnTo>
                    <a:pt x="1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83576" y="2829100"/>
              <a:ext cx="4195445" cy="701040"/>
            </a:xfrm>
            <a:custGeom>
              <a:avLst/>
              <a:gdLst/>
              <a:ahLst/>
              <a:cxnLst/>
              <a:rect l="l" t="t" r="r" b="b"/>
              <a:pathLst>
                <a:path w="4195445" h="701039">
                  <a:moveTo>
                    <a:pt x="4195192" y="0"/>
                  </a:moveTo>
                  <a:lnTo>
                    <a:pt x="4151568" y="21746"/>
                  </a:lnTo>
                  <a:lnTo>
                    <a:pt x="4107724" y="43220"/>
                  </a:lnTo>
                  <a:lnTo>
                    <a:pt x="4063668" y="64417"/>
                  </a:lnTo>
                  <a:lnTo>
                    <a:pt x="4019407" y="85332"/>
                  </a:lnTo>
                  <a:lnTo>
                    <a:pt x="3974948" y="105962"/>
                  </a:lnTo>
                  <a:lnTo>
                    <a:pt x="3930300" y="126303"/>
                  </a:lnTo>
                  <a:lnTo>
                    <a:pt x="3885469" y="146350"/>
                  </a:lnTo>
                  <a:lnTo>
                    <a:pt x="3840462" y="166100"/>
                  </a:lnTo>
                  <a:lnTo>
                    <a:pt x="3795288" y="185548"/>
                  </a:lnTo>
                  <a:lnTo>
                    <a:pt x="3749953" y="204689"/>
                  </a:lnTo>
                  <a:lnTo>
                    <a:pt x="3704466" y="223521"/>
                  </a:lnTo>
                  <a:lnTo>
                    <a:pt x="3645101" y="247578"/>
                  </a:lnTo>
                  <a:lnTo>
                    <a:pt x="3585790" y="271005"/>
                  </a:lnTo>
                  <a:lnTo>
                    <a:pt x="3526545" y="293805"/>
                  </a:lnTo>
                  <a:lnTo>
                    <a:pt x="3467376" y="315977"/>
                  </a:lnTo>
                  <a:lnTo>
                    <a:pt x="3408296" y="337522"/>
                  </a:lnTo>
                  <a:lnTo>
                    <a:pt x="3349317" y="358441"/>
                  </a:lnTo>
                  <a:lnTo>
                    <a:pt x="3290450" y="378734"/>
                  </a:lnTo>
                  <a:lnTo>
                    <a:pt x="3231707" y="398401"/>
                  </a:lnTo>
                  <a:lnTo>
                    <a:pt x="3173101" y="417444"/>
                  </a:lnTo>
                  <a:lnTo>
                    <a:pt x="3114642" y="435863"/>
                  </a:lnTo>
                  <a:lnTo>
                    <a:pt x="3056342" y="453658"/>
                  </a:lnTo>
                  <a:lnTo>
                    <a:pt x="2998213" y="470830"/>
                  </a:lnTo>
                  <a:lnTo>
                    <a:pt x="2940268" y="487379"/>
                  </a:lnTo>
                  <a:lnTo>
                    <a:pt x="2882518" y="503307"/>
                  </a:lnTo>
                  <a:lnTo>
                    <a:pt x="2824974" y="518613"/>
                  </a:lnTo>
                  <a:lnTo>
                    <a:pt x="2767648" y="533298"/>
                  </a:lnTo>
                  <a:lnTo>
                    <a:pt x="2710552" y="547362"/>
                  </a:lnTo>
                  <a:lnTo>
                    <a:pt x="2653699" y="560807"/>
                  </a:lnTo>
                  <a:lnTo>
                    <a:pt x="2597099" y="573633"/>
                  </a:lnTo>
                  <a:lnTo>
                    <a:pt x="2540765" y="585840"/>
                  </a:lnTo>
                  <a:lnTo>
                    <a:pt x="2484708" y="597429"/>
                  </a:lnTo>
                  <a:lnTo>
                    <a:pt x="2428940" y="608400"/>
                  </a:lnTo>
                  <a:lnTo>
                    <a:pt x="2373472" y="618754"/>
                  </a:lnTo>
                  <a:lnTo>
                    <a:pt x="2318318" y="628491"/>
                  </a:lnTo>
                  <a:lnTo>
                    <a:pt x="2263487" y="637613"/>
                  </a:lnTo>
                  <a:lnTo>
                    <a:pt x="2208993" y="646119"/>
                  </a:lnTo>
                  <a:lnTo>
                    <a:pt x="2154847" y="654011"/>
                  </a:lnTo>
                  <a:lnTo>
                    <a:pt x="2101061" y="661288"/>
                  </a:lnTo>
                  <a:lnTo>
                    <a:pt x="2047646" y="667951"/>
                  </a:lnTo>
                  <a:lnTo>
                    <a:pt x="1994614" y="674001"/>
                  </a:lnTo>
                  <a:lnTo>
                    <a:pt x="1941978" y="679439"/>
                  </a:lnTo>
                  <a:lnTo>
                    <a:pt x="1889748" y="684264"/>
                  </a:lnTo>
                  <a:lnTo>
                    <a:pt x="1837937" y="688478"/>
                  </a:lnTo>
                  <a:lnTo>
                    <a:pt x="1786556" y="692080"/>
                  </a:lnTo>
                  <a:lnTo>
                    <a:pt x="1735617" y="695072"/>
                  </a:lnTo>
                  <a:lnTo>
                    <a:pt x="1685132" y="697455"/>
                  </a:lnTo>
                  <a:lnTo>
                    <a:pt x="1635113" y="699228"/>
                  </a:lnTo>
                  <a:lnTo>
                    <a:pt x="1585572" y="700392"/>
                  </a:lnTo>
                  <a:lnTo>
                    <a:pt x="1536520" y="700948"/>
                  </a:lnTo>
                  <a:lnTo>
                    <a:pt x="1487969" y="700896"/>
                  </a:lnTo>
                  <a:lnTo>
                    <a:pt x="1439931" y="700237"/>
                  </a:lnTo>
                  <a:lnTo>
                    <a:pt x="1392417" y="698971"/>
                  </a:lnTo>
                  <a:lnTo>
                    <a:pt x="1345440" y="697099"/>
                  </a:lnTo>
                  <a:lnTo>
                    <a:pt x="1299011" y="694622"/>
                  </a:lnTo>
                  <a:lnTo>
                    <a:pt x="1253142" y="691540"/>
                  </a:lnTo>
                  <a:lnTo>
                    <a:pt x="1207844" y="687853"/>
                  </a:lnTo>
                  <a:lnTo>
                    <a:pt x="1163130" y="683563"/>
                  </a:lnTo>
                  <a:lnTo>
                    <a:pt x="1119012" y="678669"/>
                  </a:lnTo>
                  <a:lnTo>
                    <a:pt x="1075500" y="673172"/>
                  </a:lnTo>
                  <a:lnTo>
                    <a:pt x="1032608" y="667073"/>
                  </a:lnTo>
                  <a:lnTo>
                    <a:pt x="990346" y="660372"/>
                  </a:lnTo>
                  <a:lnTo>
                    <a:pt x="948726" y="653071"/>
                  </a:lnTo>
                  <a:lnTo>
                    <a:pt x="907761" y="645168"/>
                  </a:lnTo>
                  <a:lnTo>
                    <a:pt x="867462" y="636666"/>
                  </a:lnTo>
                  <a:lnTo>
                    <a:pt x="827840" y="627564"/>
                  </a:lnTo>
                  <a:lnTo>
                    <a:pt x="788908" y="617863"/>
                  </a:lnTo>
                  <a:lnTo>
                    <a:pt x="750677" y="607564"/>
                  </a:lnTo>
                  <a:lnTo>
                    <a:pt x="713159" y="596667"/>
                  </a:lnTo>
                  <a:lnTo>
                    <a:pt x="676366" y="585173"/>
                  </a:lnTo>
                  <a:lnTo>
                    <a:pt x="605002" y="560395"/>
                  </a:lnTo>
                  <a:lnTo>
                    <a:pt x="536679" y="533234"/>
                  </a:lnTo>
                  <a:lnTo>
                    <a:pt x="471491" y="503695"/>
                  </a:lnTo>
                  <a:lnTo>
                    <a:pt x="409532" y="471782"/>
                  </a:lnTo>
                  <a:lnTo>
                    <a:pt x="350897" y="437499"/>
                  </a:lnTo>
                  <a:lnTo>
                    <a:pt x="295679" y="400852"/>
                  </a:lnTo>
                  <a:lnTo>
                    <a:pt x="243974" y="361844"/>
                  </a:lnTo>
                  <a:lnTo>
                    <a:pt x="195874" y="320480"/>
                  </a:lnTo>
                  <a:lnTo>
                    <a:pt x="151475" y="276764"/>
                  </a:lnTo>
                  <a:lnTo>
                    <a:pt x="110871" y="230701"/>
                  </a:lnTo>
                  <a:lnTo>
                    <a:pt x="74156" y="182294"/>
                  </a:lnTo>
                  <a:lnTo>
                    <a:pt x="41423" y="131549"/>
                  </a:lnTo>
                  <a:lnTo>
                    <a:pt x="12768" y="78470"/>
                  </a:lnTo>
                  <a:lnTo>
                    <a:pt x="0" y="51056"/>
                  </a:lnTo>
                </a:path>
              </a:pathLst>
            </a:custGeom>
            <a:ln w="92074">
              <a:solidFill>
                <a:srgbClr val="8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economic order quantity (EOQ)</a:t>
            </a:r>
            <a:r>
              <a:rPr spc="15" dirty="0"/>
              <a:t> </a:t>
            </a:r>
            <a:r>
              <a:rPr spc="-5" dirty="0"/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3592512" y="1613725"/>
            <a:ext cx="4986655" cy="4805680"/>
          </a:xfrm>
          <a:custGeom>
            <a:avLst/>
            <a:gdLst/>
            <a:ahLst/>
            <a:cxnLst/>
            <a:rect l="l" t="t" r="r" b="b"/>
            <a:pathLst>
              <a:path w="4986655" h="4805680">
                <a:moveTo>
                  <a:pt x="4617046" y="0"/>
                </a:moveTo>
                <a:lnTo>
                  <a:pt x="369290" y="0"/>
                </a:lnTo>
                <a:lnTo>
                  <a:pt x="322968" y="2877"/>
                </a:lnTo>
                <a:lnTo>
                  <a:pt x="278363" y="11278"/>
                </a:lnTo>
                <a:lnTo>
                  <a:pt x="235820" y="24857"/>
                </a:lnTo>
                <a:lnTo>
                  <a:pt x="195687" y="43269"/>
                </a:lnTo>
                <a:lnTo>
                  <a:pt x="158308" y="66165"/>
                </a:lnTo>
                <a:lnTo>
                  <a:pt x="124031" y="93201"/>
                </a:lnTo>
                <a:lnTo>
                  <a:pt x="93201" y="124031"/>
                </a:lnTo>
                <a:lnTo>
                  <a:pt x="66165" y="158308"/>
                </a:lnTo>
                <a:lnTo>
                  <a:pt x="43269" y="195687"/>
                </a:lnTo>
                <a:lnTo>
                  <a:pt x="24857" y="235820"/>
                </a:lnTo>
                <a:lnTo>
                  <a:pt x="11278" y="278363"/>
                </a:lnTo>
                <a:lnTo>
                  <a:pt x="2877" y="322968"/>
                </a:lnTo>
                <a:lnTo>
                  <a:pt x="0" y="369290"/>
                </a:lnTo>
                <a:lnTo>
                  <a:pt x="0" y="4436071"/>
                </a:lnTo>
                <a:lnTo>
                  <a:pt x="2877" y="4482394"/>
                </a:lnTo>
                <a:lnTo>
                  <a:pt x="11278" y="4527000"/>
                </a:lnTo>
                <a:lnTo>
                  <a:pt x="24857" y="4569543"/>
                </a:lnTo>
                <a:lnTo>
                  <a:pt x="43269" y="4609677"/>
                </a:lnTo>
                <a:lnTo>
                  <a:pt x="66165" y="4647055"/>
                </a:lnTo>
                <a:lnTo>
                  <a:pt x="93201" y="4681332"/>
                </a:lnTo>
                <a:lnTo>
                  <a:pt x="124031" y="4712161"/>
                </a:lnTo>
                <a:lnTo>
                  <a:pt x="158308" y="4739197"/>
                </a:lnTo>
                <a:lnTo>
                  <a:pt x="195687" y="4762094"/>
                </a:lnTo>
                <a:lnTo>
                  <a:pt x="235820" y="4780504"/>
                </a:lnTo>
                <a:lnTo>
                  <a:pt x="278363" y="4794083"/>
                </a:lnTo>
                <a:lnTo>
                  <a:pt x="322968" y="4802485"/>
                </a:lnTo>
                <a:lnTo>
                  <a:pt x="369290" y="4805362"/>
                </a:lnTo>
                <a:lnTo>
                  <a:pt x="4617046" y="4805362"/>
                </a:lnTo>
                <a:lnTo>
                  <a:pt x="4663369" y="4802485"/>
                </a:lnTo>
                <a:lnTo>
                  <a:pt x="4707974" y="4794083"/>
                </a:lnTo>
                <a:lnTo>
                  <a:pt x="4750516" y="4780504"/>
                </a:lnTo>
                <a:lnTo>
                  <a:pt x="4790650" y="4762094"/>
                </a:lnTo>
                <a:lnTo>
                  <a:pt x="4828028" y="4739197"/>
                </a:lnTo>
                <a:lnTo>
                  <a:pt x="4862305" y="4712161"/>
                </a:lnTo>
                <a:lnTo>
                  <a:pt x="4893135" y="4681332"/>
                </a:lnTo>
                <a:lnTo>
                  <a:pt x="4920171" y="4647055"/>
                </a:lnTo>
                <a:lnTo>
                  <a:pt x="4943068" y="4609677"/>
                </a:lnTo>
                <a:lnTo>
                  <a:pt x="4961479" y="4569543"/>
                </a:lnTo>
                <a:lnTo>
                  <a:pt x="4975058" y="4527000"/>
                </a:lnTo>
                <a:lnTo>
                  <a:pt x="4983460" y="4482394"/>
                </a:lnTo>
                <a:lnTo>
                  <a:pt x="4986337" y="4436071"/>
                </a:lnTo>
                <a:lnTo>
                  <a:pt x="4986337" y="369290"/>
                </a:lnTo>
                <a:lnTo>
                  <a:pt x="4983460" y="322968"/>
                </a:lnTo>
                <a:lnTo>
                  <a:pt x="4975058" y="278363"/>
                </a:lnTo>
                <a:lnTo>
                  <a:pt x="4961479" y="235820"/>
                </a:lnTo>
                <a:lnTo>
                  <a:pt x="4943068" y="195687"/>
                </a:lnTo>
                <a:lnTo>
                  <a:pt x="4920171" y="158308"/>
                </a:lnTo>
                <a:lnTo>
                  <a:pt x="4893135" y="124031"/>
                </a:lnTo>
                <a:lnTo>
                  <a:pt x="4862305" y="93201"/>
                </a:lnTo>
                <a:lnTo>
                  <a:pt x="4828028" y="66165"/>
                </a:lnTo>
                <a:lnTo>
                  <a:pt x="4790650" y="43269"/>
                </a:lnTo>
                <a:lnTo>
                  <a:pt x="4750516" y="24857"/>
                </a:lnTo>
                <a:lnTo>
                  <a:pt x="4707974" y="11278"/>
                </a:lnTo>
                <a:lnTo>
                  <a:pt x="4663369" y="2877"/>
                </a:lnTo>
                <a:lnTo>
                  <a:pt x="4617046" y="0"/>
                </a:lnTo>
                <a:close/>
              </a:path>
            </a:pathLst>
          </a:custGeom>
          <a:solidFill>
            <a:srgbClr val="DEB8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28465" y="3296157"/>
            <a:ext cx="4558030" cy="27686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b="1" i="1" spc="-5" dirty="0">
                <a:latin typeface="Arial"/>
                <a:cs typeface="Arial"/>
              </a:rPr>
              <a:t>Where:</a:t>
            </a:r>
            <a:endParaRPr sz="2000">
              <a:latin typeface="Arial"/>
              <a:cs typeface="Arial"/>
            </a:endParaRPr>
          </a:p>
          <a:p>
            <a:pPr marL="571500" marR="287020" indent="-488950">
              <a:lnSpc>
                <a:spcPct val="100000"/>
              </a:lnSpc>
              <a:spcBef>
                <a:spcPts val="1200"/>
              </a:spcBef>
            </a:pPr>
            <a:r>
              <a:rPr sz="2000" b="1" i="1" dirty="0">
                <a:latin typeface="Arial"/>
                <a:cs typeface="Arial"/>
              </a:rPr>
              <a:t>D = </a:t>
            </a:r>
            <a:r>
              <a:rPr sz="2000" b="1" i="1" spc="-5" dirty="0">
                <a:latin typeface="Arial"/>
                <a:cs typeface="Arial"/>
              </a:rPr>
              <a:t>the annual demand for the  inventories item (expressed </a:t>
            </a:r>
            <a:r>
              <a:rPr sz="2000" b="1" i="1" spc="-10" dirty="0">
                <a:latin typeface="Arial"/>
                <a:cs typeface="Arial"/>
              </a:rPr>
              <a:t>in  </a:t>
            </a:r>
            <a:r>
              <a:rPr sz="2000" b="1" i="1" spc="-5" dirty="0">
                <a:latin typeface="Arial"/>
                <a:cs typeface="Arial"/>
              </a:rPr>
              <a:t>units </a:t>
            </a:r>
            <a:r>
              <a:rPr sz="2000" b="1" i="1" dirty="0">
                <a:latin typeface="Arial"/>
                <a:cs typeface="Arial"/>
              </a:rPr>
              <a:t>of </a:t>
            </a:r>
            <a:r>
              <a:rPr sz="2000" b="1" i="1" spc="-5" dirty="0">
                <a:latin typeface="Arial"/>
                <a:cs typeface="Arial"/>
              </a:rPr>
              <a:t>the inventories</a:t>
            </a:r>
            <a:r>
              <a:rPr sz="2000" b="1" i="1" spc="-75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items);</a:t>
            </a:r>
            <a:endParaRPr sz="200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1200"/>
              </a:spcBef>
            </a:pPr>
            <a:r>
              <a:rPr sz="2000" b="1" i="1" dirty="0">
                <a:latin typeface="Arial"/>
                <a:cs typeface="Arial"/>
              </a:rPr>
              <a:t>C = </a:t>
            </a:r>
            <a:r>
              <a:rPr sz="2000" b="1" i="1" spc="-5" dirty="0">
                <a:latin typeface="Arial"/>
                <a:cs typeface="Arial"/>
              </a:rPr>
              <a:t>the cost </a:t>
            </a:r>
            <a:r>
              <a:rPr sz="2000" b="1" i="1" dirty="0">
                <a:latin typeface="Arial"/>
                <a:cs typeface="Arial"/>
              </a:rPr>
              <a:t>of </a:t>
            </a:r>
            <a:r>
              <a:rPr sz="2000" b="1" i="1" spc="-5" dirty="0">
                <a:latin typeface="Arial"/>
                <a:cs typeface="Arial"/>
              </a:rPr>
              <a:t>placing an</a:t>
            </a:r>
            <a:r>
              <a:rPr sz="2000" b="1" i="1" spc="-70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order;</a:t>
            </a:r>
            <a:endParaRPr sz="2000">
              <a:latin typeface="Arial"/>
              <a:cs typeface="Arial"/>
            </a:endParaRPr>
          </a:p>
          <a:p>
            <a:pPr marL="571500" marR="5080" indent="-488950">
              <a:lnSpc>
                <a:spcPct val="100000"/>
              </a:lnSpc>
              <a:spcBef>
                <a:spcPts val="1200"/>
              </a:spcBef>
            </a:pPr>
            <a:r>
              <a:rPr sz="2000" b="1" i="1" dirty="0">
                <a:latin typeface="Arial"/>
                <a:cs typeface="Arial"/>
              </a:rPr>
              <a:t>H = </a:t>
            </a:r>
            <a:r>
              <a:rPr sz="2000" b="1" i="1" spc="-5" dirty="0">
                <a:latin typeface="Arial"/>
                <a:cs typeface="Arial"/>
              </a:rPr>
              <a:t>the cost </a:t>
            </a:r>
            <a:r>
              <a:rPr sz="2000" b="1" i="1" dirty="0">
                <a:latin typeface="Arial"/>
                <a:cs typeface="Arial"/>
              </a:rPr>
              <a:t>of </a:t>
            </a:r>
            <a:r>
              <a:rPr sz="2000" b="1" i="1" spc="-5" dirty="0">
                <a:latin typeface="Arial"/>
                <a:cs typeface="Arial"/>
              </a:rPr>
              <a:t>holding </a:t>
            </a:r>
            <a:r>
              <a:rPr sz="2000" b="1" i="1" dirty="0">
                <a:latin typeface="Arial"/>
                <a:cs typeface="Arial"/>
              </a:rPr>
              <a:t>one </a:t>
            </a:r>
            <a:r>
              <a:rPr sz="2000" b="1" i="1" spc="-5" dirty="0">
                <a:latin typeface="Arial"/>
                <a:cs typeface="Arial"/>
              </a:rPr>
              <a:t>unit </a:t>
            </a:r>
            <a:r>
              <a:rPr sz="2000" b="1" i="1" dirty="0">
                <a:latin typeface="Arial"/>
                <a:cs typeface="Arial"/>
              </a:rPr>
              <a:t>of  </a:t>
            </a:r>
            <a:r>
              <a:rPr sz="2000" b="1" i="1" spc="-5" dirty="0">
                <a:latin typeface="Arial"/>
                <a:cs typeface="Arial"/>
              </a:rPr>
              <a:t>the inventories item for </a:t>
            </a:r>
            <a:r>
              <a:rPr sz="2000" b="1" i="1" dirty="0">
                <a:latin typeface="Arial"/>
                <a:cs typeface="Arial"/>
              </a:rPr>
              <a:t>one</a:t>
            </a:r>
            <a:r>
              <a:rPr sz="2000" b="1" i="1" spc="-70" dirty="0">
                <a:latin typeface="Arial"/>
                <a:cs typeface="Arial"/>
              </a:rPr>
              <a:t> </a:t>
            </a:r>
            <a:r>
              <a:rPr sz="2000" b="1" i="1" spc="-25" dirty="0">
                <a:latin typeface="Arial"/>
                <a:cs typeface="Arial"/>
              </a:rPr>
              <a:t>year.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300766" y="1832800"/>
            <a:ext cx="1292860" cy="1155700"/>
            <a:chOff x="4300766" y="1832800"/>
            <a:chExt cx="1292860" cy="1155700"/>
          </a:xfrm>
        </p:grpSpPr>
        <p:sp>
          <p:nvSpPr>
            <p:cNvPr id="6" name="object 6"/>
            <p:cNvSpPr/>
            <p:nvPr/>
          </p:nvSpPr>
          <p:spPr>
            <a:xfrm>
              <a:off x="5417642" y="1832800"/>
              <a:ext cx="175895" cy="1155700"/>
            </a:xfrm>
            <a:custGeom>
              <a:avLst/>
              <a:gdLst/>
              <a:ahLst/>
              <a:cxnLst/>
              <a:rect l="l" t="t" r="r" b="b"/>
              <a:pathLst>
                <a:path w="175895" h="1155700">
                  <a:moveTo>
                    <a:pt x="175755" y="0"/>
                  </a:moveTo>
                  <a:lnTo>
                    <a:pt x="0" y="175755"/>
                  </a:lnTo>
                  <a:lnTo>
                    <a:pt x="0" y="1155700"/>
                  </a:lnTo>
                  <a:lnTo>
                    <a:pt x="175755" y="979944"/>
                  </a:lnTo>
                  <a:lnTo>
                    <a:pt x="175755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00766" y="1832800"/>
              <a:ext cx="1292860" cy="175895"/>
            </a:xfrm>
            <a:custGeom>
              <a:avLst/>
              <a:gdLst/>
              <a:ahLst/>
              <a:cxnLst/>
              <a:rect l="l" t="t" r="r" b="b"/>
              <a:pathLst>
                <a:path w="1292860" h="175894">
                  <a:moveTo>
                    <a:pt x="1292631" y="0"/>
                  </a:moveTo>
                  <a:lnTo>
                    <a:pt x="175755" y="0"/>
                  </a:lnTo>
                  <a:lnTo>
                    <a:pt x="0" y="175755"/>
                  </a:lnTo>
                  <a:lnTo>
                    <a:pt x="1116876" y="175755"/>
                  </a:lnTo>
                  <a:lnTo>
                    <a:pt x="1292631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300766" y="2008555"/>
            <a:ext cx="1116965" cy="980440"/>
          </a:xfrm>
          <a:prstGeom prst="rect">
            <a:avLst/>
          </a:prstGeom>
          <a:solidFill>
            <a:srgbClr val="CC0000"/>
          </a:solidFill>
        </p:spPr>
        <p:txBody>
          <a:bodyPr vert="horz" wrap="square" lIns="0" tIns="258445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2035"/>
              </a:spcBef>
            </a:pPr>
            <a:r>
              <a:rPr sz="2400" b="1" spc="-5" dirty="0">
                <a:solidFill>
                  <a:srgbClr val="FFCC99"/>
                </a:solidFill>
                <a:latin typeface="Arial"/>
                <a:cs typeface="Arial"/>
              </a:rPr>
              <a:t>EOQ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53849" y="2100770"/>
            <a:ext cx="3816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CC0000"/>
                </a:solidFill>
                <a:latin typeface="Arial"/>
                <a:cs typeface="Arial"/>
              </a:rPr>
              <a:t>=</a:t>
            </a:r>
            <a:endParaRPr sz="4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273063" y="1832800"/>
            <a:ext cx="1607185" cy="1155700"/>
            <a:chOff x="6273063" y="1832800"/>
            <a:chExt cx="1607185" cy="1155700"/>
          </a:xfrm>
        </p:grpSpPr>
        <p:sp>
          <p:nvSpPr>
            <p:cNvPr id="11" name="object 11"/>
            <p:cNvSpPr/>
            <p:nvPr/>
          </p:nvSpPr>
          <p:spPr>
            <a:xfrm>
              <a:off x="6273063" y="2008555"/>
              <a:ext cx="1431925" cy="980440"/>
            </a:xfrm>
            <a:custGeom>
              <a:avLst/>
              <a:gdLst/>
              <a:ahLst/>
              <a:cxnLst/>
              <a:rect l="l" t="t" r="r" b="b"/>
              <a:pathLst>
                <a:path w="1431925" h="980439">
                  <a:moveTo>
                    <a:pt x="1431302" y="0"/>
                  </a:moveTo>
                  <a:lnTo>
                    <a:pt x="0" y="0"/>
                  </a:lnTo>
                  <a:lnTo>
                    <a:pt x="0" y="979944"/>
                  </a:lnTo>
                  <a:lnTo>
                    <a:pt x="1431302" y="979944"/>
                  </a:lnTo>
                  <a:lnTo>
                    <a:pt x="1431302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704365" y="1832800"/>
              <a:ext cx="175895" cy="1155700"/>
            </a:xfrm>
            <a:custGeom>
              <a:avLst/>
              <a:gdLst/>
              <a:ahLst/>
              <a:cxnLst/>
              <a:rect l="l" t="t" r="r" b="b"/>
              <a:pathLst>
                <a:path w="175895" h="1155700">
                  <a:moveTo>
                    <a:pt x="175755" y="0"/>
                  </a:moveTo>
                  <a:lnTo>
                    <a:pt x="0" y="175755"/>
                  </a:lnTo>
                  <a:lnTo>
                    <a:pt x="0" y="1155700"/>
                  </a:lnTo>
                  <a:lnTo>
                    <a:pt x="175755" y="979944"/>
                  </a:lnTo>
                  <a:lnTo>
                    <a:pt x="175755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73063" y="1832800"/>
              <a:ext cx="1607185" cy="175895"/>
            </a:xfrm>
            <a:custGeom>
              <a:avLst/>
              <a:gdLst/>
              <a:ahLst/>
              <a:cxnLst/>
              <a:rect l="l" t="t" r="r" b="b"/>
              <a:pathLst>
                <a:path w="1607184" h="175894">
                  <a:moveTo>
                    <a:pt x="1607057" y="0"/>
                  </a:moveTo>
                  <a:lnTo>
                    <a:pt x="175755" y="0"/>
                  </a:lnTo>
                  <a:lnTo>
                    <a:pt x="0" y="175755"/>
                  </a:lnTo>
                  <a:lnTo>
                    <a:pt x="1431302" y="175755"/>
                  </a:lnTo>
                  <a:lnTo>
                    <a:pt x="160705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581304" y="2180462"/>
              <a:ext cx="116839" cy="681355"/>
            </a:xfrm>
            <a:custGeom>
              <a:avLst/>
              <a:gdLst/>
              <a:ahLst/>
              <a:cxnLst/>
              <a:rect l="l" t="t" r="r" b="b"/>
              <a:pathLst>
                <a:path w="116840" h="681355">
                  <a:moveTo>
                    <a:pt x="0" y="681038"/>
                  </a:moveTo>
                  <a:lnTo>
                    <a:pt x="116696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81330" y="2180463"/>
              <a:ext cx="800735" cy="0"/>
            </a:xfrm>
            <a:custGeom>
              <a:avLst/>
              <a:gdLst/>
              <a:ahLst/>
              <a:cxnLst/>
              <a:rect l="l" t="t" r="r" b="b"/>
              <a:pathLst>
                <a:path w="800734">
                  <a:moveTo>
                    <a:pt x="0" y="0"/>
                  </a:moveTo>
                  <a:lnTo>
                    <a:pt x="800200" y="1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497954" y="2546527"/>
              <a:ext cx="83820" cy="315595"/>
            </a:xfrm>
            <a:custGeom>
              <a:avLst/>
              <a:gdLst/>
              <a:ahLst/>
              <a:cxnLst/>
              <a:rect l="l" t="t" r="r" b="b"/>
              <a:pathLst>
                <a:path w="83820" h="315594">
                  <a:moveTo>
                    <a:pt x="0" y="0"/>
                  </a:moveTo>
                  <a:lnTo>
                    <a:pt x="83354" y="31498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449326" y="2556459"/>
              <a:ext cx="57150" cy="48260"/>
            </a:xfrm>
            <a:custGeom>
              <a:avLst/>
              <a:gdLst/>
              <a:ahLst/>
              <a:cxnLst/>
              <a:rect l="l" t="t" r="r" b="b"/>
              <a:pathLst>
                <a:path w="57150" h="48260">
                  <a:moveTo>
                    <a:pt x="56959" y="0"/>
                  </a:moveTo>
                  <a:lnTo>
                    <a:pt x="0" y="4824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273063" y="2008555"/>
            <a:ext cx="1431925" cy="980440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663575" marR="219710" indent="-232410">
              <a:lnSpc>
                <a:spcPts val="2860"/>
              </a:lnSpc>
              <a:spcBef>
                <a:spcPts val="1625"/>
              </a:spcBef>
            </a:pP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2DC </a:t>
            </a:r>
            <a:r>
              <a:rPr sz="2400" b="1" dirty="0">
                <a:latin typeface="Arial"/>
                <a:cs typeface="Arial"/>
              </a:rPr>
              <a:t> H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7780" y="211315"/>
            <a:ext cx="99326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Just-in-time inventories</a:t>
            </a:r>
            <a:r>
              <a:rPr dirty="0"/>
              <a:t> </a:t>
            </a:r>
            <a:r>
              <a:rPr spc="-5" dirty="0"/>
              <a:t>management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870325" y="3919728"/>
            <a:ext cx="5257800" cy="957580"/>
            <a:chOff x="3870325" y="3919728"/>
            <a:chExt cx="5257800" cy="957580"/>
          </a:xfrm>
        </p:grpSpPr>
        <p:sp>
          <p:nvSpPr>
            <p:cNvPr id="4" name="object 4"/>
            <p:cNvSpPr/>
            <p:nvPr/>
          </p:nvSpPr>
          <p:spPr>
            <a:xfrm>
              <a:off x="8998496" y="3919728"/>
              <a:ext cx="130175" cy="957580"/>
            </a:xfrm>
            <a:custGeom>
              <a:avLst/>
              <a:gdLst/>
              <a:ahLst/>
              <a:cxnLst/>
              <a:rect l="l" t="t" r="r" b="b"/>
              <a:pathLst>
                <a:path w="130175" h="957579">
                  <a:moveTo>
                    <a:pt x="129628" y="0"/>
                  </a:moveTo>
                  <a:lnTo>
                    <a:pt x="0" y="129641"/>
                  </a:lnTo>
                  <a:lnTo>
                    <a:pt x="0" y="957262"/>
                  </a:lnTo>
                  <a:lnTo>
                    <a:pt x="129628" y="827633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70325" y="3919728"/>
              <a:ext cx="5257800" cy="130175"/>
            </a:xfrm>
            <a:custGeom>
              <a:avLst/>
              <a:gdLst/>
              <a:ahLst/>
              <a:cxnLst/>
              <a:rect l="l" t="t" r="r" b="b"/>
              <a:pathLst>
                <a:path w="5257800" h="130175">
                  <a:moveTo>
                    <a:pt x="5257800" y="0"/>
                  </a:moveTo>
                  <a:lnTo>
                    <a:pt x="129628" y="0"/>
                  </a:lnTo>
                  <a:lnTo>
                    <a:pt x="0" y="129641"/>
                  </a:lnTo>
                  <a:lnTo>
                    <a:pt x="5128171" y="129641"/>
                  </a:lnTo>
                  <a:lnTo>
                    <a:pt x="5257800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870325" y="4049369"/>
            <a:ext cx="5128260" cy="82804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85725" rIns="0" bIns="0" rtlCol="0">
            <a:spAutoFit/>
          </a:bodyPr>
          <a:lstStyle/>
          <a:p>
            <a:pPr marL="213360" marR="207645" indent="305435">
              <a:lnSpc>
                <a:spcPct val="100000"/>
              </a:lnSpc>
              <a:spcBef>
                <a:spcPts val="675"/>
              </a:spcBef>
            </a:pPr>
            <a:r>
              <a:rPr sz="2000" b="1" spc="-5" dirty="0">
                <a:latin typeface="Arial"/>
                <a:cs typeface="Arial"/>
              </a:rPr>
              <a:t>May result in hidden costs (taking  advantage </a:t>
            </a:r>
            <a:r>
              <a:rPr sz="2000" b="1" dirty="0">
                <a:latin typeface="Arial"/>
                <a:cs typeface="Arial"/>
              </a:rPr>
              <a:t>of cheap </a:t>
            </a:r>
            <a:r>
              <a:rPr sz="2000" b="1" spc="-5" dirty="0">
                <a:latin typeface="Arial"/>
                <a:cs typeface="Arial"/>
              </a:rPr>
              <a:t>sources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supply)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01962" y="1721040"/>
            <a:ext cx="565150" cy="565150"/>
            <a:chOff x="3001962" y="1721040"/>
            <a:chExt cx="565150" cy="565150"/>
          </a:xfrm>
        </p:grpSpPr>
        <p:sp>
          <p:nvSpPr>
            <p:cNvPr id="8" name="object 8"/>
            <p:cNvSpPr/>
            <p:nvPr/>
          </p:nvSpPr>
          <p:spPr>
            <a:xfrm>
              <a:off x="3001962" y="1862327"/>
              <a:ext cx="424180" cy="424180"/>
            </a:xfrm>
            <a:custGeom>
              <a:avLst/>
              <a:gdLst/>
              <a:ahLst/>
              <a:cxnLst/>
              <a:rect l="l" t="t" r="r" b="b"/>
              <a:pathLst>
                <a:path w="424179" h="424180">
                  <a:moveTo>
                    <a:pt x="423862" y="0"/>
                  </a:moveTo>
                  <a:lnTo>
                    <a:pt x="0" y="0"/>
                  </a:lnTo>
                  <a:lnTo>
                    <a:pt x="0" y="423862"/>
                  </a:lnTo>
                  <a:lnTo>
                    <a:pt x="423862" y="423862"/>
                  </a:lnTo>
                  <a:lnTo>
                    <a:pt x="423862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25825" y="1721040"/>
              <a:ext cx="141605" cy="565150"/>
            </a:xfrm>
            <a:custGeom>
              <a:avLst/>
              <a:gdLst/>
              <a:ahLst/>
              <a:cxnLst/>
              <a:rect l="l" t="t" r="r" b="b"/>
              <a:pathLst>
                <a:path w="141604" h="565150">
                  <a:moveTo>
                    <a:pt x="141287" y="0"/>
                  </a:moveTo>
                  <a:lnTo>
                    <a:pt x="0" y="141287"/>
                  </a:lnTo>
                  <a:lnTo>
                    <a:pt x="0" y="565150"/>
                  </a:lnTo>
                  <a:lnTo>
                    <a:pt x="141287" y="42386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01962" y="1721040"/>
              <a:ext cx="565150" cy="141605"/>
            </a:xfrm>
            <a:custGeom>
              <a:avLst/>
              <a:gdLst/>
              <a:ahLst/>
              <a:cxnLst/>
              <a:rect l="l" t="t" r="r" b="b"/>
              <a:pathLst>
                <a:path w="565150" h="141605">
                  <a:moveTo>
                    <a:pt x="565150" y="0"/>
                  </a:moveTo>
                  <a:lnTo>
                    <a:pt x="141287" y="0"/>
                  </a:lnTo>
                  <a:lnTo>
                    <a:pt x="0" y="141287"/>
                  </a:lnTo>
                  <a:lnTo>
                    <a:pt x="423862" y="141287"/>
                  </a:lnTo>
                  <a:lnTo>
                    <a:pt x="565150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016250" y="2894202"/>
            <a:ext cx="565150" cy="565150"/>
            <a:chOff x="3016250" y="2894202"/>
            <a:chExt cx="565150" cy="565150"/>
          </a:xfrm>
        </p:grpSpPr>
        <p:sp>
          <p:nvSpPr>
            <p:cNvPr id="12" name="object 12"/>
            <p:cNvSpPr/>
            <p:nvPr/>
          </p:nvSpPr>
          <p:spPr>
            <a:xfrm>
              <a:off x="3016250" y="3035490"/>
              <a:ext cx="424180" cy="424180"/>
            </a:xfrm>
            <a:custGeom>
              <a:avLst/>
              <a:gdLst/>
              <a:ahLst/>
              <a:cxnLst/>
              <a:rect l="l" t="t" r="r" b="b"/>
              <a:pathLst>
                <a:path w="424179" h="424179">
                  <a:moveTo>
                    <a:pt x="423862" y="0"/>
                  </a:moveTo>
                  <a:lnTo>
                    <a:pt x="0" y="0"/>
                  </a:lnTo>
                  <a:lnTo>
                    <a:pt x="0" y="423862"/>
                  </a:lnTo>
                  <a:lnTo>
                    <a:pt x="423862" y="423862"/>
                  </a:lnTo>
                  <a:lnTo>
                    <a:pt x="423862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40112" y="2894202"/>
              <a:ext cx="141605" cy="565150"/>
            </a:xfrm>
            <a:custGeom>
              <a:avLst/>
              <a:gdLst/>
              <a:ahLst/>
              <a:cxnLst/>
              <a:rect l="l" t="t" r="r" b="b"/>
              <a:pathLst>
                <a:path w="141604" h="565150">
                  <a:moveTo>
                    <a:pt x="141287" y="0"/>
                  </a:moveTo>
                  <a:lnTo>
                    <a:pt x="0" y="141287"/>
                  </a:lnTo>
                  <a:lnTo>
                    <a:pt x="0" y="565150"/>
                  </a:lnTo>
                  <a:lnTo>
                    <a:pt x="141287" y="42386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16250" y="2894202"/>
              <a:ext cx="565150" cy="141605"/>
            </a:xfrm>
            <a:custGeom>
              <a:avLst/>
              <a:gdLst/>
              <a:ahLst/>
              <a:cxnLst/>
              <a:rect l="l" t="t" r="r" b="b"/>
              <a:pathLst>
                <a:path w="565150" h="141605">
                  <a:moveTo>
                    <a:pt x="565150" y="0"/>
                  </a:moveTo>
                  <a:lnTo>
                    <a:pt x="141287" y="0"/>
                  </a:lnTo>
                  <a:lnTo>
                    <a:pt x="0" y="141287"/>
                  </a:lnTo>
                  <a:lnTo>
                    <a:pt x="423862" y="141287"/>
                  </a:lnTo>
                  <a:lnTo>
                    <a:pt x="565150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016250" y="4056253"/>
            <a:ext cx="565150" cy="565150"/>
            <a:chOff x="3016250" y="4056253"/>
            <a:chExt cx="565150" cy="565150"/>
          </a:xfrm>
        </p:grpSpPr>
        <p:sp>
          <p:nvSpPr>
            <p:cNvPr id="16" name="object 16"/>
            <p:cNvSpPr/>
            <p:nvPr/>
          </p:nvSpPr>
          <p:spPr>
            <a:xfrm>
              <a:off x="3016250" y="4197540"/>
              <a:ext cx="424180" cy="424180"/>
            </a:xfrm>
            <a:custGeom>
              <a:avLst/>
              <a:gdLst/>
              <a:ahLst/>
              <a:cxnLst/>
              <a:rect l="l" t="t" r="r" b="b"/>
              <a:pathLst>
                <a:path w="424179" h="424179">
                  <a:moveTo>
                    <a:pt x="423862" y="0"/>
                  </a:moveTo>
                  <a:lnTo>
                    <a:pt x="0" y="0"/>
                  </a:lnTo>
                  <a:lnTo>
                    <a:pt x="0" y="423862"/>
                  </a:lnTo>
                  <a:lnTo>
                    <a:pt x="423862" y="423862"/>
                  </a:lnTo>
                  <a:lnTo>
                    <a:pt x="423862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40112" y="4056253"/>
              <a:ext cx="141605" cy="565150"/>
            </a:xfrm>
            <a:custGeom>
              <a:avLst/>
              <a:gdLst/>
              <a:ahLst/>
              <a:cxnLst/>
              <a:rect l="l" t="t" r="r" b="b"/>
              <a:pathLst>
                <a:path w="141604" h="565150">
                  <a:moveTo>
                    <a:pt x="141287" y="0"/>
                  </a:moveTo>
                  <a:lnTo>
                    <a:pt x="0" y="141287"/>
                  </a:lnTo>
                  <a:lnTo>
                    <a:pt x="0" y="565150"/>
                  </a:lnTo>
                  <a:lnTo>
                    <a:pt x="141287" y="42386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16250" y="4056253"/>
              <a:ext cx="565150" cy="141605"/>
            </a:xfrm>
            <a:custGeom>
              <a:avLst/>
              <a:gdLst/>
              <a:ahLst/>
              <a:cxnLst/>
              <a:rect l="l" t="t" r="r" b="b"/>
              <a:pathLst>
                <a:path w="565150" h="141604">
                  <a:moveTo>
                    <a:pt x="565150" y="0"/>
                  </a:moveTo>
                  <a:lnTo>
                    <a:pt x="141287" y="0"/>
                  </a:lnTo>
                  <a:lnTo>
                    <a:pt x="0" y="141287"/>
                  </a:lnTo>
                  <a:lnTo>
                    <a:pt x="423862" y="141287"/>
                  </a:lnTo>
                  <a:lnTo>
                    <a:pt x="565150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3014662" y="5243703"/>
            <a:ext cx="565150" cy="565150"/>
            <a:chOff x="3014662" y="5243703"/>
            <a:chExt cx="565150" cy="565150"/>
          </a:xfrm>
        </p:grpSpPr>
        <p:sp>
          <p:nvSpPr>
            <p:cNvPr id="20" name="object 20"/>
            <p:cNvSpPr/>
            <p:nvPr/>
          </p:nvSpPr>
          <p:spPr>
            <a:xfrm>
              <a:off x="3014662" y="5384990"/>
              <a:ext cx="424180" cy="424180"/>
            </a:xfrm>
            <a:custGeom>
              <a:avLst/>
              <a:gdLst/>
              <a:ahLst/>
              <a:cxnLst/>
              <a:rect l="l" t="t" r="r" b="b"/>
              <a:pathLst>
                <a:path w="424179" h="424179">
                  <a:moveTo>
                    <a:pt x="423862" y="0"/>
                  </a:moveTo>
                  <a:lnTo>
                    <a:pt x="0" y="0"/>
                  </a:lnTo>
                  <a:lnTo>
                    <a:pt x="0" y="423865"/>
                  </a:lnTo>
                  <a:lnTo>
                    <a:pt x="423862" y="423865"/>
                  </a:lnTo>
                  <a:lnTo>
                    <a:pt x="423862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438525" y="5243703"/>
              <a:ext cx="141605" cy="565150"/>
            </a:xfrm>
            <a:custGeom>
              <a:avLst/>
              <a:gdLst/>
              <a:ahLst/>
              <a:cxnLst/>
              <a:rect l="l" t="t" r="r" b="b"/>
              <a:pathLst>
                <a:path w="141604" h="565150">
                  <a:moveTo>
                    <a:pt x="141287" y="0"/>
                  </a:moveTo>
                  <a:lnTo>
                    <a:pt x="0" y="141287"/>
                  </a:lnTo>
                  <a:lnTo>
                    <a:pt x="0" y="565152"/>
                  </a:lnTo>
                  <a:lnTo>
                    <a:pt x="141287" y="423865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14662" y="5243703"/>
              <a:ext cx="565150" cy="141605"/>
            </a:xfrm>
            <a:custGeom>
              <a:avLst/>
              <a:gdLst/>
              <a:ahLst/>
              <a:cxnLst/>
              <a:rect l="l" t="t" r="r" b="b"/>
              <a:pathLst>
                <a:path w="565150" h="141604">
                  <a:moveTo>
                    <a:pt x="565150" y="0"/>
                  </a:moveTo>
                  <a:lnTo>
                    <a:pt x="141287" y="0"/>
                  </a:lnTo>
                  <a:lnTo>
                    <a:pt x="0" y="141287"/>
                  </a:lnTo>
                  <a:lnTo>
                    <a:pt x="423862" y="141287"/>
                  </a:lnTo>
                  <a:lnTo>
                    <a:pt x="565150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883025" y="1594040"/>
            <a:ext cx="5243830" cy="957580"/>
            <a:chOff x="3883025" y="1594040"/>
            <a:chExt cx="5243830" cy="957580"/>
          </a:xfrm>
        </p:grpSpPr>
        <p:sp>
          <p:nvSpPr>
            <p:cNvPr id="24" name="object 24"/>
            <p:cNvSpPr/>
            <p:nvPr/>
          </p:nvSpPr>
          <p:spPr>
            <a:xfrm>
              <a:off x="8996908" y="1594040"/>
              <a:ext cx="130175" cy="957580"/>
            </a:xfrm>
            <a:custGeom>
              <a:avLst/>
              <a:gdLst/>
              <a:ahLst/>
              <a:cxnLst/>
              <a:rect l="l" t="t" r="r" b="b"/>
              <a:pathLst>
                <a:path w="130175" h="957580">
                  <a:moveTo>
                    <a:pt x="129628" y="0"/>
                  </a:moveTo>
                  <a:lnTo>
                    <a:pt x="0" y="129628"/>
                  </a:lnTo>
                  <a:lnTo>
                    <a:pt x="0" y="957262"/>
                  </a:lnTo>
                  <a:lnTo>
                    <a:pt x="129628" y="827633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83025" y="1594040"/>
              <a:ext cx="5243830" cy="130175"/>
            </a:xfrm>
            <a:custGeom>
              <a:avLst/>
              <a:gdLst/>
              <a:ahLst/>
              <a:cxnLst/>
              <a:rect l="l" t="t" r="r" b="b"/>
              <a:pathLst>
                <a:path w="5243830" h="130175">
                  <a:moveTo>
                    <a:pt x="5243512" y="0"/>
                  </a:moveTo>
                  <a:lnTo>
                    <a:pt x="129628" y="0"/>
                  </a:lnTo>
                  <a:lnTo>
                    <a:pt x="0" y="129628"/>
                  </a:lnTo>
                  <a:lnTo>
                    <a:pt x="5113883" y="129628"/>
                  </a:lnTo>
                  <a:lnTo>
                    <a:pt x="5243512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883025" y="1723669"/>
            <a:ext cx="5114290" cy="82804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92075" rIns="0" bIns="0" rtlCol="0">
            <a:spAutoFit/>
          </a:bodyPr>
          <a:lstStyle/>
          <a:p>
            <a:pPr marL="1716405" marR="881380" indent="-805180">
              <a:lnSpc>
                <a:spcPct val="100000"/>
              </a:lnSpc>
              <a:spcBef>
                <a:spcPts val="725"/>
              </a:spcBef>
            </a:pPr>
            <a:r>
              <a:rPr sz="2000" b="1" spc="-5" dirty="0">
                <a:latin typeface="Arial"/>
                <a:cs typeface="Arial"/>
              </a:rPr>
              <a:t>Requires close relationship  </a:t>
            </a:r>
            <a:r>
              <a:rPr sz="2000" b="1" spc="-10" dirty="0">
                <a:latin typeface="Arial"/>
                <a:cs typeface="Arial"/>
              </a:rPr>
              <a:t>with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suppliers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879850" y="2752915"/>
            <a:ext cx="5243830" cy="957580"/>
            <a:chOff x="3879850" y="2752915"/>
            <a:chExt cx="5243830" cy="957580"/>
          </a:xfrm>
        </p:grpSpPr>
        <p:sp>
          <p:nvSpPr>
            <p:cNvPr id="28" name="object 28"/>
            <p:cNvSpPr/>
            <p:nvPr/>
          </p:nvSpPr>
          <p:spPr>
            <a:xfrm>
              <a:off x="8993733" y="2752915"/>
              <a:ext cx="130175" cy="957580"/>
            </a:xfrm>
            <a:custGeom>
              <a:avLst/>
              <a:gdLst/>
              <a:ahLst/>
              <a:cxnLst/>
              <a:rect l="l" t="t" r="r" b="b"/>
              <a:pathLst>
                <a:path w="130175" h="957579">
                  <a:moveTo>
                    <a:pt x="129628" y="0"/>
                  </a:moveTo>
                  <a:lnTo>
                    <a:pt x="0" y="129628"/>
                  </a:lnTo>
                  <a:lnTo>
                    <a:pt x="0" y="957262"/>
                  </a:lnTo>
                  <a:lnTo>
                    <a:pt x="129628" y="827633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79850" y="2752915"/>
              <a:ext cx="5243830" cy="130175"/>
            </a:xfrm>
            <a:custGeom>
              <a:avLst/>
              <a:gdLst/>
              <a:ahLst/>
              <a:cxnLst/>
              <a:rect l="l" t="t" r="r" b="b"/>
              <a:pathLst>
                <a:path w="5243830" h="130175">
                  <a:moveTo>
                    <a:pt x="5243512" y="0"/>
                  </a:moveTo>
                  <a:lnTo>
                    <a:pt x="129628" y="0"/>
                  </a:lnTo>
                  <a:lnTo>
                    <a:pt x="0" y="129628"/>
                  </a:lnTo>
                  <a:lnTo>
                    <a:pt x="5113883" y="129628"/>
                  </a:lnTo>
                  <a:lnTo>
                    <a:pt x="5243512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879850" y="2882544"/>
            <a:ext cx="5114290" cy="82804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90805" rIns="0" bIns="0" rtlCol="0">
            <a:spAutoFit/>
          </a:bodyPr>
          <a:lstStyle/>
          <a:p>
            <a:pPr marL="1400810" marR="890905" indent="-443230">
              <a:lnSpc>
                <a:spcPct val="100000"/>
              </a:lnSpc>
              <a:spcBef>
                <a:spcPts val="715"/>
              </a:spcBef>
            </a:pPr>
            <a:r>
              <a:rPr sz="2000" b="1" spc="-5" dirty="0">
                <a:latin typeface="Arial"/>
                <a:cs typeface="Arial"/>
              </a:rPr>
              <a:t>May require re-engineering  production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process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883025" y="5078603"/>
            <a:ext cx="5229225" cy="957580"/>
            <a:chOff x="3883025" y="5078603"/>
            <a:chExt cx="5229225" cy="957580"/>
          </a:xfrm>
        </p:grpSpPr>
        <p:sp>
          <p:nvSpPr>
            <p:cNvPr id="32" name="object 32"/>
            <p:cNvSpPr/>
            <p:nvPr/>
          </p:nvSpPr>
          <p:spPr>
            <a:xfrm>
              <a:off x="8982621" y="5078603"/>
              <a:ext cx="130175" cy="957580"/>
            </a:xfrm>
            <a:custGeom>
              <a:avLst/>
              <a:gdLst/>
              <a:ahLst/>
              <a:cxnLst/>
              <a:rect l="l" t="t" r="r" b="b"/>
              <a:pathLst>
                <a:path w="130175" h="957579">
                  <a:moveTo>
                    <a:pt x="129628" y="0"/>
                  </a:moveTo>
                  <a:lnTo>
                    <a:pt x="0" y="129628"/>
                  </a:lnTo>
                  <a:lnTo>
                    <a:pt x="0" y="957265"/>
                  </a:lnTo>
                  <a:lnTo>
                    <a:pt x="129628" y="827632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883025" y="5078603"/>
              <a:ext cx="5229225" cy="130175"/>
            </a:xfrm>
            <a:custGeom>
              <a:avLst/>
              <a:gdLst/>
              <a:ahLst/>
              <a:cxnLst/>
              <a:rect l="l" t="t" r="r" b="b"/>
              <a:pathLst>
                <a:path w="5229225" h="130175">
                  <a:moveTo>
                    <a:pt x="5229225" y="0"/>
                  </a:moveTo>
                  <a:lnTo>
                    <a:pt x="129628" y="0"/>
                  </a:lnTo>
                  <a:lnTo>
                    <a:pt x="0" y="129628"/>
                  </a:lnTo>
                  <a:lnTo>
                    <a:pt x="5099596" y="129628"/>
                  </a:lnTo>
                  <a:lnTo>
                    <a:pt x="5229225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883025" y="5208231"/>
            <a:ext cx="5099685" cy="82804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243205" rIns="0" bIns="0" rtlCol="0">
            <a:spAutoFit/>
          </a:bodyPr>
          <a:lstStyle/>
          <a:p>
            <a:pPr marL="268605">
              <a:lnSpc>
                <a:spcPct val="100000"/>
              </a:lnSpc>
              <a:spcBef>
                <a:spcPts val="1915"/>
              </a:spcBef>
            </a:pPr>
            <a:r>
              <a:rPr sz="2000" b="1" dirty="0">
                <a:latin typeface="Arial"/>
                <a:cs typeface="Arial"/>
              </a:rPr>
              <a:t>Can be </a:t>
            </a:r>
            <a:r>
              <a:rPr sz="2000" b="1" spc="-5" dirty="0">
                <a:latin typeface="Arial"/>
                <a:cs typeface="Arial"/>
              </a:rPr>
              <a:t>seen as part </a:t>
            </a:r>
            <a:r>
              <a:rPr sz="2000" b="1" dirty="0">
                <a:latin typeface="Arial"/>
                <a:cs typeface="Arial"/>
              </a:rPr>
              <a:t>of </a:t>
            </a:r>
            <a:r>
              <a:rPr sz="2000" b="1" spc="-5" dirty="0">
                <a:latin typeface="Arial"/>
                <a:cs typeface="Arial"/>
              </a:rPr>
              <a:t>TQM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approach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7408" y="189484"/>
            <a:ext cx="102698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The </a:t>
            </a:r>
            <a:r>
              <a:rPr sz="4000" spc="-5" dirty="0"/>
              <a:t>nature and purpose of working</a:t>
            </a:r>
            <a:r>
              <a:rPr sz="4000" spc="10" dirty="0"/>
              <a:t> </a:t>
            </a:r>
            <a:r>
              <a:rPr sz="4000" spc="-5" dirty="0"/>
              <a:t>capital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849687" y="1266088"/>
            <a:ext cx="6491605" cy="4234180"/>
          </a:xfrm>
          <a:custGeom>
            <a:avLst/>
            <a:gdLst/>
            <a:ahLst/>
            <a:cxnLst/>
            <a:rect l="l" t="t" r="r" b="b"/>
            <a:pathLst>
              <a:path w="6491605" h="4234180">
                <a:moveTo>
                  <a:pt x="3519487" y="313334"/>
                </a:moveTo>
                <a:lnTo>
                  <a:pt x="3516084" y="267042"/>
                </a:lnTo>
                <a:lnTo>
                  <a:pt x="3506216" y="222846"/>
                </a:lnTo>
                <a:lnTo>
                  <a:pt x="3490353" y="181241"/>
                </a:lnTo>
                <a:lnTo>
                  <a:pt x="3469005" y="142722"/>
                </a:lnTo>
                <a:lnTo>
                  <a:pt x="3442627" y="107772"/>
                </a:lnTo>
                <a:lnTo>
                  <a:pt x="3411715" y="76860"/>
                </a:lnTo>
                <a:lnTo>
                  <a:pt x="3376765" y="50482"/>
                </a:lnTo>
                <a:lnTo>
                  <a:pt x="3338245" y="29133"/>
                </a:lnTo>
                <a:lnTo>
                  <a:pt x="3296640" y="13271"/>
                </a:lnTo>
                <a:lnTo>
                  <a:pt x="3252444" y="3403"/>
                </a:lnTo>
                <a:lnTo>
                  <a:pt x="3206153" y="0"/>
                </a:lnTo>
                <a:lnTo>
                  <a:pt x="313347" y="0"/>
                </a:lnTo>
                <a:lnTo>
                  <a:pt x="267030" y="3403"/>
                </a:lnTo>
                <a:lnTo>
                  <a:pt x="222834" y="13271"/>
                </a:lnTo>
                <a:lnTo>
                  <a:pt x="181241" y="29133"/>
                </a:lnTo>
                <a:lnTo>
                  <a:pt x="142722" y="50482"/>
                </a:lnTo>
                <a:lnTo>
                  <a:pt x="107759" y="76860"/>
                </a:lnTo>
                <a:lnTo>
                  <a:pt x="76847" y="107772"/>
                </a:lnTo>
                <a:lnTo>
                  <a:pt x="50469" y="142722"/>
                </a:lnTo>
                <a:lnTo>
                  <a:pt x="29121" y="181241"/>
                </a:lnTo>
                <a:lnTo>
                  <a:pt x="13258" y="222846"/>
                </a:lnTo>
                <a:lnTo>
                  <a:pt x="3390" y="267042"/>
                </a:lnTo>
                <a:lnTo>
                  <a:pt x="0" y="313334"/>
                </a:lnTo>
                <a:lnTo>
                  <a:pt x="0" y="3920515"/>
                </a:lnTo>
                <a:lnTo>
                  <a:pt x="3390" y="3966819"/>
                </a:lnTo>
                <a:lnTo>
                  <a:pt x="13258" y="4011015"/>
                </a:lnTo>
                <a:lnTo>
                  <a:pt x="29121" y="4052620"/>
                </a:lnTo>
                <a:lnTo>
                  <a:pt x="50469" y="4091140"/>
                </a:lnTo>
                <a:lnTo>
                  <a:pt x="76847" y="4126090"/>
                </a:lnTo>
                <a:lnTo>
                  <a:pt x="107759" y="4157002"/>
                </a:lnTo>
                <a:lnTo>
                  <a:pt x="142722" y="4183380"/>
                </a:lnTo>
                <a:lnTo>
                  <a:pt x="181241" y="4204728"/>
                </a:lnTo>
                <a:lnTo>
                  <a:pt x="222834" y="4220591"/>
                </a:lnTo>
                <a:lnTo>
                  <a:pt x="267030" y="4230459"/>
                </a:lnTo>
                <a:lnTo>
                  <a:pt x="313347" y="4233850"/>
                </a:lnTo>
                <a:lnTo>
                  <a:pt x="3206153" y="4233850"/>
                </a:lnTo>
                <a:lnTo>
                  <a:pt x="3252444" y="4230459"/>
                </a:lnTo>
                <a:lnTo>
                  <a:pt x="3296640" y="4220591"/>
                </a:lnTo>
                <a:lnTo>
                  <a:pt x="3338245" y="4204728"/>
                </a:lnTo>
                <a:lnTo>
                  <a:pt x="3376765" y="4183380"/>
                </a:lnTo>
                <a:lnTo>
                  <a:pt x="3411715" y="4157002"/>
                </a:lnTo>
                <a:lnTo>
                  <a:pt x="3442627" y="4126090"/>
                </a:lnTo>
                <a:lnTo>
                  <a:pt x="3469005" y="4091140"/>
                </a:lnTo>
                <a:lnTo>
                  <a:pt x="3490353" y="4052620"/>
                </a:lnTo>
                <a:lnTo>
                  <a:pt x="3506216" y="4011015"/>
                </a:lnTo>
                <a:lnTo>
                  <a:pt x="3516084" y="3966819"/>
                </a:lnTo>
                <a:lnTo>
                  <a:pt x="3519487" y="3920515"/>
                </a:lnTo>
                <a:lnTo>
                  <a:pt x="3519487" y="313334"/>
                </a:lnTo>
                <a:close/>
              </a:path>
              <a:path w="6491605" h="4234180">
                <a:moveTo>
                  <a:pt x="6491287" y="303923"/>
                </a:moveTo>
                <a:lnTo>
                  <a:pt x="6487300" y="254635"/>
                </a:lnTo>
                <a:lnTo>
                  <a:pt x="6475793" y="207860"/>
                </a:lnTo>
                <a:lnTo>
                  <a:pt x="6457353" y="164261"/>
                </a:lnTo>
                <a:lnTo>
                  <a:pt x="6432639" y="124434"/>
                </a:lnTo>
                <a:lnTo>
                  <a:pt x="6402260" y="89027"/>
                </a:lnTo>
                <a:lnTo>
                  <a:pt x="6366853" y="58648"/>
                </a:lnTo>
                <a:lnTo>
                  <a:pt x="6327026" y="33934"/>
                </a:lnTo>
                <a:lnTo>
                  <a:pt x="6283426" y="15494"/>
                </a:lnTo>
                <a:lnTo>
                  <a:pt x="6236652" y="3987"/>
                </a:lnTo>
                <a:lnTo>
                  <a:pt x="6187364" y="0"/>
                </a:lnTo>
                <a:lnTo>
                  <a:pt x="4312374" y="0"/>
                </a:lnTo>
                <a:lnTo>
                  <a:pt x="4263072" y="3987"/>
                </a:lnTo>
                <a:lnTo>
                  <a:pt x="4216298" y="15494"/>
                </a:lnTo>
                <a:lnTo>
                  <a:pt x="4172686" y="33934"/>
                </a:lnTo>
                <a:lnTo>
                  <a:pt x="4132872" y="58648"/>
                </a:lnTo>
                <a:lnTo>
                  <a:pt x="4097451" y="89027"/>
                </a:lnTo>
                <a:lnTo>
                  <a:pt x="4067073" y="124434"/>
                </a:lnTo>
                <a:lnTo>
                  <a:pt x="4042359" y="164261"/>
                </a:lnTo>
                <a:lnTo>
                  <a:pt x="4023931" y="207860"/>
                </a:lnTo>
                <a:lnTo>
                  <a:pt x="4012412" y="254635"/>
                </a:lnTo>
                <a:lnTo>
                  <a:pt x="4008437" y="303923"/>
                </a:lnTo>
                <a:lnTo>
                  <a:pt x="4008437" y="3682276"/>
                </a:lnTo>
                <a:lnTo>
                  <a:pt x="4012412" y="3731577"/>
                </a:lnTo>
                <a:lnTo>
                  <a:pt x="4023931" y="3778351"/>
                </a:lnTo>
                <a:lnTo>
                  <a:pt x="4042359" y="3821950"/>
                </a:lnTo>
                <a:lnTo>
                  <a:pt x="4067073" y="3861778"/>
                </a:lnTo>
                <a:lnTo>
                  <a:pt x="4097451" y="3897185"/>
                </a:lnTo>
                <a:lnTo>
                  <a:pt x="4132872" y="3927564"/>
                </a:lnTo>
                <a:lnTo>
                  <a:pt x="4172686" y="3952278"/>
                </a:lnTo>
                <a:lnTo>
                  <a:pt x="4216298" y="3970718"/>
                </a:lnTo>
                <a:lnTo>
                  <a:pt x="4263072" y="3982224"/>
                </a:lnTo>
                <a:lnTo>
                  <a:pt x="4312374" y="3986199"/>
                </a:lnTo>
                <a:lnTo>
                  <a:pt x="6187364" y="3986199"/>
                </a:lnTo>
                <a:lnTo>
                  <a:pt x="6236652" y="3982224"/>
                </a:lnTo>
                <a:lnTo>
                  <a:pt x="6283426" y="3970718"/>
                </a:lnTo>
                <a:lnTo>
                  <a:pt x="6327026" y="3952278"/>
                </a:lnTo>
                <a:lnTo>
                  <a:pt x="6366853" y="3927564"/>
                </a:lnTo>
                <a:lnTo>
                  <a:pt x="6402260" y="3897185"/>
                </a:lnTo>
                <a:lnTo>
                  <a:pt x="6432639" y="3861778"/>
                </a:lnTo>
                <a:lnTo>
                  <a:pt x="6457353" y="3821950"/>
                </a:lnTo>
                <a:lnTo>
                  <a:pt x="6475793" y="3778351"/>
                </a:lnTo>
                <a:lnTo>
                  <a:pt x="6487300" y="3731577"/>
                </a:lnTo>
                <a:lnTo>
                  <a:pt x="6491287" y="3682276"/>
                </a:lnTo>
                <a:lnTo>
                  <a:pt x="6491287" y="303923"/>
                </a:lnTo>
                <a:close/>
              </a:path>
            </a:pathLst>
          </a:custGeom>
          <a:solidFill>
            <a:srgbClr val="DBBB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89550" y="1380070"/>
            <a:ext cx="18713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spc="-5" dirty="0">
                <a:latin typeface="Arial"/>
                <a:cs typeface="Arial"/>
              </a:rPr>
              <a:t>Major</a:t>
            </a:r>
            <a:r>
              <a:rPr sz="2000" b="1" i="1" spc="-75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elements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50250" y="1380070"/>
            <a:ext cx="17310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spc="-5" dirty="0">
                <a:latin typeface="Arial"/>
                <a:cs typeface="Arial"/>
              </a:rPr>
              <a:t>Major</a:t>
            </a:r>
            <a:r>
              <a:rPr sz="2000" b="1" i="1" spc="-70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element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698875" y="2074125"/>
            <a:ext cx="3673475" cy="548005"/>
            <a:chOff x="3698875" y="2074125"/>
            <a:chExt cx="3673475" cy="548005"/>
          </a:xfrm>
        </p:grpSpPr>
        <p:sp>
          <p:nvSpPr>
            <p:cNvPr id="7" name="object 7"/>
            <p:cNvSpPr/>
            <p:nvPr/>
          </p:nvSpPr>
          <p:spPr>
            <a:xfrm>
              <a:off x="7235431" y="2074125"/>
              <a:ext cx="137160" cy="548005"/>
            </a:xfrm>
            <a:custGeom>
              <a:avLst/>
              <a:gdLst/>
              <a:ahLst/>
              <a:cxnLst/>
              <a:rect l="l" t="t" r="r" b="b"/>
              <a:pathLst>
                <a:path w="137159" h="548005">
                  <a:moveTo>
                    <a:pt x="136918" y="0"/>
                  </a:moveTo>
                  <a:lnTo>
                    <a:pt x="0" y="136918"/>
                  </a:lnTo>
                  <a:lnTo>
                    <a:pt x="0" y="547674"/>
                  </a:lnTo>
                  <a:lnTo>
                    <a:pt x="136918" y="410756"/>
                  </a:lnTo>
                  <a:lnTo>
                    <a:pt x="136918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98875" y="2074125"/>
              <a:ext cx="3673475" cy="137160"/>
            </a:xfrm>
            <a:custGeom>
              <a:avLst/>
              <a:gdLst/>
              <a:ahLst/>
              <a:cxnLst/>
              <a:rect l="l" t="t" r="r" b="b"/>
              <a:pathLst>
                <a:path w="3673475" h="137160">
                  <a:moveTo>
                    <a:pt x="3673475" y="0"/>
                  </a:moveTo>
                  <a:lnTo>
                    <a:pt x="136918" y="0"/>
                  </a:lnTo>
                  <a:lnTo>
                    <a:pt x="0" y="136918"/>
                  </a:lnTo>
                  <a:lnTo>
                    <a:pt x="3536556" y="136918"/>
                  </a:lnTo>
                  <a:lnTo>
                    <a:pt x="3673475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698875" y="2211044"/>
            <a:ext cx="3536950" cy="410845"/>
          </a:xfrm>
          <a:prstGeom prst="rect">
            <a:avLst/>
          </a:prstGeom>
          <a:solidFill>
            <a:srgbClr val="CC0000"/>
          </a:solidFill>
        </p:spPr>
        <p:txBody>
          <a:bodyPr vert="horz" wrap="square" lIns="0" tIns="37465" rIns="0" bIns="0" rtlCol="0">
            <a:spAutoFit/>
          </a:bodyPr>
          <a:lstStyle/>
          <a:p>
            <a:pPr marL="1163320">
              <a:lnSpc>
                <a:spcPct val="100000"/>
              </a:lnSpc>
              <a:spcBef>
                <a:spcPts val="295"/>
              </a:spcBef>
            </a:pP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Inventories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698875" y="2742463"/>
            <a:ext cx="3673475" cy="549275"/>
            <a:chOff x="3698875" y="2742463"/>
            <a:chExt cx="3673475" cy="549275"/>
          </a:xfrm>
        </p:grpSpPr>
        <p:sp>
          <p:nvSpPr>
            <p:cNvPr id="11" name="object 11"/>
            <p:cNvSpPr/>
            <p:nvPr/>
          </p:nvSpPr>
          <p:spPr>
            <a:xfrm>
              <a:off x="7235037" y="2742463"/>
              <a:ext cx="137795" cy="549275"/>
            </a:xfrm>
            <a:custGeom>
              <a:avLst/>
              <a:gdLst/>
              <a:ahLst/>
              <a:cxnLst/>
              <a:rect l="l" t="t" r="r" b="b"/>
              <a:pathLst>
                <a:path w="137795" h="549275">
                  <a:moveTo>
                    <a:pt x="137312" y="0"/>
                  </a:moveTo>
                  <a:lnTo>
                    <a:pt x="0" y="137312"/>
                  </a:lnTo>
                  <a:lnTo>
                    <a:pt x="0" y="549275"/>
                  </a:lnTo>
                  <a:lnTo>
                    <a:pt x="137312" y="411949"/>
                  </a:lnTo>
                  <a:lnTo>
                    <a:pt x="137312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98875" y="2742463"/>
              <a:ext cx="3673475" cy="137795"/>
            </a:xfrm>
            <a:custGeom>
              <a:avLst/>
              <a:gdLst/>
              <a:ahLst/>
              <a:cxnLst/>
              <a:rect l="l" t="t" r="r" b="b"/>
              <a:pathLst>
                <a:path w="3673475" h="137794">
                  <a:moveTo>
                    <a:pt x="3673475" y="0"/>
                  </a:moveTo>
                  <a:lnTo>
                    <a:pt x="137312" y="0"/>
                  </a:lnTo>
                  <a:lnTo>
                    <a:pt x="0" y="137312"/>
                  </a:lnTo>
                  <a:lnTo>
                    <a:pt x="3536162" y="137312"/>
                  </a:lnTo>
                  <a:lnTo>
                    <a:pt x="3673475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698875" y="2879775"/>
            <a:ext cx="3536315" cy="412115"/>
          </a:xfrm>
          <a:prstGeom prst="rect">
            <a:avLst/>
          </a:prstGeom>
          <a:solidFill>
            <a:srgbClr val="CC0000"/>
          </a:solidFill>
        </p:spPr>
        <p:txBody>
          <a:bodyPr vert="horz" wrap="square" lIns="0" tIns="40005" rIns="0" bIns="0" rtlCol="0">
            <a:spAutoFit/>
          </a:bodyPr>
          <a:lstStyle/>
          <a:p>
            <a:pPr marL="725805">
              <a:lnSpc>
                <a:spcPct val="100000"/>
              </a:lnSpc>
              <a:spcBef>
                <a:spcPts val="315"/>
              </a:spcBef>
            </a:pPr>
            <a:r>
              <a:rPr sz="2000" b="1" spc="-25" dirty="0">
                <a:solidFill>
                  <a:srgbClr val="FFCC99"/>
                </a:solidFill>
                <a:latin typeface="Arial"/>
                <a:cs typeface="Arial"/>
              </a:rPr>
              <a:t>Trade</a:t>
            </a:r>
            <a:r>
              <a:rPr sz="2000" b="1" spc="-10" dirty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receivables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689350" y="3428263"/>
            <a:ext cx="3683000" cy="806450"/>
            <a:chOff x="3689350" y="3428263"/>
            <a:chExt cx="3683000" cy="806450"/>
          </a:xfrm>
        </p:grpSpPr>
        <p:sp>
          <p:nvSpPr>
            <p:cNvPr id="15" name="object 15"/>
            <p:cNvSpPr/>
            <p:nvPr/>
          </p:nvSpPr>
          <p:spPr>
            <a:xfrm>
              <a:off x="7246823" y="3428263"/>
              <a:ext cx="125730" cy="806450"/>
            </a:xfrm>
            <a:custGeom>
              <a:avLst/>
              <a:gdLst/>
              <a:ahLst/>
              <a:cxnLst/>
              <a:rect l="l" t="t" r="r" b="b"/>
              <a:pathLst>
                <a:path w="125729" h="806450">
                  <a:moveTo>
                    <a:pt x="125526" y="0"/>
                  </a:moveTo>
                  <a:lnTo>
                    <a:pt x="0" y="125514"/>
                  </a:lnTo>
                  <a:lnTo>
                    <a:pt x="0" y="806450"/>
                  </a:lnTo>
                  <a:lnTo>
                    <a:pt x="125526" y="680923"/>
                  </a:lnTo>
                  <a:lnTo>
                    <a:pt x="125526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89350" y="3428263"/>
              <a:ext cx="3683000" cy="125730"/>
            </a:xfrm>
            <a:custGeom>
              <a:avLst/>
              <a:gdLst/>
              <a:ahLst/>
              <a:cxnLst/>
              <a:rect l="l" t="t" r="r" b="b"/>
              <a:pathLst>
                <a:path w="3683000" h="125729">
                  <a:moveTo>
                    <a:pt x="3683000" y="0"/>
                  </a:moveTo>
                  <a:lnTo>
                    <a:pt x="125526" y="0"/>
                  </a:lnTo>
                  <a:lnTo>
                    <a:pt x="0" y="125514"/>
                  </a:lnTo>
                  <a:lnTo>
                    <a:pt x="3557473" y="125514"/>
                  </a:lnTo>
                  <a:lnTo>
                    <a:pt x="3683000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689350" y="3553777"/>
            <a:ext cx="3557904" cy="681355"/>
          </a:xfrm>
          <a:prstGeom prst="rect">
            <a:avLst/>
          </a:prstGeom>
          <a:solidFill>
            <a:srgbClr val="CC0000"/>
          </a:solidFill>
        </p:spPr>
        <p:txBody>
          <a:bodyPr vert="horz" wrap="square" lIns="0" tIns="16446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1295"/>
              </a:spcBef>
            </a:pP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Cash (in hand and at</a:t>
            </a:r>
            <a:r>
              <a:rPr sz="2000" b="1" spc="-40" dirty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bank)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7237412" y="2090000"/>
            <a:ext cx="3094355" cy="4645025"/>
            <a:chOff x="7237412" y="2090000"/>
            <a:chExt cx="3094355" cy="4645025"/>
          </a:xfrm>
        </p:grpSpPr>
        <p:sp>
          <p:nvSpPr>
            <p:cNvPr id="19" name="object 19"/>
            <p:cNvSpPr/>
            <p:nvPr/>
          </p:nvSpPr>
          <p:spPr>
            <a:xfrm>
              <a:off x="10193464" y="2090000"/>
              <a:ext cx="138430" cy="860425"/>
            </a:xfrm>
            <a:custGeom>
              <a:avLst/>
              <a:gdLst/>
              <a:ahLst/>
              <a:cxnLst/>
              <a:rect l="l" t="t" r="r" b="b"/>
              <a:pathLst>
                <a:path w="138429" h="860425">
                  <a:moveTo>
                    <a:pt x="137985" y="0"/>
                  </a:moveTo>
                  <a:lnTo>
                    <a:pt x="0" y="137972"/>
                  </a:lnTo>
                  <a:lnTo>
                    <a:pt x="0" y="860425"/>
                  </a:lnTo>
                  <a:lnTo>
                    <a:pt x="137985" y="722439"/>
                  </a:lnTo>
                  <a:lnTo>
                    <a:pt x="137985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708900" y="2090000"/>
              <a:ext cx="2622550" cy="138430"/>
            </a:xfrm>
            <a:custGeom>
              <a:avLst/>
              <a:gdLst/>
              <a:ahLst/>
              <a:cxnLst/>
              <a:rect l="l" t="t" r="r" b="b"/>
              <a:pathLst>
                <a:path w="2622550" h="138430">
                  <a:moveTo>
                    <a:pt x="2622550" y="0"/>
                  </a:moveTo>
                  <a:lnTo>
                    <a:pt x="137985" y="0"/>
                  </a:lnTo>
                  <a:lnTo>
                    <a:pt x="0" y="137972"/>
                  </a:lnTo>
                  <a:lnTo>
                    <a:pt x="2484564" y="137972"/>
                  </a:lnTo>
                  <a:lnTo>
                    <a:pt x="2622550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37412" y="5596782"/>
              <a:ext cx="703580" cy="1138555"/>
            </a:xfrm>
            <a:custGeom>
              <a:avLst/>
              <a:gdLst/>
              <a:ahLst/>
              <a:cxnLst/>
              <a:rect l="l" t="t" r="r" b="b"/>
              <a:pathLst>
                <a:path w="703579" h="1138554">
                  <a:moveTo>
                    <a:pt x="547700" y="0"/>
                  </a:moveTo>
                  <a:lnTo>
                    <a:pt x="155562" y="0"/>
                  </a:lnTo>
                  <a:lnTo>
                    <a:pt x="106392" y="7930"/>
                  </a:lnTo>
                  <a:lnTo>
                    <a:pt x="63688" y="30014"/>
                  </a:lnTo>
                  <a:lnTo>
                    <a:pt x="30014" y="63688"/>
                  </a:lnTo>
                  <a:lnTo>
                    <a:pt x="7930" y="106391"/>
                  </a:lnTo>
                  <a:lnTo>
                    <a:pt x="0" y="155561"/>
                  </a:lnTo>
                  <a:lnTo>
                    <a:pt x="0" y="982675"/>
                  </a:lnTo>
                  <a:lnTo>
                    <a:pt x="7930" y="1031844"/>
                  </a:lnTo>
                  <a:lnTo>
                    <a:pt x="30014" y="1074547"/>
                  </a:lnTo>
                  <a:lnTo>
                    <a:pt x="63688" y="1108222"/>
                  </a:lnTo>
                  <a:lnTo>
                    <a:pt x="106392" y="1130306"/>
                  </a:lnTo>
                  <a:lnTo>
                    <a:pt x="155562" y="1138236"/>
                  </a:lnTo>
                  <a:lnTo>
                    <a:pt x="547700" y="1138236"/>
                  </a:lnTo>
                  <a:lnTo>
                    <a:pt x="596870" y="1130306"/>
                  </a:lnTo>
                  <a:lnTo>
                    <a:pt x="639573" y="1108222"/>
                  </a:lnTo>
                  <a:lnTo>
                    <a:pt x="673248" y="1074547"/>
                  </a:lnTo>
                  <a:lnTo>
                    <a:pt x="695331" y="1031844"/>
                  </a:lnTo>
                  <a:lnTo>
                    <a:pt x="703262" y="982675"/>
                  </a:lnTo>
                  <a:lnTo>
                    <a:pt x="703262" y="155561"/>
                  </a:lnTo>
                  <a:lnTo>
                    <a:pt x="695331" y="106391"/>
                  </a:lnTo>
                  <a:lnTo>
                    <a:pt x="673248" y="63688"/>
                  </a:lnTo>
                  <a:lnTo>
                    <a:pt x="639573" y="30014"/>
                  </a:lnTo>
                  <a:lnTo>
                    <a:pt x="596870" y="7930"/>
                  </a:lnTo>
                  <a:lnTo>
                    <a:pt x="547700" y="0"/>
                  </a:lnTo>
                  <a:close/>
                </a:path>
              </a:pathLst>
            </a:custGeom>
            <a:solidFill>
              <a:srgbClr val="DBB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7331874" y="6294963"/>
            <a:ext cx="49657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i="1" spc="-5" dirty="0">
                <a:latin typeface="Arial"/>
                <a:cs typeface="Arial"/>
              </a:rPr>
              <a:t>l</a:t>
            </a:r>
            <a:r>
              <a:rPr sz="1900" b="1" i="1" spc="5" dirty="0">
                <a:latin typeface="Arial"/>
                <a:cs typeface="Arial"/>
              </a:rPr>
              <a:t>es</a:t>
            </a:r>
            <a:r>
              <a:rPr sz="1900" b="1" i="1" dirty="0">
                <a:latin typeface="Arial"/>
                <a:cs typeface="Arial"/>
              </a:rPr>
              <a:t>s</a:t>
            </a:r>
            <a:endParaRPr sz="19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38475" y="5582488"/>
            <a:ext cx="1008380" cy="1158875"/>
          </a:xfrm>
          <a:custGeom>
            <a:avLst/>
            <a:gdLst/>
            <a:ahLst/>
            <a:cxnLst/>
            <a:rect l="l" t="t" r="r" b="b"/>
            <a:pathLst>
              <a:path w="1008379" h="1158875">
                <a:moveTo>
                  <a:pt x="840054" y="0"/>
                </a:moveTo>
                <a:lnTo>
                  <a:pt x="168020" y="0"/>
                </a:lnTo>
                <a:lnTo>
                  <a:pt x="123353" y="6002"/>
                </a:lnTo>
                <a:lnTo>
                  <a:pt x="83216" y="22940"/>
                </a:lnTo>
                <a:lnTo>
                  <a:pt x="49210" y="49213"/>
                </a:lnTo>
                <a:lnTo>
                  <a:pt x="22939" y="83218"/>
                </a:lnTo>
                <a:lnTo>
                  <a:pt x="6001" y="123354"/>
                </a:lnTo>
                <a:lnTo>
                  <a:pt x="0" y="168019"/>
                </a:lnTo>
                <a:lnTo>
                  <a:pt x="0" y="990866"/>
                </a:lnTo>
                <a:lnTo>
                  <a:pt x="6001" y="1035531"/>
                </a:lnTo>
                <a:lnTo>
                  <a:pt x="22939" y="1075666"/>
                </a:lnTo>
                <a:lnTo>
                  <a:pt x="49210" y="1109670"/>
                </a:lnTo>
                <a:lnTo>
                  <a:pt x="83216" y="1135941"/>
                </a:lnTo>
                <a:lnTo>
                  <a:pt x="123353" y="1152879"/>
                </a:lnTo>
                <a:lnTo>
                  <a:pt x="168020" y="1158880"/>
                </a:lnTo>
                <a:lnTo>
                  <a:pt x="840054" y="1158880"/>
                </a:lnTo>
                <a:lnTo>
                  <a:pt x="884716" y="1152879"/>
                </a:lnTo>
                <a:lnTo>
                  <a:pt x="924850" y="1135941"/>
                </a:lnTo>
                <a:lnTo>
                  <a:pt x="958853" y="1109670"/>
                </a:lnTo>
                <a:lnTo>
                  <a:pt x="985123" y="1075666"/>
                </a:lnTo>
                <a:lnTo>
                  <a:pt x="1002060" y="1035531"/>
                </a:lnTo>
                <a:lnTo>
                  <a:pt x="1008062" y="990866"/>
                </a:lnTo>
                <a:lnTo>
                  <a:pt x="1008062" y="168019"/>
                </a:lnTo>
                <a:lnTo>
                  <a:pt x="1002060" y="123354"/>
                </a:lnTo>
                <a:lnTo>
                  <a:pt x="985123" y="83218"/>
                </a:lnTo>
                <a:lnTo>
                  <a:pt x="958853" y="49213"/>
                </a:lnTo>
                <a:lnTo>
                  <a:pt x="924850" y="22940"/>
                </a:lnTo>
                <a:lnTo>
                  <a:pt x="884716" y="6002"/>
                </a:lnTo>
                <a:lnTo>
                  <a:pt x="840054" y="0"/>
                </a:lnTo>
                <a:close/>
              </a:path>
            </a:pathLst>
          </a:custGeom>
          <a:solidFill>
            <a:srgbClr val="DBBB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157537" y="6296552"/>
            <a:ext cx="79184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i="1" spc="5" dirty="0">
                <a:latin typeface="Arial"/>
                <a:cs typeface="Arial"/>
              </a:rPr>
              <a:t>e</a:t>
            </a:r>
            <a:r>
              <a:rPr sz="1900" b="1" i="1" dirty="0">
                <a:latin typeface="Arial"/>
                <a:cs typeface="Arial"/>
              </a:rPr>
              <a:t>qu</a:t>
            </a:r>
            <a:r>
              <a:rPr sz="1900" b="1" i="1" spc="5" dirty="0">
                <a:latin typeface="Arial"/>
                <a:cs typeface="Arial"/>
              </a:rPr>
              <a:t>a</a:t>
            </a:r>
            <a:r>
              <a:rPr sz="1900" b="1" i="1" spc="-5" dirty="0">
                <a:latin typeface="Arial"/>
                <a:cs typeface="Arial"/>
              </a:rPr>
              <a:t>l</a:t>
            </a:r>
            <a:r>
              <a:rPr sz="1900" b="1" i="1" dirty="0">
                <a:latin typeface="Arial"/>
                <a:cs typeface="Arial"/>
              </a:rPr>
              <a:t>s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849437" y="4874475"/>
            <a:ext cx="8491855" cy="1373505"/>
            <a:chOff x="1849437" y="4874475"/>
            <a:chExt cx="8491855" cy="1373505"/>
          </a:xfrm>
        </p:grpSpPr>
        <p:sp>
          <p:nvSpPr>
            <p:cNvPr id="26" name="object 26"/>
            <p:cNvSpPr/>
            <p:nvPr/>
          </p:nvSpPr>
          <p:spPr>
            <a:xfrm>
              <a:off x="10185387" y="4874475"/>
              <a:ext cx="156210" cy="1368425"/>
            </a:xfrm>
            <a:custGeom>
              <a:avLst/>
              <a:gdLst/>
              <a:ahLst/>
              <a:cxnLst/>
              <a:rect l="l" t="t" r="r" b="b"/>
              <a:pathLst>
                <a:path w="156209" h="1368425">
                  <a:moveTo>
                    <a:pt x="155587" y="0"/>
                  </a:moveTo>
                  <a:lnTo>
                    <a:pt x="0" y="155587"/>
                  </a:lnTo>
                  <a:lnTo>
                    <a:pt x="0" y="1368418"/>
                  </a:lnTo>
                  <a:lnTo>
                    <a:pt x="155587" y="1212828"/>
                  </a:lnTo>
                  <a:lnTo>
                    <a:pt x="155587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708900" y="4874475"/>
              <a:ext cx="2632075" cy="156210"/>
            </a:xfrm>
            <a:custGeom>
              <a:avLst/>
              <a:gdLst/>
              <a:ahLst/>
              <a:cxnLst/>
              <a:rect l="l" t="t" r="r" b="b"/>
              <a:pathLst>
                <a:path w="2632075" h="156210">
                  <a:moveTo>
                    <a:pt x="2632075" y="0"/>
                  </a:moveTo>
                  <a:lnTo>
                    <a:pt x="155587" y="0"/>
                  </a:lnTo>
                  <a:lnTo>
                    <a:pt x="0" y="155587"/>
                  </a:lnTo>
                  <a:lnTo>
                    <a:pt x="2476487" y="155587"/>
                  </a:lnTo>
                  <a:lnTo>
                    <a:pt x="2632075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197725" y="4879225"/>
              <a:ext cx="165100" cy="1368425"/>
            </a:xfrm>
            <a:custGeom>
              <a:avLst/>
              <a:gdLst/>
              <a:ahLst/>
              <a:cxnLst/>
              <a:rect l="l" t="t" r="r" b="b"/>
              <a:pathLst>
                <a:path w="165100" h="1368425">
                  <a:moveTo>
                    <a:pt x="165100" y="0"/>
                  </a:moveTo>
                  <a:lnTo>
                    <a:pt x="0" y="165112"/>
                  </a:lnTo>
                  <a:lnTo>
                    <a:pt x="0" y="1368431"/>
                  </a:lnTo>
                  <a:lnTo>
                    <a:pt x="165100" y="1203330"/>
                  </a:lnTo>
                  <a:lnTo>
                    <a:pt x="165100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89287" y="4879225"/>
              <a:ext cx="156210" cy="1368425"/>
            </a:xfrm>
            <a:custGeom>
              <a:avLst/>
              <a:gdLst/>
              <a:ahLst/>
              <a:cxnLst/>
              <a:rect l="l" t="t" r="r" b="b"/>
              <a:pathLst>
                <a:path w="156210" h="1368425">
                  <a:moveTo>
                    <a:pt x="155587" y="0"/>
                  </a:moveTo>
                  <a:lnTo>
                    <a:pt x="0" y="155600"/>
                  </a:lnTo>
                  <a:lnTo>
                    <a:pt x="0" y="1368431"/>
                  </a:lnTo>
                  <a:lnTo>
                    <a:pt x="155587" y="1212841"/>
                  </a:lnTo>
                  <a:lnTo>
                    <a:pt x="155587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849437" y="4879225"/>
              <a:ext cx="1595755" cy="156210"/>
            </a:xfrm>
            <a:custGeom>
              <a:avLst/>
              <a:gdLst/>
              <a:ahLst/>
              <a:cxnLst/>
              <a:rect l="l" t="t" r="r" b="b"/>
              <a:pathLst>
                <a:path w="1595754" h="156210">
                  <a:moveTo>
                    <a:pt x="1595437" y="0"/>
                  </a:moveTo>
                  <a:lnTo>
                    <a:pt x="155587" y="0"/>
                  </a:lnTo>
                  <a:lnTo>
                    <a:pt x="0" y="155600"/>
                  </a:lnTo>
                  <a:lnTo>
                    <a:pt x="1439849" y="155600"/>
                  </a:lnTo>
                  <a:lnTo>
                    <a:pt x="1595437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95700" y="4879225"/>
              <a:ext cx="3667125" cy="165735"/>
            </a:xfrm>
            <a:custGeom>
              <a:avLst/>
              <a:gdLst/>
              <a:ahLst/>
              <a:cxnLst/>
              <a:rect l="l" t="t" r="r" b="b"/>
              <a:pathLst>
                <a:path w="3667125" h="165735">
                  <a:moveTo>
                    <a:pt x="3667125" y="0"/>
                  </a:moveTo>
                  <a:lnTo>
                    <a:pt x="165100" y="0"/>
                  </a:lnTo>
                  <a:lnTo>
                    <a:pt x="0" y="165112"/>
                  </a:lnTo>
                  <a:lnTo>
                    <a:pt x="3502025" y="165112"/>
                  </a:lnTo>
                  <a:lnTo>
                    <a:pt x="3667125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708900" y="5030063"/>
            <a:ext cx="2476500" cy="121285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Times New Roman"/>
              <a:cs typeface="Times New Roman"/>
            </a:endParaRPr>
          </a:p>
          <a:p>
            <a:pPr marL="21082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Current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liabilities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49437" y="5034826"/>
            <a:ext cx="1440180" cy="1212850"/>
          </a:xfrm>
          <a:prstGeom prst="rect">
            <a:avLst/>
          </a:prstGeom>
          <a:solidFill>
            <a:srgbClr val="CC0000"/>
          </a:solidFill>
        </p:spPr>
        <p:txBody>
          <a:bodyPr vert="horz" wrap="square" lIns="0" tIns="247015" rIns="0" bIns="0" rtlCol="0">
            <a:spAutoFit/>
          </a:bodyPr>
          <a:lstStyle/>
          <a:p>
            <a:pPr marL="297180" marR="227329" indent="-104139">
              <a:lnSpc>
                <a:spcPct val="100000"/>
              </a:lnSpc>
              <a:spcBef>
                <a:spcPts val="1945"/>
              </a:spcBef>
            </a:pPr>
            <a:r>
              <a:rPr sz="2000" b="1" spc="-40" dirty="0">
                <a:solidFill>
                  <a:srgbClr val="FFCC99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FFCC99"/>
                </a:solidFill>
                <a:latin typeface="Arial"/>
                <a:cs typeface="Arial"/>
              </a:rPr>
              <a:t>o</a:t>
            </a: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r</a:t>
            </a:r>
            <a:r>
              <a:rPr sz="2000" b="1" dirty="0">
                <a:solidFill>
                  <a:srgbClr val="FFCC99"/>
                </a:solidFill>
                <a:latin typeface="Arial"/>
                <a:cs typeface="Arial"/>
              </a:rPr>
              <a:t>k</a:t>
            </a:r>
            <a:r>
              <a:rPr sz="2000" b="1" spc="-10" dirty="0">
                <a:solidFill>
                  <a:srgbClr val="FFCC99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CC99"/>
                </a:solidFill>
                <a:latin typeface="Arial"/>
                <a:cs typeface="Arial"/>
              </a:rPr>
              <a:t>ng  </a:t>
            </a: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capital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95700" y="5044338"/>
            <a:ext cx="3502025" cy="120332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868044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Current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assets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362325" y="3131400"/>
            <a:ext cx="6969125" cy="2691130"/>
            <a:chOff x="3362325" y="3131400"/>
            <a:chExt cx="6969125" cy="2691130"/>
          </a:xfrm>
        </p:grpSpPr>
        <p:sp>
          <p:nvSpPr>
            <p:cNvPr id="36" name="object 36"/>
            <p:cNvSpPr/>
            <p:nvPr/>
          </p:nvSpPr>
          <p:spPr>
            <a:xfrm>
              <a:off x="3362325" y="5357063"/>
              <a:ext cx="342900" cy="433705"/>
            </a:xfrm>
            <a:custGeom>
              <a:avLst/>
              <a:gdLst/>
              <a:ahLst/>
              <a:cxnLst/>
              <a:rect l="l" t="t" r="r" b="b"/>
              <a:pathLst>
                <a:path w="342900" h="433704">
                  <a:moveTo>
                    <a:pt x="200025" y="0"/>
                  </a:moveTo>
                  <a:lnTo>
                    <a:pt x="200025" y="107949"/>
                  </a:lnTo>
                  <a:lnTo>
                    <a:pt x="0" y="107949"/>
                  </a:lnTo>
                  <a:lnTo>
                    <a:pt x="0" y="325447"/>
                  </a:lnTo>
                  <a:lnTo>
                    <a:pt x="200025" y="325447"/>
                  </a:lnTo>
                  <a:lnTo>
                    <a:pt x="200025" y="433392"/>
                  </a:lnTo>
                  <a:lnTo>
                    <a:pt x="342900" y="216700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294562" y="5388813"/>
              <a:ext cx="438150" cy="433705"/>
            </a:xfrm>
            <a:custGeom>
              <a:avLst/>
              <a:gdLst/>
              <a:ahLst/>
              <a:cxnLst/>
              <a:rect l="l" t="t" r="r" b="b"/>
              <a:pathLst>
                <a:path w="438150" h="433704">
                  <a:moveTo>
                    <a:pt x="281673" y="0"/>
                  </a:moveTo>
                  <a:lnTo>
                    <a:pt x="281673" y="108356"/>
                  </a:lnTo>
                  <a:lnTo>
                    <a:pt x="0" y="108356"/>
                  </a:lnTo>
                  <a:lnTo>
                    <a:pt x="0" y="325046"/>
                  </a:lnTo>
                  <a:lnTo>
                    <a:pt x="281673" y="325046"/>
                  </a:lnTo>
                  <a:lnTo>
                    <a:pt x="281673" y="433392"/>
                  </a:lnTo>
                  <a:lnTo>
                    <a:pt x="438150" y="216700"/>
                  </a:lnTo>
                  <a:lnTo>
                    <a:pt x="281673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193464" y="3131400"/>
              <a:ext cx="138430" cy="860425"/>
            </a:xfrm>
            <a:custGeom>
              <a:avLst/>
              <a:gdLst/>
              <a:ahLst/>
              <a:cxnLst/>
              <a:rect l="l" t="t" r="r" b="b"/>
              <a:pathLst>
                <a:path w="138429" h="860425">
                  <a:moveTo>
                    <a:pt x="137985" y="0"/>
                  </a:moveTo>
                  <a:lnTo>
                    <a:pt x="0" y="137972"/>
                  </a:lnTo>
                  <a:lnTo>
                    <a:pt x="0" y="860425"/>
                  </a:lnTo>
                  <a:lnTo>
                    <a:pt x="137985" y="722439"/>
                  </a:lnTo>
                  <a:lnTo>
                    <a:pt x="137985" y="0"/>
                  </a:lnTo>
                  <a:close/>
                </a:path>
              </a:pathLst>
            </a:custGeom>
            <a:solidFill>
              <a:srgbClr val="A4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708900" y="3131400"/>
              <a:ext cx="2622550" cy="138430"/>
            </a:xfrm>
            <a:custGeom>
              <a:avLst/>
              <a:gdLst/>
              <a:ahLst/>
              <a:cxnLst/>
              <a:rect l="l" t="t" r="r" b="b"/>
              <a:pathLst>
                <a:path w="2622550" h="138429">
                  <a:moveTo>
                    <a:pt x="2622550" y="0"/>
                  </a:moveTo>
                  <a:lnTo>
                    <a:pt x="137985" y="0"/>
                  </a:lnTo>
                  <a:lnTo>
                    <a:pt x="0" y="137972"/>
                  </a:lnTo>
                  <a:lnTo>
                    <a:pt x="2484564" y="137972"/>
                  </a:lnTo>
                  <a:lnTo>
                    <a:pt x="2622550" y="0"/>
                  </a:lnTo>
                  <a:close/>
                </a:path>
              </a:pathLst>
            </a:custGeom>
            <a:solidFill>
              <a:srgbClr val="D632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708900" y="3269373"/>
            <a:ext cx="2484755" cy="722630"/>
          </a:xfrm>
          <a:prstGeom prst="rect">
            <a:avLst/>
          </a:prstGeom>
          <a:solidFill>
            <a:srgbClr val="CC0000"/>
          </a:solidFill>
        </p:spPr>
        <p:txBody>
          <a:bodyPr vert="horz" wrap="square" lIns="0" tIns="182245" rIns="0" bIns="0" rtlCol="0">
            <a:spAutoFit/>
          </a:bodyPr>
          <a:lstStyle/>
          <a:p>
            <a:pPr marL="268605">
              <a:lnSpc>
                <a:spcPct val="100000"/>
              </a:lnSpc>
              <a:spcBef>
                <a:spcPts val="1435"/>
              </a:spcBef>
            </a:pPr>
            <a:r>
              <a:rPr sz="2000" b="1" dirty="0">
                <a:solidFill>
                  <a:srgbClr val="FFCC99"/>
                </a:solidFill>
                <a:latin typeface="Arial"/>
                <a:cs typeface="Arial"/>
              </a:rPr>
              <a:t>Bank</a:t>
            </a:r>
            <a:r>
              <a:rPr sz="2000" b="1" spc="-30" dirty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overdrafts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708900" y="2227973"/>
            <a:ext cx="2484755" cy="722630"/>
          </a:xfrm>
          <a:prstGeom prst="rect">
            <a:avLst/>
          </a:prstGeom>
          <a:solidFill>
            <a:srgbClr val="CC0000"/>
          </a:solidFill>
        </p:spPr>
        <p:txBody>
          <a:bodyPr vert="horz" wrap="square" lIns="0" tIns="144145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135"/>
              </a:spcBef>
            </a:pPr>
            <a:r>
              <a:rPr sz="2000" b="1" spc="-25" dirty="0">
                <a:solidFill>
                  <a:srgbClr val="FFCC99"/>
                </a:solidFill>
                <a:latin typeface="Arial"/>
                <a:cs typeface="Arial"/>
              </a:rPr>
              <a:t>Trade</a:t>
            </a:r>
            <a:r>
              <a:rPr sz="2000" b="1" spc="-15" dirty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payables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246735"/>
            <a:ext cx="1043686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Carlito"/>
                <a:cs typeface="Carlito"/>
              </a:rPr>
              <a:t>Managing </a:t>
            </a:r>
            <a:r>
              <a:rPr sz="3600" spc="-30" dirty="0">
                <a:latin typeface="Carlito"/>
                <a:cs typeface="Carlito"/>
              </a:rPr>
              <a:t>Working </a:t>
            </a:r>
            <a:r>
              <a:rPr sz="3600" spc="-10" dirty="0">
                <a:latin typeface="Carlito"/>
                <a:cs typeface="Carlito"/>
              </a:rPr>
              <a:t>Capital</a:t>
            </a:r>
            <a:r>
              <a:rPr sz="3600" spc="35" dirty="0">
                <a:latin typeface="Carlito"/>
                <a:cs typeface="Carlito"/>
              </a:rPr>
              <a:t> </a:t>
            </a:r>
            <a:r>
              <a:rPr sz="3600" spc="-15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8" y="1025692"/>
            <a:ext cx="10657205" cy="580659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715" indent="-228600" algn="just">
              <a:lnSpc>
                <a:spcPct val="885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dirty="0">
                <a:latin typeface="Carlito"/>
                <a:cs typeface="Carlito"/>
              </a:rPr>
              <a:t>A </a:t>
            </a:r>
            <a:r>
              <a:rPr sz="2400" b="1" spc="-25" dirty="0">
                <a:latin typeface="Carlito"/>
                <a:cs typeface="Carlito"/>
              </a:rPr>
              <a:t>firm’s </a:t>
            </a:r>
            <a:r>
              <a:rPr sz="2400" b="1" spc="-5" dirty="0">
                <a:latin typeface="Carlito"/>
                <a:cs typeface="Carlito"/>
              </a:rPr>
              <a:t>net </a:t>
            </a:r>
            <a:r>
              <a:rPr sz="2400" b="1" spc="-10" dirty="0">
                <a:latin typeface="Carlito"/>
                <a:cs typeface="Carlito"/>
              </a:rPr>
              <a:t>working capital </a:t>
            </a:r>
            <a:r>
              <a:rPr sz="2400" spc="-10" dirty="0">
                <a:latin typeface="Carlito"/>
                <a:cs typeface="Carlito"/>
              </a:rPr>
              <a:t>can </a:t>
            </a:r>
            <a:r>
              <a:rPr sz="2400" dirty="0">
                <a:latin typeface="Carlito"/>
                <a:cs typeface="Carlito"/>
              </a:rPr>
              <a:t>be </a:t>
            </a:r>
            <a:r>
              <a:rPr sz="2400" spc="-5" dirty="0">
                <a:latin typeface="Carlito"/>
                <a:cs typeface="Carlito"/>
              </a:rPr>
              <a:t>defined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spc="-5" dirty="0">
                <a:latin typeface="Carlito"/>
                <a:cs typeface="Carlito"/>
              </a:rPr>
              <a:t>its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current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assets minus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its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current 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liabilities</a:t>
            </a:r>
            <a:r>
              <a:rPr sz="2400" spc="-5" dirty="0">
                <a:latin typeface="Carlito"/>
                <a:cs typeface="Carlito"/>
              </a:rPr>
              <a:t>,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Net </a:t>
            </a:r>
            <a:r>
              <a:rPr sz="2400" b="1" u="sng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Working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Capital is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capital required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short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term </a:t>
            </a:r>
            <a:r>
              <a:rPr sz="2400" b="1" u="sng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to 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run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business.</a:t>
            </a:r>
            <a:endParaRPr sz="2400" dirty="0">
              <a:latin typeface="Carlito"/>
              <a:cs typeface="Carlito"/>
            </a:endParaRPr>
          </a:p>
          <a:p>
            <a:pPr marL="241300" indent="-228600" algn="just">
              <a:lnSpc>
                <a:spcPts val="274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20" dirty="0">
                <a:latin typeface="Carlito"/>
                <a:cs typeface="Carlito"/>
              </a:rPr>
              <a:t>Working </a:t>
            </a:r>
            <a:r>
              <a:rPr sz="2400" spc="-10" dirty="0">
                <a:latin typeface="Carlito"/>
                <a:cs typeface="Carlito"/>
              </a:rPr>
              <a:t>capital </a:t>
            </a:r>
            <a:r>
              <a:rPr sz="2400" i="1" spc="-5" dirty="0">
                <a:latin typeface="Carlito"/>
                <a:cs typeface="Carlito"/>
              </a:rPr>
              <a:t>includes cash-required </a:t>
            </a:r>
            <a:r>
              <a:rPr sz="2400" i="1" spc="-20" dirty="0">
                <a:latin typeface="Carlito"/>
                <a:cs typeface="Carlito"/>
              </a:rPr>
              <a:t>to </a:t>
            </a:r>
            <a:r>
              <a:rPr sz="2400" i="1" dirty="0">
                <a:latin typeface="Carlito"/>
                <a:cs typeface="Carlito"/>
              </a:rPr>
              <a:t>run </a:t>
            </a:r>
            <a:r>
              <a:rPr sz="2400" i="1" spc="-5" dirty="0">
                <a:latin typeface="Carlito"/>
                <a:cs typeface="Carlito"/>
              </a:rPr>
              <a:t>the </a:t>
            </a:r>
            <a:r>
              <a:rPr sz="2400" i="1" dirty="0">
                <a:latin typeface="Carlito"/>
                <a:cs typeface="Carlito"/>
              </a:rPr>
              <a:t>business, but not </a:t>
            </a:r>
            <a:r>
              <a:rPr sz="2400" i="1" spc="-20" dirty="0">
                <a:latin typeface="Carlito"/>
                <a:cs typeface="Carlito"/>
              </a:rPr>
              <a:t>excess</a:t>
            </a:r>
            <a:r>
              <a:rPr sz="2400" i="1" spc="470" dirty="0">
                <a:latin typeface="Carlito"/>
                <a:cs typeface="Carlito"/>
              </a:rPr>
              <a:t> </a:t>
            </a:r>
            <a:r>
              <a:rPr sz="2400" i="1" spc="-5" dirty="0">
                <a:latin typeface="Carlito"/>
                <a:cs typeface="Carlito"/>
              </a:rPr>
              <a:t>cash</a:t>
            </a:r>
            <a:endParaRPr sz="2400" dirty="0">
              <a:latin typeface="Carlito"/>
              <a:cs typeface="Carlito"/>
            </a:endParaRPr>
          </a:p>
          <a:p>
            <a:pPr marL="241300" algn="just">
              <a:lnSpc>
                <a:spcPts val="2740"/>
              </a:lnSpc>
            </a:pPr>
            <a:r>
              <a:rPr sz="2400" spc="-5" dirty="0">
                <a:latin typeface="Carlito"/>
                <a:cs typeface="Carlito"/>
              </a:rPr>
              <a:t>(cash-not </a:t>
            </a:r>
            <a:r>
              <a:rPr sz="2400" spc="-10" dirty="0">
                <a:latin typeface="Carlito"/>
                <a:cs typeface="Carlito"/>
              </a:rPr>
              <a:t>required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run </a:t>
            </a:r>
            <a:r>
              <a:rPr sz="2400" spc="-5" dirty="0">
                <a:latin typeface="Carlito"/>
                <a:cs typeface="Carlito"/>
              </a:rPr>
              <a:t>the business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can </a:t>
            </a:r>
            <a:r>
              <a:rPr sz="2400" dirty="0">
                <a:latin typeface="Carlito"/>
                <a:cs typeface="Carlito"/>
              </a:rPr>
              <a:t>be </a:t>
            </a:r>
            <a:r>
              <a:rPr sz="2400" spc="-15" dirty="0">
                <a:latin typeface="Carlito"/>
                <a:cs typeface="Carlito"/>
              </a:rPr>
              <a:t>invested at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20" dirty="0">
                <a:latin typeface="Carlito"/>
                <a:cs typeface="Carlito"/>
              </a:rPr>
              <a:t>market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rate).</a:t>
            </a:r>
            <a:endParaRPr sz="2400" dirty="0">
              <a:latin typeface="Carlito"/>
              <a:cs typeface="Carlito"/>
            </a:endParaRPr>
          </a:p>
          <a:p>
            <a:pPr marL="241300" marR="5080" indent="-228600">
              <a:lnSpc>
                <a:spcPts val="260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level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5" dirty="0">
                <a:latin typeface="Carlito"/>
                <a:cs typeface="Carlito"/>
              </a:rPr>
              <a:t>Investments </a:t>
            </a:r>
            <a:r>
              <a:rPr sz="2400" spc="-5" dirty="0">
                <a:latin typeface="Carlito"/>
                <a:cs typeface="Carlito"/>
              </a:rPr>
              <a:t>in </a:t>
            </a:r>
            <a:r>
              <a:rPr sz="2400" dirty="0">
                <a:latin typeface="Carlito"/>
                <a:cs typeface="Carlito"/>
              </a:rPr>
              <a:t>each </a:t>
            </a:r>
            <a:r>
              <a:rPr sz="2400" spc="-5" dirty="0">
                <a:latin typeface="Carlito"/>
                <a:cs typeface="Carlito"/>
              </a:rPr>
              <a:t>of these </a:t>
            </a:r>
            <a:r>
              <a:rPr sz="2400" spc="-10" dirty="0">
                <a:latin typeface="Carlito"/>
                <a:cs typeface="Carlito"/>
              </a:rPr>
              <a:t>accounts </a:t>
            </a:r>
            <a:r>
              <a:rPr sz="2400" spc="-20" dirty="0">
                <a:latin typeface="Carlito"/>
                <a:cs typeface="Carlito"/>
              </a:rPr>
              <a:t>differs </a:t>
            </a:r>
            <a:r>
              <a:rPr sz="2400" spc="-5" dirty="0">
                <a:latin typeface="Carlito"/>
                <a:cs typeface="Carlito"/>
              </a:rPr>
              <a:t>with the type of firms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5" dirty="0">
                <a:latin typeface="Carlito"/>
                <a:cs typeface="Carlito"/>
              </a:rPr>
              <a:t>their business,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the type of industries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industry </a:t>
            </a:r>
            <a:r>
              <a:rPr sz="2400" spc="-15" dirty="0">
                <a:latin typeface="Carlito"/>
                <a:cs typeface="Carlito"/>
              </a:rPr>
              <a:t>standards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etc.</a:t>
            </a:r>
            <a:endParaRPr sz="2400" dirty="0">
              <a:latin typeface="Carlito"/>
              <a:cs typeface="Carlito"/>
            </a:endParaRPr>
          </a:p>
          <a:p>
            <a:pPr marL="241300" marR="5715" indent="-228600">
              <a:lnSpc>
                <a:spcPts val="26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  <a:tab pos="970915" algn="l"/>
                <a:tab pos="1765300" algn="l"/>
                <a:tab pos="2915920" algn="l"/>
                <a:tab pos="3668395" algn="l"/>
                <a:tab pos="4823460" algn="l"/>
                <a:tab pos="5802630" algn="l"/>
                <a:tab pos="7187565" algn="l"/>
                <a:tab pos="7816215" algn="l"/>
                <a:tab pos="8945245" algn="l"/>
                <a:tab pos="10229215" algn="l"/>
              </a:tabLst>
            </a:pPr>
            <a:r>
              <a:rPr sz="2400" dirty="0">
                <a:latin typeface="Carlito"/>
                <a:cs typeface="Carlito"/>
              </a:rPr>
              <a:t>H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w	</a:t>
            </a:r>
            <a:r>
              <a:rPr sz="2400" spc="5" dirty="0">
                <a:latin typeface="Carlito"/>
                <a:cs typeface="Carlito"/>
              </a:rPr>
              <a:t>f</a:t>
            </a:r>
            <a:r>
              <a:rPr sz="2400" spc="-5" dirty="0">
                <a:latin typeface="Carlito"/>
                <a:cs typeface="Carlito"/>
              </a:rPr>
              <a:t>i</a:t>
            </a:r>
            <a:r>
              <a:rPr sz="2400" dirty="0">
                <a:latin typeface="Carlito"/>
                <a:cs typeface="Carlito"/>
              </a:rPr>
              <a:t>r</a:t>
            </a:r>
            <a:r>
              <a:rPr sz="2400" spc="-5" dirty="0">
                <a:latin typeface="Carlito"/>
                <a:cs typeface="Carlito"/>
              </a:rPr>
              <a:t>m</a:t>
            </a:r>
            <a:r>
              <a:rPr sz="2400" dirty="0">
                <a:latin typeface="Carlito"/>
                <a:cs typeface="Carlito"/>
              </a:rPr>
              <a:t>s	</a:t>
            </a:r>
            <a:r>
              <a:rPr sz="2400" spc="-5" dirty="0">
                <a:latin typeface="Carlito"/>
                <a:cs typeface="Carlito"/>
              </a:rPr>
              <a:t>m</a:t>
            </a:r>
            <a:r>
              <a:rPr sz="2400" dirty="0">
                <a:latin typeface="Carlito"/>
                <a:cs typeface="Carlito"/>
              </a:rPr>
              <a:t>an</a:t>
            </a:r>
            <a:r>
              <a:rPr sz="2400" spc="-5" dirty="0">
                <a:latin typeface="Carlito"/>
                <a:cs typeface="Carlito"/>
              </a:rPr>
              <a:t>a</a:t>
            </a:r>
            <a:r>
              <a:rPr sz="2400" spc="-25" dirty="0">
                <a:latin typeface="Carlito"/>
                <a:cs typeface="Carlito"/>
              </a:rPr>
              <a:t>g</a:t>
            </a:r>
            <a:r>
              <a:rPr sz="2400" dirty="0">
                <a:latin typeface="Carlito"/>
                <a:cs typeface="Carlito"/>
              </a:rPr>
              <a:t>e	</a:t>
            </a:r>
            <a:r>
              <a:rPr sz="2400" spc="-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h</a:t>
            </a:r>
            <a:r>
              <a:rPr sz="2400" spc="5" dirty="0">
                <a:latin typeface="Carlito"/>
                <a:cs typeface="Carlito"/>
              </a:rPr>
              <a:t>e</a:t>
            </a:r>
            <a:r>
              <a:rPr sz="2400" spc="-5" dirty="0">
                <a:latin typeface="Carlito"/>
                <a:cs typeface="Carlito"/>
              </a:rPr>
              <a:t>i</a:t>
            </a:r>
            <a:r>
              <a:rPr sz="2400" dirty="0">
                <a:latin typeface="Carlito"/>
                <a:cs typeface="Carlito"/>
              </a:rPr>
              <a:t>r	</a:t>
            </a:r>
            <a:r>
              <a:rPr sz="2400" spc="-25" dirty="0">
                <a:latin typeface="Carlito"/>
                <a:cs typeface="Carlito"/>
              </a:rPr>
              <a:t>w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r</a:t>
            </a:r>
            <a:r>
              <a:rPr sz="2400" spc="-5" dirty="0">
                <a:latin typeface="Carlito"/>
                <a:cs typeface="Carlito"/>
              </a:rPr>
              <a:t>ki</a:t>
            </a:r>
            <a:r>
              <a:rPr sz="2400" dirty="0">
                <a:latin typeface="Carlito"/>
                <a:cs typeface="Carlito"/>
              </a:rPr>
              <a:t>ng	</a:t>
            </a:r>
            <a:r>
              <a:rPr sz="2400" spc="-25" dirty="0">
                <a:latin typeface="Carlito"/>
                <a:cs typeface="Carlito"/>
              </a:rPr>
              <a:t>c</a:t>
            </a:r>
            <a:r>
              <a:rPr sz="2400" dirty="0">
                <a:latin typeface="Carlito"/>
                <a:cs typeface="Carlito"/>
              </a:rPr>
              <a:t>ap</a:t>
            </a:r>
            <a:r>
              <a:rPr sz="2400" spc="-5" dirty="0">
                <a:latin typeface="Carlito"/>
                <a:cs typeface="Carlito"/>
              </a:rPr>
              <a:t>i</a:t>
            </a:r>
            <a:r>
              <a:rPr sz="2400" spc="-3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al	</a:t>
            </a:r>
            <a:r>
              <a:rPr sz="2400" spc="-15" dirty="0">
                <a:latin typeface="Carlito"/>
                <a:cs typeface="Carlito"/>
              </a:rPr>
              <a:t>e</a:t>
            </a:r>
            <a:r>
              <a:rPr sz="2400" spc="-20" dirty="0">
                <a:latin typeface="Carlito"/>
                <a:cs typeface="Carlito"/>
              </a:rPr>
              <a:t>f</a:t>
            </a:r>
            <a:r>
              <a:rPr sz="2400" dirty="0">
                <a:latin typeface="Carlito"/>
                <a:cs typeface="Carlito"/>
              </a:rPr>
              <a:t>f</a:t>
            </a:r>
            <a:r>
              <a:rPr sz="2400" spc="-5" dirty="0">
                <a:latin typeface="Carlito"/>
                <a:cs typeface="Carlito"/>
              </a:rPr>
              <a:t>ici</a:t>
            </a:r>
            <a:r>
              <a:rPr sz="2400" spc="5" dirty="0">
                <a:latin typeface="Carlito"/>
                <a:cs typeface="Carlito"/>
              </a:rPr>
              <a:t>e</a:t>
            </a:r>
            <a:r>
              <a:rPr sz="2400" spc="-20" dirty="0">
                <a:latin typeface="Carlito"/>
                <a:cs typeface="Carlito"/>
              </a:rPr>
              <a:t>n</a:t>
            </a:r>
            <a:r>
              <a:rPr sz="2400" spc="-5" dirty="0">
                <a:latin typeface="Carlito"/>
                <a:cs typeface="Carlito"/>
              </a:rPr>
              <a:t>tl</a:t>
            </a:r>
            <a:r>
              <a:rPr sz="2400" dirty="0">
                <a:latin typeface="Carlito"/>
                <a:cs typeface="Carlito"/>
              </a:rPr>
              <a:t>y	and	</a:t>
            </a:r>
            <a:r>
              <a:rPr sz="2400" spc="-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h</a:t>
            </a:r>
            <a:r>
              <a:rPr sz="2400" spc="5" dirty="0">
                <a:latin typeface="Carlito"/>
                <a:cs typeface="Carlito"/>
              </a:rPr>
              <a:t>e</a:t>
            </a:r>
            <a:r>
              <a:rPr sz="2400" spc="-30" dirty="0">
                <a:latin typeface="Carlito"/>
                <a:cs typeface="Carlito"/>
              </a:rPr>
              <a:t>r</a:t>
            </a:r>
            <a:r>
              <a:rPr sz="2400" spc="5" dirty="0">
                <a:latin typeface="Carlito"/>
                <a:cs typeface="Carlito"/>
              </a:rPr>
              <a:t>e</a:t>
            </a:r>
            <a:r>
              <a:rPr sz="2400" spc="-10" dirty="0">
                <a:latin typeface="Carlito"/>
                <a:cs typeface="Carlito"/>
              </a:rPr>
              <a:t>b</a:t>
            </a:r>
            <a:r>
              <a:rPr sz="2400" dirty="0">
                <a:latin typeface="Carlito"/>
                <a:cs typeface="Carlito"/>
              </a:rPr>
              <a:t>y	</a:t>
            </a:r>
            <a:r>
              <a:rPr sz="2400" spc="-5" dirty="0" smtClean="0">
                <a:latin typeface="Carlito"/>
                <a:cs typeface="Carlito"/>
              </a:rPr>
              <a:t>m</a:t>
            </a:r>
            <a:r>
              <a:rPr sz="2400" dirty="0" smtClean="0">
                <a:latin typeface="Carlito"/>
                <a:cs typeface="Carlito"/>
              </a:rPr>
              <a:t>in</a:t>
            </a:r>
            <a:r>
              <a:rPr sz="2400" spc="-5" dirty="0" smtClean="0">
                <a:latin typeface="Carlito"/>
                <a:cs typeface="Carlito"/>
              </a:rPr>
              <a:t>im</a:t>
            </a:r>
            <a:r>
              <a:rPr sz="2400" dirty="0" smtClean="0">
                <a:latin typeface="Carlito"/>
                <a:cs typeface="Carlito"/>
              </a:rPr>
              <a:t>i</a:t>
            </a:r>
            <a:r>
              <a:rPr sz="2400" spc="-55" dirty="0" smtClean="0">
                <a:latin typeface="Carlito"/>
                <a:cs typeface="Carlito"/>
              </a:rPr>
              <a:t>z</a:t>
            </a:r>
            <a:r>
              <a:rPr sz="2400" dirty="0" smtClean="0">
                <a:latin typeface="Carlito"/>
                <a:cs typeface="Carlito"/>
              </a:rPr>
              <a:t>e</a:t>
            </a:r>
            <a:r>
              <a:rPr lang="en-SG" sz="2400" dirty="0" smtClean="0">
                <a:latin typeface="Carlito"/>
                <a:cs typeface="Carlito"/>
              </a:rPr>
              <a:t> </a:t>
            </a:r>
            <a:r>
              <a:rPr sz="2400" spc="-5" dirty="0" smtClean="0">
                <a:latin typeface="Carlito"/>
                <a:cs typeface="Carlito"/>
              </a:rPr>
              <a:t>t</a:t>
            </a:r>
            <a:r>
              <a:rPr sz="2400" dirty="0" smtClean="0">
                <a:latin typeface="Carlito"/>
                <a:cs typeface="Carlito"/>
              </a:rPr>
              <a:t>he  </a:t>
            </a:r>
            <a:r>
              <a:rPr sz="2400" spc="-5" dirty="0">
                <a:latin typeface="Carlito"/>
                <a:cs typeface="Carlito"/>
              </a:rPr>
              <a:t>opportunity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costs?</a:t>
            </a:r>
            <a:endParaRPr sz="24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rlito"/>
                <a:cs typeface="Carlito"/>
              </a:rPr>
              <a:t>Most projects require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dirty="0">
                <a:latin typeface="Carlito"/>
                <a:cs typeface="Carlito"/>
              </a:rPr>
              <a:t>firm </a:t>
            </a:r>
            <a:r>
              <a:rPr sz="2400" spc="-15" dirty="0">
                <a:latin typeface="Carlito"/>
                <a:cs typeface="Carlito"/>
              </a:rPr>
              <a:t>to invest </a:t>
            </a:r>
            <a:r>
              <a:rPr sz="2400" spc="-5" dirty="0">
                <a:latin typeface="Carlito"/>
                <a:cs typeface="Carlito"/>
              </a:rPr>
              <a:t>in net </a:t>
            </a:r>
            <a:r>
              <a:rPr sz="2400" spc="-10" dirty="0">
                <a:latin typeface="Carlito"/>
                <a:cs typeface="Carlito"/>
              </a:rPr>
              <a:t>working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capital.</a:t>
            </a:r>
            <a:endParaRPr sz="24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20" dirty="0">
                <a:latin typeface="Carlito"/>
                <a:cs typeface="Carlito"/>
              </a:rPr>
              <a:t>Working </a:t>
            </a:r>
            <a:r>
              <a:rPr sz="2400" spc="-10" dirty="0">
                <a:latin typeface="Carlito"/>
                <a:cs typeface="Carlito"/>
              </a:rPr>
              <a:t>capital </a:t>
            </a:r>
            <a:r>
              <a:rPr sz="2400" spc="-15" dirty="0">
                <a:latin typeface="Carlito"/>
                <a:cs typeface="Carlito"/>
              </a:rPr>
              <a:t>alters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30" dirty="0">
                <a:latin typeface="Carlito"/>
                <a:cs typeface="Carlito"/>
              </a:rPr>
              <a:t>firm’s </a:t>
            </a:r>
            <a:r>
              <a:rPr sz="2400" spc="-10" dirty="0">
                <a:latin typeface="Carlito"/>
                <a:cs typeface="Carlito"/>
              </a:rPr>
              <a:t>value </a:t>
            </a:r>
            <a:r>
              <a:rPr sz="2400" spc="-5" dirty="0">
                <a:latin typeface="Carlito"/>
                <a:cs typeface="Carlito"/>
              </a:rPr>
              <a:t>by </a:t>
            </a:r>
            <a:r>
              <a:rPr sz="2400" spc="-15" dirty="0">
                <a:latin typeface="Carlito"/>
                <a:cs typeface="Carlito"/>
              </a:rPr>
              <a:t>affecting </a:t>
            </a:r>
            <a:r>
              <a:rPr sz="2400" spc="-5" dirty="0">
                <a:latin typeface="Carlito"/>
                <a:cs typeface="Carlito"/>
              </a:rPr>
              <a:t>its </a:t>
            </a:r>
            <a:r>
              <a:rPr sz="2400" spc="-10" dirty="0">
                <a:latin typeface="Carlito"/>
                <a:cs typeface="Carlito"/>
              </a:rPr>
              <a:t>free cash</a:t>
            </a:r>
            <a:r>
              <a:rPr sz="2400" spc="60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flow.</a:t>
            </a:r>
            <a:endParaRPr sz="2400" dirty="0">
              <a:latin typeface="Carlito"/>
              <a:cs typeface="Carlito"/>
            </a:endParaRPr>
          </a:p>
          <a:p>
            <a:pPr marL="241300" marR="5080" indent="-228600">
              <a:lnSpc>
                <a:spcPts val="260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45" dirty="0">
                <a:latin typeface="Carlito"/>
                <a:cs typeface="Carlito"/>
              </a:rPr>
              <a:t>We </a:t>
            </a:r>
            <a:r>
              <a:rPr sz="2400" spc="-10" dirty="0">
                <a:latin typeface="Carlito"/>
                <a:cs typeface="Carlito"/>
              </a:rPr>
              <a:t>study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components </a:t>
            </a:r>
            <a:r>
              <a:rPr sz="2400" spc="-5" dirty="0">
                <a:latin typeface="Carlito"/>
                <a:cs typeface="Carlito"/>
              </a:rPr>
              <a:t>of net </a:t>
            </a:r>
            <a:r>
              <a:rPr sz="2400" spc="-10" dirty="0">
                <a:latin typeface="Carlito"/>
                <a:cs typeface="Carlito"/>
              </a:rPr>
              <a:t>working capital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their </a:t>
            </a:r>
            <a:r>
              <a:rPr sz="2400" spc="-15" dirty="0">
                <a:latin typeface="Carlito"/>
                <a:cs typeface="Carlito"/>
              </a:rPr>
              <a:t>effects </a:t>
            </a:r>
            <a:r>
              <a:rPr sz="2400" spc="-5" dirty="0">
                <a:latin typeface="Carlito"/>
                <a:cs typeface="Carlito"/>
              </a:rPr>
              <a:t>on the </a:t>
            </a:r>
            <a:r>
              <a:rPr sz="2400" spc="-30" dirty="0">
                <a:latin typeface="Carlito"/>
                <a:cs typeface="Carlito"/>
              </a:rPr>
              <a:t>firm’s  </a:t>
            </a:r>
            <a:r>
              <a:rPr sz="2400" spc="-10" dirty="0">
                <a:latin typeface="Carlito"/>
                <a:cs typeface="Carlito"/>
              </a:rPr>
              <a:t>value.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86867"/>
            <a:ext cx="101815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Carlito"/>
                <a:cs typeface="Carlito"/>
              </a:rPr>
              <a:t>How does </a:t>
            </a:r>
            <a:r>
              <a:rPr sz="4000" spc="-10" dirty="0">
                <a:latin typeface="Carlito"/>
                <a:cs typeface="Carlito"/>
              </a:rPr>
              <a:t>working capital </a:t>
            </a:r>
            <a:r>
              <a:rPr sz="4000" dirty="0">
                <a:latin typeface="Carlito"/>
                <a:cs typeface="Carlito"/>
              </a:rPr>
              <a:t>impact a </a:t>
            </a:r>
            <a:r>
              <a:rPr sz="4000" spc="-40" dirty="0">
                <a:latin typeface="Carlito"/>
                <a:cs typeface="Carlito"/>
              </a:rPr>
              <a:t>firm’s</a:t>
            </a:r>
            <a:r>
              <a:rPr sz="4000" spc="-5" dirty="0">
                <a:latin typeface="Carlito"/>
                <a:cs typeface="Carlito"/>
              </a:rPr>
              <a:t> </a:t>
            </a:r>
            <a:r>
              <a:rPr sz="4000" spc="-15" dirty="0">
                <a:latin typeface="Carlito"/>
                <a:cs typeface="Carlito"/>
              </a:rPr>
              <a:t>value?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1300" marR="5715" indent="-228600" algn="just">
              <a:lnSpc>
                <a:spcPct val="99700"/>
              </a:lnSpc>
              <a:spcBef>
                <a:spcPts val="110"/>
              </a:spcBef>
              <a:buFont typeface="Arial"/>
              <a:buChar char="•"/>
              <a:tabLst>
                <a:tab pos="241300" algn="l"/>
              </a:tabLst>
            </a:pPr>
            <a:r>
              <a:rPr spc="-20" dirty="0"/>
              <a:t>Any </a:t>
            </a:r>
            <a:r>
              <a:rPr spc="-10" dirty="0"/>
              <a:t>reduction </a:t>
            </a:r>
            <a:r>
              <a:rPr spc="-5" dirty="0"/>
              <a:t>in working capital </a:t>
            </a:r>
            <a:r>
              <a:rPr spc="-10" dirty="0"/>
              <a:t>requirements </a:t>
            </a:r>
            <a:r>
              <a:rPr spc="-20" dirty="0"/>
              <a:t>generates </a:t>
            </a:r>
            <a:r>
              <a:rPr dirty="0"/>
              <a:t>a </a:t>
            </a:r>
            <a:r>
              <a:rPr spc="-10" dirty="0"/>
              <a:t>positive  free </a:t>
            </a:r>
            <a:r>
              <a:rPr spc="-5" dirty="0"/>
              <a:t>cash flow </a:t>
            </a:r>
            <a:r>
              <a:rPr spc="-10" dirty="0"/>
              <a:t>that </a:t>
            </a:r>
            <a:r>
              <a:rPr spc="-5" dirty="0"/>
              <a:t>the firm can </a:t>
            </a:r>
            <a:r>
              <a:rPr spc="-10" dirty="0"/>
              <a:t>distribute immediately </a:t>
            </a:r>
            <a:r>
              <a:rPr spc="-25" dirty="0"/>
              <a:t>to  </a:t>
            </a:r>
            <a:r>
              <a:rPr spc="-10" dirty="0"/>
              <a:t>shareholders.</a:t>
            </a:r>
          </a:p>
          <a:p>
            <a:pPr marL="241300" indent="-228600" algn="just">
              <a:lnSpc>
                <a:spcPct val="10000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b="0" dirty="0">
                <a:latin typeface="Carlito"/>
                <a:cs typeface="Carlito"/>
              </a:rPr>
              <a:t>E.g. </a:t>
            </a:r>
            <a:r>
              <a:rPr b="0" spc="-5" dirty="0">
                <a:latin typeface="Carlito"/>
                <a:cs typeface="Carlito"/>
              </a:rPr>
              <a:t>if </a:t>
            </a:r>
            <a:r>
              <a:rPr b="0" dirty="0">
                <a:latin typeface="Carlito"/>
                <a:cs typeface="Carlito"/>
              </a:rPr>
              <a:t>a </a:t>
            </a:r>
            <a:r>
              <a:rPr b="0" spc="-5" dirty="0">
                <a:latin typeface="Carlito"/>
                <a:cs typeface="Carlito"/>
              </a:rPr>
              <a:t>firm is able </a:t>
            </a:r>
            <a:r>
              <a:rPr b="0" spc="-15" dirty="0">
                <a:latin typeface="Carlito"/>
                <a:cs typeface="Carlito"/>
              </a:rPr>
              <a:t>to </a:t>
            </a:r>
            <a:r>
              <a:rPr b="0" spc="-10" dirty="0">
                <a:latin typeface="Carlito"/>
                <a:cs typeface="Carlito"/>
              </a:rPr>
              <a:t>reduce </a:t>
            </a:r>
            <a:r>
              <a:rPr b="0" spc="-5" dirty="0">
                <a:latin typeface="Carlito"/>
                <a:cs typeface="Carlito"/>
              </a:rPr>
              <a:t>its </a:t>
            </a:r>
            <a:r>
              <a:rPr b="0" spc="-15" dirty="0">
                <a:latin typeface="Carlito"/>
                <a:cs typeface="Carlito"/>
              </a:rPr>
              <a:t>required </a:t>
            </a:r>
            <a:r>
              <a:rPr b="0" spc="-10" dirty="0">
                <a:latin typeface="Carlito"/>
                <a:cs typeface="Carlito"/>
              </a:rPr>
              <a:t>net working capital</a:t>
            </a:r>
            <a:r>
              <a:rPr b="0" spc="-130" dirty="0">
                <a:latin typeface="Carlito"/>
                <a:cs typeface="Carlito"/>
              </a:rPr>
              <a:t> </a:t>
            </a:r>
            <a:r>
              <a:rPr b="0" spc="-10" dirty="0">
                <a:latin typeface="Carlito"/>
                <a:cs typeface="Carlito"/>
              </a:rPr>
              <a:t>by</a:t>
            </a:r>
          </a:p>
          <a:p>
            <a:pPr marL="241300" marR="5080" algn="just">
              <a:lnSpc>
                <a:spcPct val="99700"/>
              </a:lnSpc>
              <a:spcBef>
                <a:spcPts val="50"/>
              </a:spcBef>
            </a:pPr>
            <a:r>
              <a:rPr b="0" dirty="0">
                <a:latin typeface="Carlito"/>
                <a:cs typeface="Carlito"/>
              </a:rPr>
              <a:t>$50,000 </a:t>
            </a:r>
            <a:r>
              <a:rPr b="0" spc="-25" dirty="0">
                <a:latin typeface="Carlito"/>
                <a:cs typeface="Carlito"/>
              </a:rPr>
              <a:t>permanently, </a:t>
            </a:r>
            <a:r>
              <a:rPr b="0" spc="-5" dirty="0">
                <a:latin typeface="Carlito"/>
                <a:cs typeface="Carlito"/>
              </a:rPr>
              <a:t>it will </a:t>
            </a:r>
            <a:r>
              <a:rPr b="0" dirty="0">
                <a:latin typeface="Carlito"/>
                <a:cs typeface="Carlito"/>
              </a:rPr>
              <a:t>be </a:t>
            </a:r>
            <a:r>
              <a:rPr b="0" spc="-5" dirty="0">
                <a:latin typeface="Carlito"/>
                <a:cs typeface="Carlito"/>
              </a:rPr>
              <a:t>able </a:t>
            </a:r>
            <a:r>
              <a:rPr b="0" spc="-15" dirty="0">
                <a:latin typeface="Carlito"/>
                <a:cs typeface="Carlito"/>
              </a:rPr>
              <a:t>to </a:t>
            </a:r>
            <a:r>
              <a:rPr b="0" spc="-10" dirty="0">
                <a:latin typeface="Carlito"/>
                <a:cs typeface="Carlito"/>
              </a:rPr>
              <a:t>distribute </a:t>
            </a:r>
            <a:r>
              <a:rPr b="0" spc="-5" dirty="0">
                <a:latin typeface="Carlito"/>
                <a:cs typeface="Carlito"/>
              </a:rPr>
              <a:t>this </a:t>
            </a:r>
            <a:r>
              <a:rPr b="0" dirty="0">
                <a:latin typeface="Carlito"/>
                <a:cs typeface="Carlito"/>
              </a:rPr>
              <a:t>$50,000 </a:t>
            </a:r>
            <a:r>
              <a:rPr b="0" spc="-5" dirty="0">
                <a:latin typeface="Carlito"/>
                <a:cs typeface="Carlito"/>
              </a:rPr>
              <a:t>as </a:t>
            </a:r>
            <a:r>
              <a:rPr b="0" dirty="0">
                <a:latin typeface="Carlito"/>
                <a:cs typeface="Carlito"/>
              </a:rPr>
              <a:t>a  </a:t>
            </a:r>
            <a:r>
              <a:rPr b="0" spc="-5" dirty="0">
                <a:latin typeface="Carlito"/>
                <a:cs typeface="Carlito"/>
              </a:rPr>
              <a:t>dividend </a:t>
            </a:r>
            <a:r>
              <a:rPr b="0" spc="-15" dirty="0">
                <a:latin typeface="Carlito"/>
                <a:cs typeface="Carlito"/>
              </a:rPr>
              <a:t>to </a:t>
            </a:r>
            <a:r>
              <a:rPr b="0" spc="-5" dirty="0">
                <a:latin typeface="Carlito"/>
                <a:cs typeface="Carlito"/>
              </a:rPr>
              <a:t>its </a:t>
            </a:r>
            <a:r>
              <a:rPr b="0" spc="-10" dirty="0">
                <a:latin typeface="Carlito"/>
                <a:cs typeface="Carlito"/>
              </a:rPr>
              <a:t>shareholders immediately </a:t>
            </a:r>
            <a:r>
              <a:rPr b="0" spc="-5" dirty="0">
                <a:latin typeface="Carlito"/>
                <a:cs typeface="Carlito"/>
              </a:rPr>
              <a:t>and </a:t>
            </a:r>
            <a:r>
              <a:rPr b="0" dirty="0">
                <a:latin typeface="Carlito"/>
                <a:cs typeface="Carlito"/>
              </a:rPr>
              <a:t>thus </a:t>
            </a:r>
            <a:r>
              <a:rPr b="0" spc="-10" dirty="0">
                <a:latin typeface="Carlito"/>
                <a:cs typeface="Carlito"/>
              </a:rPr>
              <a:t>increase </a:t>
            </a:r>
            <a:r>
              <a:rPr b="0" spc="-5" dirty="0">
                <a:latin typeface="Carlito"/>
                <a:cs typeface="Carlito"/>
              </a:rPr>
              <a:t>firm </a:t>
            </a:r>
            <a:r>
              <a:rPr b="0" spc="-15" dirty="0">
                <a:latin typeface="Carlito"/>
                <a:cs typeface="Carlito"/>
              </a:rPr>
              <a:t>value  </a:t>
            </a:r>
            <a:r>
              <a:rPr b="0" spc="-5" dirty="0">
                <a:latin typeface="Carlito"/>
                <a:cs typeface="Carlito"/>
              </a:rPr>
              <a:t>by </a:t>
            </a:r>
            <a:r>
              <a:rPr b="0" dirty="0">
                <a:latin typeface="Carlito"/>
                <a:cs typeface="Carlito"/>
              </a:rPr>
              <a:t>the same</a:t>
            </a:r>
            <a:r>
              <a:rPr b="0" spc="-15" dirty="0">
                <a:latin typeface="Carlito"/>
                <a:cs typeface="Carlito"/>
              </a:rPr>
              <a:t> </a:t>
            </a:r>
            <a:r>
              <a:rPr b="0" spc="-10" dirty="0">
                <a:latin typeface="Carlito"/>
                <a:cs typeface="Carlito"/>
              </a:rPr>
              <a:t>amount.</a:t>
            </a:r>
          </a:p>
          <a:p>
            <a:pPr marL="241300" marR="5715" indent="-228600" algn="just">
              <a:lnSpc>
                <a:spcPct val="101200"/>
              </a:lnSpc>
              <a:spcBef>
                <a:spcPts val="900"/>
              </a:spcBef>
              <a:buFont typeface="Arial"/>
              <a:buChar char="•"/>
              <a:tabLst>
                <a:tab pos="241300" algn="l"/>
              </a:tabLst>
            </a:pPr>
            <a:r>
              <a:rPr b="0" spc="-25" dirty="0">
                <a:latin typeface="Carlito"/>
                <a:cs typeface="Carlito"/>
              </a:rPr>
              <a:t>Similarly, </a:t>
            </a:r>
            <a:r>
              <a:rPr b="0" spc="-5" dirty="0">
                <a:latin typeface="Carlito"/>
                <a:cs typeface="Carlito"/>
              </a:rPr>
              <a:t>when </a:t>
            </a:r>
            <a:r>
              <a:rPr b="0" spc="-15" dirty="0">
                <a:latin typeface="Carlito"/>
                <a:cs typeface="Carlito"/>
              </a:rPr>
              <a:t>evaluating  </a:t>
            </a:r>
            <a:r>
              <a:rPr b="0" dirty="0">
                <a:latin typeface="Carlito"/>
                <a:cs typeface="Carlito"/>
              </a:rPr>
              <a:t>a </a:t>
            </a:r>
            <a:r>
              <a:rPr b="0" spc="-10" dirty="0">
                <a:latin typeface="Carlito"/>
                <a:cs typeface="Carlito"/>
              </a:rPr>
              <a:t>project, </a:t>
            </a:r>
            <a:r>
              <a:rPr b="0" spc="-5" dirty="0">
                <a:latin typeface="Carlito"/>
                <a:cs typeface="Carlito"/>
              </a:rPr>
              <a:t>reducing </a:t>
            </a:r>
            <a:r>
              <a:rPr b="0" dirty="0">
                <a:latin typeface="Carlito"/>
                <a:cs typeface="Carlito"/>
              </a:rPr>
              <a:t>the </a:t>
            </a:r>
            <a:r>
              <a:rPr b="0" spc="-20" dirty="0">
                <a:latin typeface="Carlito"/>
                <a:cs typeface="Carlito"/>
              </a:rPr>
              <a:t>project’s </a:t>
            </a:r>
            <a:r>
              <a:rPr b="0" spc="-10" dirty="0">
                <a:latin typeface="Carlito"/>
                <a:cs typeface="Carlito"/>
              </a:rPr>
              <a:t>net  working capital </a:t>
            </a:r>
            <a:r>
              <a:rPr b="0" spc="-5" dirty="0">
                <a:latin typeface="Carlito"/>
                <a:cs typeface="Carlito"/>
              </a:rPr>
              <a:t>needs </a:t>
            </a:r>
            <a:r>
              <a:rPr b="0" spc="-15" dirty="0">
                <a:latin typeface="Carlito"/>
                <a:cs typeface="Carlito"/>
              </a:rPr>
              <a:t>over </a:t>
            </a:r>
            <a:r>
              <a:rPr b="0" dirty="0">
                <a:latin typeface="Carlito"/>
                <a:cs typeface="Carlito"/>
              </a:rPr>
              <a:t>the </a:t>
            </a:r>
            <a:r>
              <a:rPr b="0" spc="-20" dirty="0">
                <a:latin typeface="Carlito"/>
                <a:cs typeface="Carlito"/>
              </a:rPr>
              <a:t>project’s </a:t>
            </a:r>
            <a:r>
              <a:rPr b="0" spc="-25" dirty="0">
                <a:latin typeface="Carlito"/>
                <a:cs typeface="Carlito"/>
              </a:rPr>
              <a:t>life </a:t>
            </a:r>
            <a:r>
              <a:rPr b="0" spc="-10" dirty="0">
                <a:latin typeface="Carlito"/>
                <a:cs typeface="Carlito"/>
              </a:rPr>
              <a:t>reduces </a:t>
            </a:r>
            <a:r>
              <a:rPr b="0" dirty="0">
                <a:latin typeface="Carlito"/>
                <a:cs typeface="Carlito"/>
              </a:rPr>
              <a:t>the </a:t>
            </a:r>
            <a:r>
              <a:rPr b="0" spc="-5" dirty="0">
                <a:latin typeface="Carlito"/>
                <a:cs typeface="Carlito"/>
              </a:rPr>
              <a:t>opportunity  </a:t>
            </a:r>
            <a:r>
              <a:rPr b="0" spc="-15" dirty="0">
                <a:latin typeface="Carlito"/>
                <a:cs typeface="Carlito"/>
              </a:rPr>
              <a:t>cost </a:t>
            </a:r>
            <a:r>
              <a:rPr b="0" spc="-10" dirty="0">
                <a:latin typeface="Carlito"/>
                <a:cs typeface="Carlito"/>
              </a:rPr>
              <a:t>associated </a:t>
            </a:r>
            <a:r>
              <a:rPr b="0" spc="-5" dirty="0">
                <a:latin typeface="Carlito"/>
                <a:cs typeface="Carlito"/>
              </a:rPr>
              <a:t>with this </a:t>
            </a:r>
            <a:r>
              <a:rPr b="0" dirty="0">
                <a:latin typeface="Carlito"/>
                <a:cs typeface="Carlito"/>
              </a:rPr>
              <a:t>use </a:t>
            </a:r>
            <a:r>
              <a:rPr b="0" spc="-5" dirty="0">
                <a:latin typeface="Carlito"/>
                <a:cs typeface="Carlito"/>
              </a:rPr>
              <a:t>of</a:t>
            </a:r>
            <a:r>
              <a:rPr b="0" spc="45" dirty="0">
                <a:latin typeface="Carlito"/>
                <a:cs typeface="Carlito"/>
              </a:rPr>
              <a:t> </a:t>
            </a:r>
            <a:r>
              <a:rPr b="0" spc="-15" dirty="0">
                <a:latin typeface="Carlito"/>
                <a:cs typeface="Carlito"/>
              </a:rPr>
              <a:t>capital.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24662"/>
            <a:ext cx="289306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ue</a:t>
            </a:r>
            <a:r>
              <a:rPr u="heavy" spc="-5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io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11122"/>
            <a:ext cx="10358120" cy="4973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200"/>
              </a:lnSpc>
              <a:spcBef>
                <a:spcPts val="90"/>
              </a:spcBef>
            </a:pPr>
            <a:r>
              <a:rPr sz="2800" spc="-15" dirty="0">
                <a:latin typeface="Carlito"/>
                <a:cs typeface="Carlito"/>
              </a:rPr>
              <a:t>Emerald </a:t>
            </a:r>
            <a:r>
              <a:rPr sz="2800" spc="-5" dirty="0">
                <a:latin typeface="Carlito"/>
                <a:cs typeface="Carlito"/>
              </a:rPr>
              <a:t>City </a:t>
            </a:r>
            <a:r>
              <a:rPr sz="2800" spc="-20" dirty="0">
                <a:latin typeface="Carlito"/>
                <a:cs typeface="Carlito"/>
              </a:rPr>
              <a:t>Paints </a:t>
            </a:r>
            <a:r>
              <a:rPr sz="2800" spc="-10" dirty="0">
                <a:latin typeface="Carlito"/>
                <a:cs typeface="Carlito"/>
              </a:rPr>
              <a:t>would </a:t>
            </a:r>
            <a:r>
              <a:rPr sz="2800" spc="-25" dirty="0">
                <a:latin typeface="Carlito"/>
                <a:cs typeface="Carlito"/>
              </a:rPr>
              <a:t>like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construct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new </a:t>
            </a:r>
            <a:r>
              <a:rPr sz="2800" spc="-15" dirty="0">
                <a:latin typeface="Carlito"/>
                <a:cs typeface="Carlito"/>
              </a:rPr>
              <a:t>facility </a:t>
            </a:r>
            <a:r>
              <a:rPr sz="2800" spc="-10" dirty="0">
                <a:latin typeface="Carlito"/>
                <a:cs typeface="Carlito"/>
              </a:rPr>
              <a:t>that </a:t>
            </a:r>
            <a:r>
              <a:rPr sz="2800" spc="-5" dirty="0">
                <a:latin typeface="Carlito"/>
                <a:cs typeface="Carlito"/>
              </a:rPr>
              <a:t>will  </a:t>
            </a:r>
            <a:r>
              <a:rPr sz="2800" spc="-10" dirty="0">
                <a:latin typeface="Carlito"/>
                <a:cs typeface="Carlito"/>
              </a:rPr>
              <a:t>manufacture paint. </a:t>
            </a:r>
            <a:r>
              <a:rPr sz="2800" spc="-5" dirty="0">
                <a:latin typeface="Carlito"/>
                <a:cs typeface="Carlito"/>
              </a:rPr>
              <a:t>In addition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capital </a:t>
            </a:r>
            <a:r>
              <a:rPr sz="2800" spc="-15" dirty="0">
                <a:latin typeface="Carlito"/>
                <a:cs typeface="Carlito"/>
              </a:rPr>
              <a:t>expenditure </a:t>
            </a:r>
            <a:r>
              <a:rPr sz="2800" spc="-5" dirty="0">
                <a:latin typeface="Carlito"/>
                <a:cs typeface="Carlito"/>
              </a:rPr>
              <a:t>on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plant,  management </a:t>
            </a:r>
            <a:r>
              <a:rPr sz="2800" spc="-15" dirty="0">
                <a:latin typeface="Carlito"/>
                <a:cs typeface="Carlito"/>
              </a:rPr>
              <a:t>estimates </a:t>
            </a:r>
            <a:r>
              <a:rPr sz="2800" spc="-10" dirty="0">
                <a:latin typeface="Carlito"/>
                <a:cs typeface="Carlito"/>
              </a:rPr>
              <a:t>that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project </a:t>
            </a:r>
            <a:r>
              <a:rPr sz="2800" spc="-5" dirty="0">
                <a:latin typeface="Carlito"/>
                <a:cs typeface="Carlito"/>
              </a:rPr>
              <a:t>will </a:t>
            </a:r>
            <a:r>
              <a:rPr sz="2800" spc="-15" dirty="0">
                <a:latin typeface="Carlito"/>
                <a:cs typeface="Carlito"/>
              </a:rPr>
              <a:t>require </a:t>
            </a:r>
            <a:r>
              <a:rPr sz="2800" spc="-5" dirty="0">
                <a:latin typeface="Carlito"/>
                <a:cs typeface="Carlito"/>
              </a:rPr>
              <a:t>an </a:t>
            </a:r>
            <a:r>
              <a:rPr sz="2800" spc="-20" dirty="0">
                <a:latin typeface="Carlito"/>
                <a:cs typeface="Carlito"/>
              </a:rPr>
              <a:t>investment  today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dirty="0">
                <a:latin typeface="Carlito"/>
                <a:cs typeface="Carlito"/>
              </a:rPr>
              <a:t>$450,000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0" dirty="0">
                <a:latin typeface="Carlito"/>
                <a:cs typeface="Carlito"/>
              </a:rPr>
              <a:t>net working </a:t>
            </a:r>
            <a:r>
              <a:rPr sz="2800" spc="-15" dirty="0">
                <a:latin typeface="Carlito"/>
                <a:cs typeface="Carlito"/>
              </a:rPr>
              <a:t>capital. </a:t>
            </a:r>
            <a:r>
              <a:rPr sz="2800" spc="-5" dirty="0">
                <a:latin typeface="Carlito"/>
                <a:cs typeface="Carlito"/>
              </a:rPr>
              <a:t>The firm will </a:t>
            </a:r>
            <a:r>
              <a:rPr sz="2800" spc="-20" dirty="0">
                <a:latin typeface="Carlito"/>
                <a:cs typeface="Carlito"/>
              </a:rPr>
              <a:t>recover </a:t>
            </a:r>
            <a:r>
              <a:rPr sz="2800" dirty="0">
                <a:latin typeface="Carlito"/>
                <a:cs typeface="Carlito"/>
              </a:rPr>
              <a:t>the  </a:t>
            </a:r>
            <a:r>
              <a:rPr sz="2800" spc="-20" dirty="0">
                <a:latin typeface="Carlito"/>
                <a:cs typeface="Carlito"/>
              </a:rPr>
              <a:t>investment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0" dirty="0">
                <a:latin typeface="Carlito"/>
                <a:cs typeface="Carlito"/>
              </a:rPr>
              <a:t>net working capital eight </a:t>
            </a:r>
            <a:r>
              <a:rPr sz="2800" spc="-20" dirty="0">
                <a:latin typeface="Carlito"/>
                <a:cs typeface="Carlito"/>
              </a:rPr>
              <a:t>years </a:t>
            </a:r>
            <a:r>
              <a:rPr sz="2800" spc="-15" dirty="0">
                <a:latin typeface="Carlito"/>
                <a:cs typeface="Carlito"/>
              </a:rPr>
              <a:t>from </a:t>
            </a:r>
            <a:r>
              <a:rPr sz="2800" spc="-50" dirty="0">
                <a:latin typeface="Carlito"/>
                <a:cs typeface="Carlito"/>
              </a:rPr>
              <a:t>today, </a:t>
            </a:r>
            <a:r>
              <a:rPr sz="2800" spc="-5" dirty="0">
                <a:latin typeface="Carlito"/>
                <a:cs typeface="Carlito"/>
              </a:rPr>
              <a:t>when  </a:t>
            </a:r>
            <a:r>
              <a:rPr sz="2800" spc="-10" dirty="0">
                <a:latin typeface="Carlito"/>
                <a:cs typeface="Carlito"/>
              </a:rPr>
              <a:t>management </a:t>
            </a:r>
            <a:r>
              <a:rPr sz="2800" spc="-15" dirty="0">
                <a:latin typeface="Carlito"/>
                <a:cs typeface="Carlito"/>
              </a:rPr>
              <a:t>anticipates </a:t>
            </a:r>
            <a:r>
              <a:rPr sz="2800" spc="-5" dirty="0">
                <a:latin typeface="Carlito"/>
                <a:cs typeface="Carlito"/>
              </a:rPr>
              <a:t>closing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plant.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discount </a:t>
            </a:r>
            <a:r>
              <a:rPr sz="2800" spc="-30" dirty="0">
                <a:latin typeface="Carlito"/>
                <a:cs typeface="Carlito"/>
              </a:rPr>
              <a:t>rate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this  type of cash flow is </a:t>
            </a:r>
            <a:r>
              <a:rPr sz="2800" dirty="0">
                <a:latin typeface="Carlito"/>
                <a:cs typeface="Carlito"/>
              </a:rPr>
              <a:t>6% </a:t>
            </a:r>
            <a:r>
              <a:rPr sz="2800" spc="-5" dirty="0">
                <a:latin typeface="Carlito"/>
                <a:cs typeface="Carlito"/>
              </a:rPr>
              <a:t>per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70" dirty="0">
                <a:latin typeface="Carlito"/>
                <a:cs typeface="Carlito"/>
              </a:rPr>
              <a:t>year.</a:t>
            </a:r>
            <a:endParaRPr sz="2800" dirty="0">
              <a:latin typeface="Carlito"/>
              <a:cs typeface="Carlito"/>
            </a:endParaRPr>
          </a:p>
          <a:p>
            <a:pPr marL="241300" marR="6350" indent="-228600" algn="just">
              <a:lnSpc>
                <a:spcPct val="101200"/>
              </a:lnSpc>
              <a:spcBef>
                <a:spcPts val="9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latin typeface="Carlito"/>
                <a:cs typeface="Carlito"/>
              </a:rPr>
              <a:t>What </a:t>
            </a:r>
            <a:r>
              <a:rPr sz="2800" b="1" spc="-5" dirty="0">
                <a:latin typeface="Carlito"/>
                <a:cs typeface="Carlito"/>
              </a:rPr>
              <a:t>is the </a:t>
            </a:r>
            <a:r>
              <a:rPr sz="2800" b="1" spc="-10" dirty="0">
                <a:latin typeface="Carlito"/>
                <a:cs typeface="Carlito"/>
              </a:rPr>
              <a:t>present value </a:t>
            </a:r>
            <a:r>
              <a:rPr sz="2800" b="1" spc="-5" dirty="0">
                <a:latin typeface="Carlito"/>
                <a:cs typeface="Carlito"/>
              </a:rPr>
              <a:t>of the </a:t>
            </a:r>
            <a:r>
              <a:rPr sz="2800" b="1" spc="-15" dirty="0">
                <a:latin typeface="Carlito"/>
                <a:cs typeface="Carlito"/>
              </a:rPr>
              <a:t>cost </a:t>
            </a:r>
            <a:r>
              <a:rPr sz="2800" b="1" spc="-5" dirty="0">
                <a:latin typeface="Carlito"/>
                <a:cs typeface="Carlito"/>
              </a:rPr>
              <a:t>of working capital </a:t>
            </a:r>
            <a:r>
              <a:rPr sz="2800" b="1" spc="-20" dirty="0">
                <a:latin typeface="Carlito"/>
                <a:cs typeface="Carlito"/>
              </a:rPr>
              <a:t>for </a:t>
            </a:r>
            <a:r>
              <a:rPr sz="2800" b="1" spc="-5" dirty="0">
                <a:latin typeface="Carlito"/>
                <a:cs typeface="Carlito"/>
              </a:rPr>
              <a:t>the </a:t>
            </a:r>
            <a:r>
              <a:rPr sz="2800" b="1" spc="-10" dirty="0">
                <a:latin typeface="Carlito"/>
                <a:cs typeface="Carlito"/>
              </a:rPr>
              <a:t>paint  facility?</a:t>
            </a:r>
            <a:endParaRPr sz="28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ts val="3300"/>
              </a:lnSpc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latin typeface="Carlito"/>
                <a:cs typeface="Carlito"/>
              </a:rPr>
              <a:t>What </a:t>
            </a:r>
            <a:r>
              <a:rPr sz="2800" b="1" spc="-5" dirty="0">
                <a:latin typeface="Carlito"/>
                <a:cs typeface="Carlito"/>
              </a:rPr>
              <a:t>is the </a:t>
            </a:r>
            <a:r>
              <a:rPr sz="2800" b="1" spc="-10" dirty="0">
                <a:latin typeface="Carlito"/>
                <a:cs typeface="Carlito"/>
              </a:rPr>
              <a:t>value </a:t>
            </a:r>
            <a:r>
              <a:rPr sz="2800" b="1" spc="-5" dirty="0">
                <a:latin typeface="Carlito"/>
                <a:cs typeface="Carlito"/>
              </a:rPr>
              <a:t>of </a:t>
            </a:r>
            <a:r>
              <a:rPr sz="2800" b="1" dirty="0">
                <a:latin typeface="Carlito"/>
                <a:cs typeface="Carlito"/>
              </a:rPr>
              <a:t>an </a:t>
            </a:r>
            <a:r>
              <a:rPr sz="2800" b="1" spc="-15" dirty="0">
                <a:latin typeface="Carlito"/>
                <a:cs typeface="Carlito"/>
              </a:rPr>
              <a:t>inventory </a:t>
            </a:r>
            <a:r>
              <a:rPr sz="2800" b="1" spc="-5" dirty="0">
                <a:latin typeface="Carlito"/>
                <a:cs typeface="Carlito"/>
              </a:rPr>
              <a:t>policy </a:t>
            </a:r>
            <a:r>
              <a:rPr sz="2800" b="1" spc="-10" dirty="0">
                <a:latin typeface="Carlito"/>
                <a:cs typeface="Carlito"/>
              </a:rPr>
              <a:t>that would </a:t>
            </a:r>
            <a:r>
              <a:rPr sz="2800" b="1" spc="-5" dirty="0">
                <a:latin typeface="Carlito"/>
                <a:cs typeface="Carlito"/>
              </a:rPr>
              <a:t>halve the </a:t>
            </a:r>
            <a:r>
              <a:rPr sz="2800" b="1" spc="-20" dirty="0">
                <a:latin typeface="Carlito"/>
                <a:cs typeface="Carlito"/>
              </a:rPr>
              <a:t>plant’s  </a:t>
            </a:r>
            <a:r>
              <a:rPr sz="2800" b="1" spc="-10" dirty="0">
                <a:latin typeface="Carlito"/>
                <a:cs typeface="Carlito"/>
              </a:rPr>
              <a:t>net </a:t>
            </a:r>
            <a:r>
              <a:rPr sz="2800" b="1" spc="-5" dirty="0">
                <a:latin typeface="Carlito"/>
                <a:cs typeface="Carlito"/>
              </a:rPr>
              <a:t>working capital</a:t>
            </a:r>
            <a:r>
              <a:rPr sz="2800" b="1" spc="2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requirements?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8888" y="246735"/>
            <a:ext cx="339831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Solutio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n:</a:t>
            </a:r>
          </a:p>
        </p:txBody>
      </p:sp>
      <p:sp>
        <p:nvSpPr>
          <p:cNvPr id="3" name="object 3"/>
          <p:cNvSpPr/>
          <p:nvPr/>
        </p:nvSpPr>
        <p:spPr>
          <a:xfrm>
            <a:off x="790149" y="1518970"/>
            <a:ext cx="9925977" cy="50279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7102" y="236410"/>
            <a:ext cx="61810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The </a:t>
            </a:r>
            <a:r>
              <a:rPr sz="4000" spc="-5" dirty="0"/>
              <a:t>working capital</a:t>
            </a:r>
            <a:r>
              <a:rPr sz="4000" spc="-30" dirty="0"/>
              <a:t> </a:t>
            </a:r>
            <a:r>
              <a:rPr sz="4000" dirty="0"/>
              <a:t>cycle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5425986" y="2763697"/>
            <a:ext cx="6078220" cy="3804920"/>
            <a:chOff x="5425986" y="2763697"/>
            <a:chExt cx="6078220" cy="3804920"/>
          </a:xfrm>
        </p:grpSpPr>
        <p:sp>
          <p:nvSpPr>
            <p:cNvPr id="4" name="object 4"/>
            <p:cNvSpPr/>
            <p:nvPr/>
          </p:nvSpPr>
          <p:spPr>
            <a:xfrm>
              <a:off x="7700632" y="2763697"/>
              <a:ext cx="199390" cy="1238885"/>
            </a:xfrm>
            <a:custGeom>
              <a:avLst/>
              <a:gdLst/>
              <a:ahLst/>
              <a:cxnLst/>
              <a:rect l="l" t="t" r="r" b="b"/>
              <a:pathLst>
                <a:path w="199390" h="1238885">
                  <a:moveTo>
                    <a:pt x="199021" y="0"/>
                  </a:moveTo>
                  <a:lnTo>
                    <a:pt x="0" y="199021"/>
                  </a:lnTo>
                  <a:lnTo>
                    <a:pt x="0" y="1238542"/>
                  </a:lnTo>
                  <a:lnTo>
                    <a:pt x="199021" y="1039520"/>
                  </a:lnTo>
                  <a:lnTo>
                    <a:pt x="199021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25986" y="2763697"/>
              <a:ext cx="2473960" cy="199390"/>
            </a:xfrm>
            <a:custGeom>
              <a:avLst/>
              <a:gdLst/>
              <a:ahLst/>
              <a:cxnLst/>
              <a:rect l="l" t="t" r="r" b="b"/>
              <a:pathLst>
                <a:path w="2473959" h="199389">
                  <a:moveTo>
                    <a:pt x="2473667" y="0"/>
                  </a:moveTo>
                  <a:lnTo>
                    <a:pt x="199021" y="0"/>
                  </a:lnTo>
                  <a:lnTo>
                    <a:pt x="0" y="199021"/>
                  </a:lnTo>
                  <a:lnTo>
                    <a:pt x="2274646" y="199021"/>
                  </a:lnTo>
                  <a:lnTo>
                    <a:pt x="247366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304587" y="5329643"/>
              <a:ext cx="199390" cy="1238885"/>
            </a:xfrm>
            <a:custGeom>
              <a:avLst/>
              <a:gdLst/>
              <a:ahLst/>
              <a:cxnLst/>
              <a:rect l="l" t="t" r="r" b="b"/>
              <a:pathLst>
                <a:path w="199390" h="1238884">
                  <a:moveTo>
                    <a:pt x="199021" y="0"/>
                  </a:moveTo>
                  <a:lnTo>
                    <a:pt x="0" y="199021"/>
                  </a:lnTo>
                  <a:lnTo>
                    <a:pt x="0" y="1238550"/>
                  </a:lnTo>
                  <a:lnTo>
                    <a:pt x="199021" y="1039529"/>
                  </a:lnTo>
                  <a:lnTo>
                    <a:pt x="199021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29941" y="5329643"/>
              <a:ext cx="2473960" cy="199390"/>
            </a:xfrm>
            <a:custGeom>
              <a:avLst/>
              <a:gdLst/>
              <a:ahLst/>
              <a:cxnLst/>
              <a:rect l="l" t="t" r="r" b="b"/>
              <a:pathLst>
                <a:path w="2473959" h="199389">
                  <a:moveTo>
                    <a:pt x="2473667" y="0"/>
                  </a:moveTo>
                  <a:lnTo>
                    <a:pt x="199021" y="0"/>
                  </a:lnTo>
                  <a:lnTo>
                    <a:pt x="0" y="199021"/>
                  </a:lnTo>
                  <a:lnTo>
                    <a:pt x="2274646" y="199021"/>
                  </a:lnTo>
                  <a:lnTo>
                    <a:pt x="2473667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029941" y="5528665"/>
            <a:ext cx="2275205" cy="104013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116839" rIns="0" bIns="0" rtlCol="0">
            <a:spAutoFit/>
          </a:bodyPr>
          <a:lstStyle/>
          <a:p>
            <a:pPr marL="224154">
              <a:lnSpc>
                <a:spcPct val="100000"/>
              </a:lnSpc>
              <a:spcBef>
                <a:spcPts val="919"/>
              </a:spcBef>
            </a:pPr>
            <a:r>
              <a:rPr sz="2000" b="1" spc="-25" dirty="0">
                <a:latin typeface="Arial"/>
                <a:cs typeface="Arial"/>
              </a:rPr>
              <a:t>Trade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payables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25986" y="2962719"/>
            <a:ext cx="2275205" cy="104013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121920" rIns="0" bIns="0" rtlCol="0">
            <a:spAutoFit/>
          </a:bodyPr>
          <a:lstStyle/>
          <a:p>
            <a:pPr marL="382270" marR="501015" indent="316865">
              <a:lnSpc>
                <a:spcPct val="100000"/>
              </a:lnSpc>
              <a:spcBef>
                <a:spcPts val="960"/>
              </a:spcBef>
            </a:pPr>
            <a:r>
              <a:rPr sz="2000" b="1" spc="-25" dirty="0">
                <a:latin typeface="Arial"/>
                <a:cs typeface="Arial"/>
              </a:rPr>
              <a:t>Trade  </a:t>
            </a:r>
            <a:r>
              <a:rPr sz="2000" b="1" spc="-5" dirty="0">
                <a:latin typeface="Arial"/>
                <a:cs typeface="Arial"/>
              </a:rPr>
              <a:t>r</a:t>
            </a:r>
            <a:r>
              <a:rPr sz="2000" b="1" dirty="0">
                <a:latin typeface="Arial"/>
                <a:cs typeface="Arial"/>
              </a:rPr>
              <a:t>ece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vab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49806" y="1278521"/>
            <a:ext cx="2091055" cy="2729230"/>
            <a:chOff x="849806" y="1278521"/>
            <a:chExt cx="2091055" cy="2729230"/>
          </a:xfrm>
        </p:grpSpPr>
        <p:sp>
          <p:nvSpPr>
            <p:cNvPr id="11" name="object 11"/>
            <p:cNvSpPr/>
            <p:nvPr/>
          </p:nvSpPr>
          <p:spPr>
            <a:xfrm>
              <a:off x="849806" y="1573225"/>
              <a:ext cx="1796414" cy="2434590"/>
            </a:xfrm>
            <a:custGeom>
              <a:avLst/>
              <a:gdLst/>
              <a:ahLst/>
              <a:cxnLst/>
              <a:rect l="l" t="t" r="r" b="b"/>
              <a:pathLst>
                <a:path w="1796414" h="2434590">
                  <a:moveTo>
                    <a:pt x="1795832" y="0"/>
                  </a:moveTo>
                  <a:lnTo>
                    <a:pt x="0" y="0"/>
                  </a:lnTo>
                  <a:lnTo>
                    <a:pt x="0" y="2434450"/>
                  </a:lnTo>
                  <a:lnTo>
                    <a:pt x="1795832" y="2434450"/>
                  </a:lnTo>
                  <a:lnTo>
                    <a:pt x="1795832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45638" y="1278521"/>
              <a:ext cx="295275" cy="2729230"/>
            </a:xfrm>
            <a:custGeom>
              <a:avLst/>
              <a:gdLst/>
              <a:ahLst/>
              <a:cxnLst/>
              <a:rect l="l" t="t" r="r" b="b"/>
              <a:pathLst>
                <a:path w="295275" h="2729229">
                  <a:moveTo>
                    <a:pt x="294703" y="0"/>
                  </a:moveTo>
                  <a:lnTo>
                    <a:pt x="0" y="294703"/>
                  </a:lnTo>
                  <a:lnTo>
                    <a:pt x="0" y="2729153"/>
                  </a:lnTo>
                  <a:lnTo>
                    <a:pt x="294703" y="2434463"/>
                  </a:lnTo>
                  <a:lnTo>
                    <a:pt x="294703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49806" y="1278521"/>
              <a:ext cx="2091055" cy="295275"/>
            </a:xfrm>
            <a:custGeom>
              <a:avLst/>
              <a:gdLst/>
              <a:ahLst/>
              <a:cxnLst/>
              <a:rect l="l" t="t" r="r" b="b"/>
              <a:pathLst>
                <a:path w="2091055" h="295275">
                  <a:moveTo>
                    <a:pt x="2090535" y="0"/>
                  </a:moveTo>
                  <a:lnTo>
                    <a:pt x="294700" y="0"/>
                  </a:lnTo>
                  <a:lnTo>
                    <a:pt x="0" y="294703"/>
                  </a:lnTo>
                  <a:lnTo>
                    <a:pt x="1795832" y="294703"/>
                  </a:lnTo>
                  <a:lnTo>
                    <a:pt x="2090535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16448" y="2285326"/>
            <a:ext cx="19037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Finished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goods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9389135" y="1278521"/>
            <a:ext cx="2091055" cy="2729230"/>
            <a:chOff x="9389135" y="1278521"/>
            <a:chExt cx="2091055" cy="2729230"/>
          </a:xfrm>
        </p:grpSpPr>
        <p:sp>
          <p:nvSpPr>
            <p:cNvPr id="16" name="object 16"/>
            <p:cNvSpPr/>
            <p:nvPr/>
          </p:nvSpPr>
          <p:spPr>
            <a:xfrm>
              <a:off x="11184966" y="1278521"/>
              <a:ext cx="295275" cy="2729230"/>
            </a:xfrm>
            <a:custGeom>
              <a:avLst/>
              <a:gdLst/>
              <a:ahLst/>
              <a:cxnLst/>
              <a:rect l="l" t="t" r="r" b="b"/>
              <a:pathLst>
                <a:path w="295275" h="2729229">
                  <a:moveTo>
                    <a:pt x="294703" y="0"/>
                  </a:moveTo>
                  <a:lnTo>
                    <a:pt x="0" y="294703"/>
                  </a:lnTo>
                  <a:lnTo>
                    <a:pt x="0" y="2729153"/>
                  </a:lnTo>
                  <a:lnTo>
                    <a:pt x="294703" y="2434463"/>
                  </a:lnTo>
                  <a:lnTo>
                    <a:pt x="294703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389135" y="1278521"/>
              <a:ext cx="2091055" cy="295275"/>
            </a:xfrm>
            <a:custGeom>
              <a:avLst/>
              <a:gdLst/>
              <a:ahLst/>
              <a:cxnLst/>
              <a:rect l="l" t="t" r="r" b="b"/>
              <a:pathLst>
                <a:path w="2091054" h="295275">
                  <a:moveTo>
                    <a:pt x="2090534" y="0"/>
                  </a:moveTo>
                  <a:lnTo>
                    <a:pt x="294703" y="0"/>
                  </a:lnTo>
                  <a:lnTo>
                    <a:pt x="0" y="294703"/>
                  </a:lnTo>
                  <a:lnTo>
                    <a:pt x="1795830" y="294703"/>
                  </a:lnTo>
                  <a:lnTo>
                    <a:pt x="2090534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9389135" y="1573225"/>
            <a:ext cx="1796414" cy="243459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24130" indent="535305">
              <a:lnSpc>
                <a:spcPct val="100000"/>
              </a:lnSpc>
              <a:spcBef>
                <a:spcPts val="1360"/>
              </a:spcBef>
            </a:pPr>
            <a:r>
              <a:rPr sz="2000" b="1" spc="-5" dirty="0">
                <a:latin typeface="Arial"/>
                <a:cs typeface="Arial"/>
              </a:rPr>
              <a:t>Cash/  </a:t>
            </a:r>
            <a:r>
              <a:rPr sz="2000" b="1" dirty="0">
                <a:latin typeface="Arial"/>
                <a:cs typeface="Arial"/>
              </a:rPr>
              <a:t>bank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overdraft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49806" y="5322392"/>
            <a:ext cx="7045325" cy="1255395"/>
            <a:chOff x="849806" y="5322392"/>
            <a:chExt cx="7045325" cy="1255395"/>
          </a:xfrm>
        </p:grpSpPr>
        <p:sp>
          <p:nvSpPr>
            <p:cNvPr id="20" name="object 20"/>
            <p:cNvSpPr/>
            <p:nvPr/>
          </p:nvSpPr>
          <p:spPr>
            <a:xfrm>
              <a:off x="7695844" y="5322392"/>
              <a:ext cx="199390" cy="1238885"/>
            </a:xfrm>
            <a:custGeom>
              <a:avLst/>
              <a:gdLst/>
              <a:ahLst/>
              <a:cxnLst/>
              <a:rect l="l" t="t" r="r" b="b"/>
              <a:pathLst>
                <a:path w="199390" h="1238884">
                  <a:moveTo>
                    <a:pt x="199021" y="0"/>
                  </a:moveTo>
                  <a:lnTo>
                    <a:pt x="0" y="199021"/>
                  </a:lnTo>
                  <a:lnTo>
                    <a:pt x="0" y="1238548"/>
                  </a:lnTo>
                  <a:lnTo>
                    <a:pt x="199021" y="1039526"/>
                  </a:lnTo>
                  <a:lnTo>
                    <a:pt x="199021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37480" y="5322392"/>
              <a:ext cx="2957830" cy="199390"/>
            </a:xfrm>
            <a:custGeom>
              <a:avLst/>
              <a:gdLst/>
              <a:ahLst/>
              <a:cxnLst/>
              <a:rect l="l" t="t" r="r" b="b"/>
              <a:pathLst>
                <a:path w="2957829" h="199389">
                  <a:moveTo>
                    <a:pt x="2957385" y="0"/>
                  </a:moveTo>
                  <a:lnTo>
                    <a:pt x="199021" y="0"/>
                  </a:lnTo>
                  <a:lnTo>
                    <a:pt x="0" y="199021"/>
                  </a:lnTo>
                  <a:lnTo>
                    <a:pt x="2758363" y="199021"/>
                  </a:lnTo>
                  <a:lnTo>
                    <a:pt x="2957385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26854" y="5338711"/>
              <a:ext cx="199390" cy="1238885"/>
            </a:xfrm>
            <a:custGeom>
              <a:avLst/>
              <a:gdLst/>
              <a:ahLst/>
              <a:cxnLst/>
              <a:rect l="l" t="t" r="r" b="b"/>
              <a:pathLst>
                <a:path w="199389" h="1238884">
                  <a:moveTo>
                    <a:pt x="199021" y="0"/>
                  </a:moveTo>
                  <a:lnTo>
                    <a:pt x="0" y="199021"/>
                  </a:lnTo>
                  <a:lnTo>
                    <a:pt x="0" y="1238549"/>
                  </a:lnTo>
                  <a:lnTo>
                    <a:pt x="199021" y="1039526"/>
                  </a:lnTo>
                  <a:lnTo>
                    <a:pt x="199021" y="0"/>
                  </a:lnTo>
                  <a:close/>
                </a:path>
              </a:pathLst>
            </a:custGeom>
            <a:solidFill>
              <a:srgbClr val="CD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49806" y="5338711"/>
              <a:ext cx="2476500" cy="199390"/>
            </a:xfrm>
            <a:custGeom>
              <a:avLst/>
              <a:gdLst/>
              <a:ahLst/>
              <a:cxnLst/>
              <a:rect l="l" t="t" r="r" b="b"/>
              <a:pathLst>
                <a:path w="2476500" h="199389">
                  <a:moveTo>
                    <a:pt x="2476069" y="0"/>
                  </a:moveTo>
                  <a:lnTo>
                    <a:pt x="199021" y="0"/>
                  </a:lnTo>
                  <a:lnTo>
                    <a:pt x="0" y="199021"/>
                  </a:lnTo>
                  <a:lnTo>
                    <a:pt x="2277047" y="199021"/>
                  </a:lnTo>
                  <a:lnTo>
                    <a:pt x="2476069" y="0"/>
                  </a:lnTo>
                  <a:close/>
                </a:path>
              </a:pathLst>
            </a:custGeom>
            <a:solidFill>
              <a:srgbClr val="FFD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849806" y="5537733"/>
            <a:ext cx="2277110" cy="104013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134620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1060"/>
              </a:spcBef>
            </a:pPr>
            <a:r>
              <a:rPr sz="2000" b="1" spc="-15" dirty="0">
                <a:latin typeface="Arial"/>
                <a:cs typeface="Arial"/>
              </a:rPr>
              <a:t>Work </a:t>
            </a:r>
            <a:r>
              <a:rPr sz="2000" b="1" spc="-5" dirty="0">
                <a:latin typeface="Arial"/>
                <a:cs typeface="Arial"/>
              </a:rPr>
              <a:t>in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progress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37480" y="5521413"/>
            <a:ext cx="2758440" cy="104013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134620" rIns="0" bIns="0" rtlCol="0">
            <a:spAutoFit/>
          </a:bodyPr>
          <a:lstStyle/>
          <a:p>
            <a:pPr marL="522605">
              <a:lnSpc>
                <a:spcPct val="100000"/>
              </a:lnSpc>
              <a:spcBef>
                <a:spcPts val="1060"/>
              </a:spcBef>
            </a:pPr>
            <a:r>
              <a:rPr sz="2000" b="1" dirty="0">
                <a:latin typeface="Arial"/>
                <a:cs typeface="Arial"/>
              </a:rPr>
              <a:t>Raw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materials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787078" y="1697418"/>
            <a:ext cx="6626225" cy="2107565"/>
          </a:xfrm>
          <a:custGeom>
            <a:avLst/>
            <a:gdLst/>
            <a:ahLst/>
            <a:cxnLst/>
            <a:rect l="l" t="t" r="r" b="b"/>
            <a:pathLst>
              <a:path w="6626225" h="2107565">
                <a:moveTo>
                  <a:pt x="2646095" y="1769872"/>
                </a:moveTo>
                <a:lnTo>
                  <a:pt x="2437269" y="1432585"/>
                </a:lnTo>
                <a:lnTo>
                  <a:pt x="2437269" y="1597698"/>
                </a:lnTo>
                <a:lnTo>
                  <a:pt x="0" y="1597698"/>
                </a:lnTo>
                <a:lnTo>
                  <a:pt x="0" y="1942045"/>
                </a:lnTo>
                <a:lnTo>
                  <a:pt x="2437269" y="1942045"/>
                </a:lnTo>
                <a:lnTo>
                  <a:pt x="2437269" y="2107158"/>
                </a:lnTo>
                <a:lnTo>
                  <a:pt x="2646095" y="1769872"/>
                </a:lnTo>
                <a:close/>
              </a:path>
              <a:path w="6626225" h="2107565">
                <a:moveTo>
                  <a:pt x="6625996" y="345452"/>
                </a:moveTo>
                <a:lnTo>
                  <a:pt x="6416535" y="0"/>
                </a:lnTo>
                <a:lnTo>
                  <a:pt x="6416535" y="164985"/>
                </a:lnTo>
                <a:lnTo>
                  <a:pt x="23952" y="164985"/>
                </a:lnTo>
                <a:lnTo>
                  <a:pt x="23952" y="525919"/>
                </a:lnTo>
                <a:lnTo>
                  <a:pt x="6416535" y="525919"/>
                </a:lnTo>
                <a:lnTo>
                  <a:pt x="6416535" y="690905"/>
                </a:lnTo>
                <a:lnTo>
                  <a:pt x="6625996" y="345452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125669" y="1817471"/>
            <a:ext cx="13525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Cash</a:t>
            </a:r>
            <a:r>
              <a:rPr sz="2000" b="1" spc="-75" dirty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sales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17227" y="3242805"/>
            <a:ext cx="14636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Credit</a:t>
            </a:r>
            <a:r>
              <a:rPr sz="2000" b="1" spc="-80" dirty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sales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777530" y="3130003"/>
            <a:ext cx="1626235" cy="675005"/>
          </a:xfrm>
          <a:custGeom>
            <a:avLst/>
            <a:gdLst/>
            <a:ahLst/>
            <a:cxnLst/>
            <a:rect l="l" t="t" r="r" b="b"/>
            <a:pathLst>
              <a:path w="1626234" h="675004">
                <a:moveTo>
                  <a:pt x="1432725" y="0"/>
                </a:moveTo>
                <a:lnTo>
                  <a:pt x="1432725" y="164985"/>
                </a:lnTo>
                <a:lnTo>
                  <a:pt x="0" y="164985"/>
                </a:lnTo>
                <a:lnTo>
                  <a:pt x="0" y="509587"/>
                </a:lnTo>
                <a:lnTo>
                  <a:pt x="1432725" y="509587"/>
                </a:lnTo>
                <a:lnTo>
                  <a:pt x="1432725" y="674573"/>
                </a:lnTo>
                <a:lnTo>
                  <a:pt x="1625968" y="337286"/>
                </a:lnTo>
                <a:lnTo>
                  <a:pt x="1432725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169681" y="3253676"/>
            <a:ext cx="6477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solidFill>
                  <a:srgbClr val="FFCC99"/>
                </a:solidFill>
                <a:latin typeface="Arial"/>
                <a:cs typeface="Arial"/>
              </a:rPr>
              <a:t>C</a:t>
            </a:r>
            <a:r>
              <a:rPr sz="2000" b="1" spc="-5" dirty="0">
                <a:solidFill>
                  <a:srgbClr val="FFCC99"/>
                </a:solidFill>
                <a:latin typeface="Arial"/>
                <a:cs typeface="Arial"/>
              </a:rPr>
              <a:t>as</a:t>
            </a:r>
            <a:r>
              <a:rPr sz="2000" b="1" dirty="0">
                <a:solidFill>
                  <a:srgbClr val="FFCC99"/>
                </a:solidFill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107224" y="4004055"/>
            <a:ext cx="10144125" cy="2313940"/>
          </a:xfrm>
          <a:custGeom>
            <a:avLst/>
            <a:gdLst/>
            <a:ahLst/>
            <a:cxnLst/>
            <a:rect l="l" t="t" r="r" b="b"/>
            <a:pathLst>
              <a:path w="10144125" h="2313940">
                <a:moveTo>
                  <a:pt x="890816" y="269684"/>
                </a:moveTo>
                <a:lnTo>
                  <a:pt x="445414" y="17221"/>
                </a:lnTo>
                <a:lnTo>
                  <a:pt x="0" y="269684"/>
                </a:lnTo>
                <a:lnTo>
                  <a:pt x="232270" y="269684"/>
                </a:lnTo>
                <a:lnTo>
                  <a:pt x="232270" y="1440738"/>
                </a:lnTo>
                <a:lnTo>
                  <a:pt x="658545" y="1440738"/>
                </a:lnTo>
                <a:lnTo>
                  <a:pt x="658545" y="269684"/>
                </a:lnTo>
                <a:lnTo>
                  <a:pt x="890816" y="269684"/>
                </a:lnTo>
                <a:close/>
              </a:path>
              <a:path w="10144125" h="2313940">
                <a:moveTo>
                  <a:pt x="3830256" y="1815198"/>
                </a:moveTo>
                <a:lnTo>
                  <a:pt x="2257793" y="1815198"/>
                </a:lnTo>
                <a:lnTo>
                  <a:pt x="2257793" y="1639316"/>
                </a:lnTo>
                <a:lnTo>
                  <a:pt x="2079764" y="1976602"/>
                </a:lnTo>
                <a:lnTo>
                  <a:pt x="2257793" y="2313902"/>
                </a:lnTo>
                <a:lnTo>
                  <a:pt x="2257793" y="2138007"/>
                </a:lnTo>
                <a:lnTo>
                  <a:pt x="3830256" y="2138007"/>
                </a:lnTo>
                <a:lnTo>
                  <a:pt x="3830256" y="1815198"/>
                </a:lnTo>
                <a:close/>
              </a:path>
              <a:path w="10144125" h="2313940">
                <a:moveTo>
                  <a:pt x="7922717" y="1815198"/>
                </a:moveTo>
                <a:lnTo>
                  <a:pt x="6821983" y="1815198"/>
                </a:lnTo>
                <a:lnTo>
                  <a:pt x="6821983" y="1639316"/>
                </a:lnTo>
                <a:lnTo>
                  <a:pt x="6636779" y="1976602"/>
                </a:lnTo>
                <a:lnTo>
                  <a:pt x="6821983" y="2313889"/>
                </a:lnTo>
                <a:lnTo>
                  <a:pt x="6821983" y="2138007"/>
                </a:lnTo>
                <a:lnTo>
                  <a:pt x="7922717" y="2138007"/>
                </a:lnTo>
                <a:lnTo>
                  <a:pt x="7922717" y="1815198"/>
                </a:lnTo>
                <a:close/>
              </a:path>
              <a:path w="10144125" h="2313940">
                <a:moveTo>
                  <a:pt x="8952408" y="0"/>
                </a:moveTo>
                <a:lnTo>
                  <a:pt x="8545322" y="0"/>
                </a:lnTo>
                <a:lnTo>
                  <a:pt x="8545322" y="511378"/>
                </a:lnTo>
                <a:lnTo>
                  <a:pt x="1301496" y="511378"/>
                </a:lnTo>
                <a:lnTo>
                  <a:pt x="1301496" y="512279"/>
                </a:lnTo>
                <a:lnTo>
                  <a:pt x="1291005" y="512279"/>
                </a:lnTo>
                <a:lnTo>
                  <a:pt x="1291005" y="1189151"/>
                </a:lnTo>
                <a:lnTo>
                  <a:pt x="1084783" y="1189151"/>
                </a:lnTo>
                <a:lnTo>
                  <a:pt x="1515821" y="1435303"/>
                </a:lnTo>
                <a:lnTo>
                  <a:pt x="1946859" y="1189151"/>
                </a:lnTo>
                <a:lnTo>
                  <a:pt x="1740636" y="1189151"/>
                </a:lnTo>
                <a:lnTo>
                  <a:pt x="1740636" y="837780"/>
                </a:lnTo>
                <a:lnTo>
                  <a:pt x="5112867" y="837780"/>
                </a:lnTo>
                <a:lnTo>
                  <a:pt x="5112867" y="1183843"/>
                </a:lnTo>
                <a:lnTo>
                  <a:pt x="4906645" y="1183843"/>
                </a:lnTo>
                <a:lnTo>
                  <a:pt x="5337683" y="1428051"/>
                </a:lnTo>
                <a:lnTo>
                  <a:pt x="5768721" y="1183843"/>
                </a:lnTo>
                <a:lnTo>
                  <a:pt x="5562498" y="1183843"/>
                </a:lnTo>
                <a:lnTo>
                  <a:pt x="5562498" y="837780"/>
                </a:lnTo>
                <a:lnTo>
                  <a:pt x="8950020" y="837780"/>
                </a:lnTo>
                <a:lnTo>
                  <a:pt x="8950020" y="787006"/>
                </a:lnTo>
                <a:lnTo>
                  <a:pt x="8952408" y="787006"/>
                </a:lnTo>
                <a:lnTo>
                  <a:pt x="8952408" y="0"/>
                </a:lnTo>
                <a:close/>
              </a:path>
              <a:path w="10144125" h="2313940">
                <a:moveTo>
                  <a:pt x="10143757" y="1179728"/>
                </a:moveTo>
                <a:lnTo>
                  <a:pt x="9911474" y="1179728"/>
                </a:lnTo>
                <a:lnTo>
                  <a:pt x="9911474" y="2717"/>
                </a:lnTo>
                <a:lnTo>
                  <a:pt x="9485211" y="2717"/>
                </a:lnTo>
                <a:lnTo>
                  <a:pt x="9485211" y="1179728"/>
                </a:lnTo>
                <a:lnTo>
                  <a:pt x="9252941" y="1179728"/>
                </a:lnTo>
                <a:lnTo>
                  <a:pt x="9698342" y="1433487"/>
                </a:lnTo>
                <a:lnTo>
                  <a:pt x="10143757" y="1179728"/>
                </a:lnTo>
                <a:close/>
              </a:path>
            </a:pathLst>
          </a:custGeom>
          <a:solidFill>
            <a:srgbClr val="9F593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2626</Words>
  <Application>Microsoft Office PowerPoint</Application>
  <PresentationFormat>Custom</PresentationFormat>
  <Paragraphs>247</Paragraphs>
  <Slides>39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Lesson 14: Managing working capital</vt:lpstr>
      <vt:lpstr>LEARNING OUTCOMES</vt:lpstr>
      <vt:lpstr>Managing Working Capital</vt:lpstr>
      <vt:lpstr>The nature and purpose of working capital</vt:lpstr>
      <vt:lpstr>Managing Working Capital Management</vt:lpstr>
      <vt:lpstr>How does working capital impact a firm’s value?</vt:lpstr>
      <vt:lpstr>Question:</vt:lpstr>
      <vt:lpstr>Solution:</vt:lpstr>
      <vt:lpstr>The working capital cycle</vt:lpstr>
      <vt:lpstr>The Cash Cycle</vt:lpstr>
      <vt:lpstr>The Cash Cycle</vt:lpstr>
      <vt:lpstr>The Operating cycle</vt:lpstr>
      <vt:lpstr>PowerPoint Presentation</vt:lpstr>
      <vt:lpstr>Cash Management</vt:lpstr>
      <vt:lpstr>PowerPoint Presentation</vt:lpstr>
      <vt:lpstr>Trade Credit</vt:lpstr>
      <vt:lpstr>Trade Credit</vt:lpstr>
      <vt:lpstr>Trade Credit</vt:lpstr>
      <vt:lpstr>Trade Credit</vt:lpstr>
      <vt:lpstr>Trade Credit</vt:lpstr>
      <vt:lpstr>Trade Credit</vt:lpstr>
      <vt:lpstr>Managing Float</vt:lpstr>
      <vt:lpstr>Managing Float</vt:lpstr>
      <vt:lpstr>Accounts Receivable Management</vt:lpstr>
      <vt:lpstr>Accounts Receivable Management</vt:lpstr>
      <vt:lpstr>Accounts Receivable Management</vt:lpstr>
      <vt:lpstr>Accounts Receivable Management</vt:lpstr>
      <vt:lpstr>PowerPoint Presentation</vt:lpstr>
      <vt:lpstr>Accounts Payables Management</vt:lpstr>
      <vt:lpstr>Accounts Payables Management</vt:lpstr>
      <vt:lpstr>Accounts Payables Management</vt:lpstr>
      <vt:lpstr>Inventory Management</vt:lpstr>
      <vt:lpstr>Inventory Management</vt:lpstr>
      <vt:lpstr>Financial ratios</vt:lpstr>
      <vt:lpstr>Levels of Control</vt:lpstr>
      <vt:lpstr>Inventories’ Management Models - Economic Order Quantity (EOQ)  ‘Patterns of inventories movements over time’</vt:lpstr>
      <vt:lpstr>Inventories holding and order costs</vt:lpstr>
      <vt:lpstr>The economic order quantity (EOQ) model</vt:lpstr>
      <vt:lpstr>Just-in-time inventories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14: Managing working capital</dc:title>
  <cp:lastModifiedBy>Gee</cp:lastModifiedBy>
  <cp:revision>3</cp:revision>
  <dcterms:created xsi:type="dcterms:W3CDTF">2020-09-02T02:41:06Z</dcterms:created>
  <dcterms:modified xsi:type="dcterms:W3CDTF">2020-09-21T03:39:52Z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2020-09-02T00:00:00Z</vt:filetime>
  </property>
</Properties>
</file>