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91" r:id="rId2"/>
    <p:sldId id="292" r:id="rId3"/>
    <p:sldId id="277" r:id="rId4"/>
    <p:sldId id="279" r:id="rId5"/>
    <p:sldId id="293" r:id="rId6"/>
    <p:sldId id="259" r:id="rId7"/>
    <p:sldId id="281" r:id="rId8"/>
    <p:sldId id="280" r:id="rId9"/>
    <p:sldId id="260" r:id="rId10"/>
    <p:sldId id="282" r:id="rId11"/>
    <p:sldId id="284" r:id="rId12"/>
    <p:sldId id="261" r:id="rId13"/>
    <p:sldId id="263" r:id="rId14"/>
    <p:sldId id="283" r:id="rId15"/>
    <p:sldId id="264" r:id="rId16"/>
    <p:sldId id="265" r:id="rId17"/>
    <p:sldId id="266" r:id="rId18"/>
    <p:sldId id="285" r:id="rId19"/>
    <p:sldId id="286" r:id="rId20"/>
    <p:sldId id="287" r:id="rId21"/>
    <p:sldId id="268" r:id="rId22"/>
    <p:sldId id="288" r:id="rId23"/>
    <p:sldId id="290" r:id="rId24"/>
    <p:sldId id="258" r:id="rId25"/>
    <p:sldId id="25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1DBB6-1026-4287-B7F1-C0F676873C4A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5665F-9BB3-47B3-B7B9-025CC77CB04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845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E417B03-3E3F-40CB-B125-ACA302E17C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7D87FAD7-4DF8-4CC9-8927-739ADA0CBD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98F114DF-07C2-44EC-97F1-27D13C6467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F17638-BDD1-46D9-940B-E852734A663D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91DEC527-5566-4BCD-8EF8-7939EB7F94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50B1B133-7105-41A3-B0BF-4AF5DAAA01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7D1FA84F-9AE0-45AE-A052-F4512E7A6D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D78B42-FF4C-47B1-A559-E8BCE324F732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AC22D0D9-6DD1-4C21-B8AF-0775787482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8ABE5C0A-7845-4B8E-A7C6-80952A140F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F066080E-5E2F-4E3E-9144-B371470806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3FD9D7-68CF-43A7-BBD2-F024A0BF59D7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3A7A3DEA-7C89-4ED7-8FBE-85AADF426A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1A4C4351-7BBA-465E-9F41-2B9C6BC6BD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IN" altLang="en-US"/>
              <a:t>The payback method of investment appraisal would view Projects 1, 2 and 3 as being equally attractive. In doing so, the method completely ignores the fact that Project 3 provides most of the payback cash earlier in the three-year period and goes on to generate large benefits  in later years.</a:t>
            </a: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1964A38E-4A23-435B-9B5C-82B2EA4BCD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B32C06-1D9B-4102-AD32-E681027652F9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04CDE81F-63B0-4F15-954D-EA22FC6B22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AA87A3AF-24F5-4BF2-8DF2-EEDBF824BD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1DD402FD-5D79-4703-8A91-38402C1F56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077B66-1417-46F4-8618-B9C508DFAC5A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3EB1026C-7912-44CA-9390-3A9CE2A5E7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A0ED0185-C7D8-44BD-A58D-8251FDB65E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45DC5F43-861E-496B-B093-C7318DDC87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6AFC21-EFFA-4FC7-8110-2ECA2C4E1B36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6831D42D-6FAB-4ADC-A349-F967FDDBE1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133718E4-6EE3-4EFB-A604-D74F2B4C45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IN" altLang="en-US"/>
              <a:t>The present value of a future receipt (or payment) of £1 depends on how far in the future it will occur. Those that occur in the near future will have a larger present value than those occurring at a more distant point in time.</a:t>
            </a: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6AC70ECB-FCA7-414E-9758-A2936A206A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E5B78A-1AE0-42BD-9E7D-A1352719B835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44631FA-82ED-4CC0-9212-7A66B5741B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98A269F5-10C3-48F9-BE1D-88951B1C33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63BB1308-CC37-4FCC-9D3D-33BA6F97E3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F3C677-1184-4F89-899E-F9AA63D75A8D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CAA6BAC7-400E-4F29-A4BD-D16875C6CF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EFFA0CCE-760B-4D78-A061-7572054C50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F88CBDC4-DE66-4A4F-9022-C594A7E1F5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1E7905-27FC-4783-BFC6-8B43F6E67456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C3D3399B-C5D2-4379-9F7E-F9EE610ECF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4FBB2BAC-9A79-4AB3-9493-086AEB6413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699C40ED-E764-4BC3-9B39-0602DE019C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839307-6B23-4AA6-90F3-47BBFA7D2674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D08EF9EB-90AB-495D-844D-ED4157C0E8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C73E167D-F0E4-4079-9456-6355FDDF88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IN" altLang="en-US"/>
              <a:t>When the NPV line crosses the horizontal axis there will be a zero NPV. That point indicates the IRR.</a:t>
            </a: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1445229D-1A1C-4F7E-B3E7-528B64B79C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348EAD-90BF-4414-B22C-E614F1D1C7D8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F18B8F3-6FB0-431D-925D-CEC9FB174C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C1733AF-BCC8-4E8D-86D5-0EF9DC1C6F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EAB4069-92D9-4F75-A113-A97AD3A849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A7F048-F7D8-4A43-B131-EBA73EEEE35F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E2EBC7F0-0CAC-4C03-AF8F-0A54C1FFD9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7E2867A3-8703-4F37-B414-0E2DD76F7B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A66E2197-46CF-412A-97DB-A7D550B0EA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03BDF2-FEA9-4EEC-ACD9-41050C19A401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2026287D-2D97-4652-A490-7031E3B074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D8318BB9-BFD5-4F68-B446-A9A9A14814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90F0137A-2E0D-4CEB-9105-A08478CAAE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381459-F291-4FA1-9A23-8523C152BD68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03FD7CEF-AD9C-458F-AA81-4396C88139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6E18A11E-C387-4452-B624-5E27E6F895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IN" altLang="en-US"/>
              <a:t>The figure shows the four investment appraisal methods discussed in the chapter.</a:t>
            </a:r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FF890F7D-B350-4260-9CC2-F7B74A28E9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F3F902-C7FF-4CA8-81F9-34235D75FEA5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F726A3FD-54EF-4B5F-B74E-60709F1E0B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40F06FA7-DC49-40B9-8584-B16C9F4D7A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BD31322D-5815-4DCC-B549-D9F1044254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4A75EA-5407-465C-87D4-AC19CDCA9757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38953E9D-090A-410A-A6D1-0571447645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65206D0F-FEE3-4CBD-9247-FC4365FD12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FD97A28E-C8D0-4402-BA2D-C19FE23F92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AB7478-59FC-418D-9A14-4CDD8C77CA88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C551D826-0DA2-4D44-8471-10D51E3BCE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2BAD7C71-3FD4-4797-946A-6F9657F01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CA2862F-D622-4807-B0A8-22E23827B3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64DB59-81DB-4A70-AE90-310A0B5BA44A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7327D176-3473-47A9-A515-585973FA09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1DF961D2-332E-4E39-8491-506C7B246B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0DBA2CF0-302F-4D93-B286-FE7DADA233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0BF0E9-4FF2-4DE0-A2FF-47F71C5A0D62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E98F3B24-D9B1-47DE-A2AA-33DB073884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24B8EC5F-B3DC-4803-890F-D4B9643FCE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2FD103EA-6BB2-4D9F-9CCB-AFF8DB287D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B503A7-A2C3-43ED-A398-DE8806F4E68F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DC5BD8D1-CF25-49BA-AF30-D37F23279A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6CF1554E-D0F1-4E19-AC09-510939C9C4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6BF3C841-A9BA-4963-A144-18A1E06765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725E47-F260-434D-9D8A-4F1DAAA87A8D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DAF8ECBD-5ED2-4126-A791-44EE67B933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8E8A2834-BE9C-4AB4-A4DA-9FF2F6692A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8BCF2C62-5A74-4423-83CA-0C9639B622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5CEEDC-3A43-4070-BDD9-DAF025124B38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A7F8DA8A-4A4B-49FC-A241-06AAC09475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D30339CE-3B23-491E-AAA5-22CA941102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CC89FE02-AC5A-402A-BF10-C224D92C87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1DDD01-4776-41CB-9CC7-5D2B4DC048BA}" type="slidenum">
              <a:rPr lang="en-IN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I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482DD-A4C9-479A-9B56-E2F4CED25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AB1471-5D20-487D-841A-286E22D2F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4BA45-09C1-46AC-954F-E560AD651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AAAD-F8A9-4EAE-99CB-0374A2A88771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5145F-F142-4D55-BA42-7CB48611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94438-9643-4EFC-9E7E-C24C27E1F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2219-BB7D-4FEB-9047-06D2DEFF9B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890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3ED33-D265-4683-A905-7D623A63D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C149AE-6A1D-455A-95A3-1236E3072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EDDC2-7B39-4757-9D21-081F2CC7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AAAD-F8A9-4EAE-99CB-0374A2A88771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2EF9D-E99B-43B7-9DC4-1CE6655AF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248F4-1B7A-4463-A842-58B003F1C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2219-BB7D-4FEB-9047-06D2DEFF9B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9479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F37C1B-A993-4693-8B2B-F23C537D7E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89ABB-3830-43CC-A387-FEECDEA78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6E08E-55B1-4EC4-9A25-84C4E56FE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AAAD-F8A9-4EAE-99CB-0374A2A88771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2B261-D011-45A2-8A36-F626595D7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779CB-C08C-416E-A784-275E9DD22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2219-BB7D-4FEB-9047-06D2DEFF9B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0422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9FE71-F6B2-4D57-B357-8CD08B9CF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D2555-264D-4979-BF1E-835F7AE33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4D165-BD69-4C20-A3AB-96EBB2D6E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AAAD-F8A9-4EAE-99CB-0374A2A88771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B8B56-5824-4A90-956E-94AF195EC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A2938-8E1E-4F71-9E41-2B4429D3A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2219-BB7D-4FEB-9047-06D2DEFF9B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3895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DDBC2-A0D7-4E95-9E63-96B7FC9DF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A13AD-348A-45CF-83D8-3E9A70AFE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9AE7E-A92E-43C6-A259-F7DF3BD33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AAAD-F8A9-4EAE-99CB-0374A2A88771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FF74E-620B-42E5-BC09-5373C90E1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EBC45-BCEF-46A9-B58C-C5EE67060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2219-BB7D-4FEB-9047-06D2DEFF9B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6505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C955F-7F3B-4B4F-98B6-A15EC6917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8A41A-D13D-49FA-AA62-A6B08B125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E0F794-6E4D-40C8-9463-AAE5F0FC7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3C2FE6-3D5E-4D82-85A8-0E0910316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AAAD-F8A9-4EAE-99CB-0374A2A88771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C420F-167D-4ACF-9720-5ED0EF64E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29E4E-0932-4986-AC25-2B076491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2219-BB7D-4FEB-9047-06D2DEFF9B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9699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D6985-0445-48F0-9291-573EDDF6B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44BC3-F332-4F28-B99F-EAC66A6B6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4EA86-9937-4A47-A8AA-F22204183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EA8241-220C-479A-A364-4EFC7217A1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CE4784-DAF7-4BAF-93FC-67CE43525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8B49FA-0E55-4E85-813C-0D5FBAFB3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AAAD-F8A9-4EAE-99CB-0374A2A88771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1AA0B5-C722-4983-B517-4AFDF7049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551B55-C143-479F-AC05-19434756A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2219-BB7D-4FEB-9047-06D2DEFF9B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6798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727B5-C35B-495C-BCA8-406FF5055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676B82-D063-468C-801B-9E94D21AE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AAAD-F8A9-4EAE-99CB-0374A2A88771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434958-33AB-4BC8-8BC5-24BF51015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25E633-B745-441A-97F1-26524EFBA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2219-BB7D-4FEB-9047-06D2DEFF9B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54145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AA6C39-31E9-4D28-906B-878B51B42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AAAD-F8A9-4EAE-99CB-0374A2A88771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5A684D-6417-47F4-8E2D-750F6B96F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B3DD2-F5B4-4CFB-B73D-0BF11696A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2219-BB7D-4FEB-9047-06D2DEFF9B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082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E85D8-3BBA-4977-A5D1-5A880807B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FD553-9CB6-4495-907B-52D6320A5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053A2-977F-405D-9C46-54A586433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72AD2-8A8A-447C-BA6D-6898DAEDF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AAAD-F8A9-4EAE-99CB-0374A2A88771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1A08D-A48A-4E70-AB70-663E02F1A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02A16-1A0B-47F8-BEF1-72EA02DDF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2219-BB7D-4FEB-9047-06D2DEFF9B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428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36125-B16C-4D8B-9B56-41CC237F7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29D319-0567-418B-8E32-33031D1B9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C97CE-19DF-40C6-A38A-A47F1A336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B825F-BDCC-4F69-942C-1750102AA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AAAD-F8A9-4EAE-99CB-0374A2A88771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3677F-0DCF-452B-9E1F-768691BC7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DD5C0-FE37-4076-B8C8-F99F0D2C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2219-BB7D-4FEB-9047-06D2DEFF9B9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1288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325A23-15E4-429C-B48F-68DA5CB3F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A1AE5-2993-47D1-B8AC-3233B26D5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53509-81E8-43B0-98C5-5BCA3EA364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7AAAD-F8A9-4EAE-99CB-0374A2A88771}" type="datetimeFigureOut">
              <a:rPr lang="en-SG" smtClean="0"/>
              <a:t>5/4/2022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7DD45-5664-47AD-A754-5272F10A2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EBC0F-7555-4E6F-AC15-AB97955282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2219-BB7D-4FEB-9047-06D2DEFF9B93}" type="slidenum">
              <a:rPr lang="en-SG" smtClean="0"/>
              <a:t>‹#›</a:t>
            </a:fld>
            <a:endParaRPr lang="en-SG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A2B12C-AEB5-4A41-BBF5-03D191B13E6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42887" y="280987"/>
            <a:ext cx="1189987" cy="11899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0FC6CE-5DEB-4DF6-BDD3-E7621ACB644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582275" y="5267325"/>
            <a:ext cx="1343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57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>
            <a:extLst>
              <a:ext uri="{FF2B5EF4-FFF2-40B4-BE49-F238E27FC236}">
                <a16:creationId xmlns:a16="http://schemas.microsoft.com/office/drawing/2014/main" id="{E1D3F634-5799-4D49-B781-BD69CA866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9475" y="2043370"/>
            <a:ext cx="81026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>
              <a:defRPr/>
            </a:pPr>
            <a:endParaRPr lang="en-IN" sz="3600" b="1" kern="0" dirty="0">
              <a:solidFill>
                <a:srgbClr val="000000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IE" sz="4000" kern="0" dirty="0">
                <a:solidFill>
                  <a:srgbClr val="000000"/>
                </a:solidFill>
                <a:cs typeface="Arial" pitchFamily="34" charset="0"/>
              </a:rPr>
              <a:t>Chapter 10</a:t>
            </a:r>
          </a:p>
          <a:p>
            <a:pPr algn="ctr">
              <a:defRPr/>
            </a:pPr>
            <a:r>
              <a:rPr lang="en-IN" sz="3600" b="1" kern="0" dirty="0">
                <a:solidFill>
                  <a:sysClr val="windowText" lastClr="000000"/>
                </a:solidFill>
                <a:cs typeface="Arial" pitchFamily="34" charset="0"/>
              </a:rPr>
              <a:t>MAKING CAPITAL</a:t>
            </a:r>
          </a:p>
          <a:p>
            <a:pPr algn="ctr">
              <a:defRPr/>
            </a:pPr>
            <a:r>
              <a:rPr lang="en-IN" sz="3600" b="1" kern="0" dirty="0">
                <a:solidFill>
                  <a:sysClr val="windowText" lastClr="000000"/>
                </a:solidFill>
                <a:cs typeface="Arial" pitchFamily="34" charset="0"/>
              </a:rPr>
              <a:t>INVESTMENT DECISIONS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3109506E-0F00-4C6D-8724-4F7A52DA0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9" y="107950"/>
            <a:ext cx="804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PP decision rule</a:t>
            </a:r>
            <a:endParaRPr lang="en-GB" altLang="en-US" sz="2400">
              <a:solidFill>
                <a:srgbClr val="CC0000"/>
              </a:solidFill>
            </a:endParaRPr>
          </a:p>
        </p:txBody>
      </p:sp>
      <p:grpSp>
        <p:nvGrpSpPr>
          <p:cNvPr id="22531" name="Group 11">
            <a:extLst>
              <a:ext uri="{FF2B5EF4-FFF2-40B4-BE49-F238E27FC236}">
                <a16:creationId xmlns:a16="http://schemas.microsoft.com/office/drawing/2014/main" id="{DD9CC19B-5F82-40A1-9F70-DF975AF157D6}"/>
              </a:ext>
            </a:extLst>
          </p:cNvPr>
          <p:cNvGrpSpPr>
            <a:grpSpLocks/>
          </p:cNvGrpSpPr>
          <p:nvPr/>
        </p:nvGrpSpPr>
        <p:grpSpPr bwMode="auto">
          <a:xfrm>
            <a:off x="2592389" y="1873251"/>
            <a:ext cx="7007225" cy="2835275"/>
            <a:chOff x="718" y="792"/>
            <a:chExt cx="4414" cy="1786"/>
          </a:xfrm>
        </p:grpSpPr>
        <p:sp>
          <p:nvSpPr>
            <p:cNvPr id="22532" name="AutoShape 10">
              <a:extLst>
                <a:ext uri="{FF2B5EF4-FFF2-40B4-BE49-F238E27FC236}">
                  <a16:creationId xmlns:a16="http://schemas.microsoft.com/office/drawing/2014/main" id="{C0AB0BFF-6126-4E62-892A-0C95E0500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9" y="1775"/>
              <a:ext cx="3903" cy="803"/>
            </a:xfrm>
            <a:prstGeom prst="cube">
              <a:avLst>
                <a:gd name="adj" fmla="val 1282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2533" name="AutoShape 4">
              <a:extLst>
                <a:ext uri="{FF2B5EF4-FFF2-40B4-BE49-F238E27FC236}">
                  <a16:creationId xmlns:a16="http://schemas.microsoft.com/office/drawing/2014/main" id="{76CB1706-EAE7-4116-8190-908345E3A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" y="792"/>
              <a:ext cx="3903" cy="803"/>
            </a:xfrm>
            <a:prstGeom prst="cube">
              <a:avLst>
                <a:gd name="adj" fmla="val 1282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2534" name="Text Box 6">
              <a:extLst>
                <a:ext uri="{FF2B5EF4-FFF2-40B4-BE49-F238E27FC236}">
                  <a16:creationId xmlns:a16="http://schemas.microsoft.com/office/drawing/2014/main" id="{9E515CED-7C57-40DB-BA03-3DFB9BD93F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8" y="1914"/>
              <a:ext cx="3805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If competing projects have payback periods shorter than maximum payback period, the one with the shortest payback period is selected</a:t>
              </a:r>
            </a:p>
          </p:txBody>
        </p:sp>
        <p:sp>
          <p:nvSpPr>
            <p:cNvPr id="22535" name="Text Box 7">
              <a:extLst>
                <a:ext uri="{FF2B5EF4-FFF2-40B4-BE49-F238E27FC236}">
                  <a16:creationId xmlns:a16="http://schemas.microsoft.com/office/drawing/2014/main" id="{A6ABC439-5B36-49F9-9408-737FEF5B9D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0" y="1011"/>
              <a:ext cx="3665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Project should have a shorter payback period than the required maximum payback period</a:t>
              </a:r>
            </a:p>
          </p:txBody>
        </p:sp>
        <p:sp>
          <p:nvSpPr>
            <p:cNvPr id="22536" name="AutoShape 8">
              <a:extLst>
                <a:ext uri="{FF2B5EF4-FFF2-40B4-BE49-F238E27FC236}">
                  <a16:creationId xmlns:a16="http://schemas.microsoft.com/office/drawing/2014/main" id="{D68D1259-307D-4839-B3A6-0691B21BF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086"/>
              <a:ext cx="339" cy="339"/>
            </a:xfrm>
            <a:prstGeom prst="cube">
              <a:avLst>
                <a:gd name="adj" fmla="val 25000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2537" name="AutoShape 9">
              <a:extLst>
                <a:ext uri="{FF2B5EF4-FFF2-40B4-BE49-F238E27FC236}">
                  <a16:creationId xmlns:a16="http://schemas.microsoft.com/office/drawing/2014/main" id="{8106E237-47B0-4E1B-8DED-FD8720499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" y="2013"/>
              <a:ext cx="339" cy="339"/>
            </a:xfrm>
            <a:prstGeom prst="cube">
              <a:avLst>
                <a:gd name="adj" fmla="val 25000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D5F4F8BA-CD39-4439-8521-953E6922E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175" y="107950"/>
            <a:ext cx="710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Problems with PP</a:t>
            </a:r>
            <a:endParaRPr lang="en-GB" altLang="en-US" sz="2400">
              <a:solidFill>
                <a:srgbClr val="CC0000"/>
              </a:solidFill>
            </a:endParaRPr>
          </a:p>
        </p:txBody>
      </p:sp>
      <p:grpSp>
        <p:nvGrpSpPr>
          <p:cNvPr id="24579" name="Group 22">
            <a:extLst>
              <a:ext uri="{FF2B5EF4-FFF2-40B4-BE49-F238E27FC236}">
                <a16:creationId xmlns:a16="http://schemas.microsoft.com/office/drawing/2014/main" id="{CD0F5869-7450-4AF0-B009-ADED07520838}"/>
              </a:ext>
            </a:extLst>
          </p:cNvPr>
          <p:cNvGrpSpPr>
            <a:grpSpLocks/>
          </p:cNvGrpSpPr>
          <p:nvPr/>
        </p:nvGrpSpPr>
        <p:grpSpPr bwMode="auto">
          <a:xfrm>
            <a:off x="3635375" y="1052514"/>
            <a:ext cx="4922838" cy="5227637"/>
            <a:chOff x="1390" y="603"/>
            <a:chExt cx="3101" cy="3293"/>
          </a:xfrm>
        </p:grpSpPr>
        <p:sp>
          <p:nvSpPr>
            <p:cNvPr id="24580" name="AutoShape 5">
              <a:extLst>
                <a:ext uri="{FF2B5EF4-FFF2-40B4-BE49-F238E27FC236}">
                  <a16:creationId xmlns:a16="http://schemas.microsoft.com/office/drawing/2014/main" id="{615897CA-F891-4968-BE8E-B74E3124A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" y="603"/>
              <a:ext cx="2560" cy="557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4581" name="AutoShape 6">
              <a:extLst>
                <a:ext uri="{FF2B5EF4-FFF2-40B4-BE49-F238E27FC236}">
                  <a16:creationId xmlns:a16="http://schemas.microsoft.com/office/drawing/2014/main" id="{4A58E8FF-5603-4ADC-944C-0E1BCEE4E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1273"/>
              <a:ext cx="2544" cy="579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4582" name="Text Box 7">
              <a:extLst>
                <a:ext uri="{FF2B5EF4-FFF2-40B4-BE49-F238E27FC236}">
                  <a16:creationId xmlns:a16="http://schemas.microsoft.com/office/drawing/2014/main" id="{686CDAD4-A420-4A4B-B1D6-56C0D3F4D8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1" y="698"/>
              <a:ext cx="248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Does not take timing of cash flows fully into account</a:t>
              </a:r>
            </a:p>
          </p:txBody>
        </p:sp>
        <p:sp>
          <p:nvSpPr>
            <p:cNvPr id="24583" name="Text Box 8">
              <a:extLst>
                <a:ext uri="{FF2B5EF4-FFF2-40B4-BE49-F238E27FC236}">
                  <a16:creationId xmlns:a16="http://schemas.microsoft.com/office/drawing/2014/main" id="{41753BCE-496B-4A0E-B1D0-500B8DADE2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2" y="1467"/>
              <a:ext cx="2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Ignores cash flows after PP</a:t>
              </a:r>
            </a:p>
          </p:txBody>
        </p:sp>
        <p:sp>
          <p:nvSpPr>
            <p:cNvPr id="24584" name="AutoShape 9">
              <a:extLst>
                <a:ext uri="{FF2B5EF4-FFF2-40B4-BE49-F238E27FC236}">
                  <a16:creationId xmlns:a16="http://schemas.microsoft.com/office/drawing/2014/main" id="{9B7673CA-453B-4F09-A7A1-4E3C637A9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" y="1961"/>
              <a:ext cx="2552" cy="557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4585" name="AutoShape 10">
              <a:extLst>
                <a:ext uri="{FF2B5EF4-FFF2-40B4-BE49-F238E27FC236}">
                  <a16:creationId xmlns:a16="http://schemas.microsoft.com/office/drawing/2014/main" id="{B503377D-DD20-4F67-BFC9-BBDBA427A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2631"/>
              <a:ext cx="2536" cy="579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4586" name="Text Box 11">
              <a:extLst>
                <a:ext uri="{FF2B5EF4-FFF2-40B4-BE49-F238E27FC236}">
                  <a16:creationId xmlns:a16="http://schemas.microsoft.com/office/drawing/2014/main" id="{BDDA3C00-AA85-45AC-BB17-37D83E1EAC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5" y="2059"/>
              <a:ext cx="197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Does not take risk fully into account</a:t>
              </a:r>
            </a:p>
          </p:txBody>
        </p:sp>
        <p:sp>
          <p:nvSpPr>
            <p:cNvPr id="24587" name="Text Box 12">
              <a:extLst>
                <a:ext uri="{FF2B5EF4-FFF2-40B4-BE49-F238E27FC236}">
                  <a16:creationId xmlns:a16="http://schemas.microsoft.com/office/drawing/2014/main" id="{552EDBA4-D67B-4707-8729-7C8DF67240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0" y="2731"/>
              <a:ext cx="19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Not related to wealth maximisation objective</a:t>
              </a:r>
            </a:p>
          </p:txBody>
        </p:sp>
        <p:sp>
          <p:nvSpPr>
            <p:cNvPr id="24588" name="AutoShape 14">
              <a:extLst>
                <a:ext uri="{FF2B5EF4-FFF2-40B4-BE49-F238E27FC236}">
                  <a16:creationId xmlns:a16="http://schemas.microsoft.com/office/drawing/2014/main" id="{4F3C7DCC-1957-49C6-AEA0-772922648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" y="693"/>
              <a:ext cx="376" cy="376"/>
            </a:xfrm>
            <a:prstGeom prst="cube">
              <a:avLst>
                <a:gd name="adj" fmla="val 24736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4589" name="AutoShape 15">
              <a:extLst>
                <a:ext uri="{FF2B5EF4-FFF2-40B4-BE49-F238E27FC236}">
                  <a16:creationId xmlns:a16="http://schemas.microsoft.com/office/drawing/2014/main" id="{E2AEA63C-0F4B-4295-A557-7D4F95F68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048"/>
              <a:ext cx="376" cy="376"/>
            </a:xfrm>
            <a:prstGeom prst="cube">
              <a:avLst>
                <a:gd name="adj" fmla="val 24736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4590" name="AutoShape 16">
              <a:extLst>
                <a:ext uri="{FF2B5EF4-FFF2-40B4-BE49-F238E27FC236}">
                  <a16:creationId xmlns:a16="http://schemas.microsoft.com/office/drawing/2014/main" id="{26E78C22-E49F-4EAF-9D48-BB8ECED9B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3" y="1362"/>
              <a:ext cx="376" cy="376"/>
            </a:xfrm>
            <a:prstGeom prst="cube">
              <a:avLst>
                <a:gd name="adj" fmla="val 24736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4591" name="AutoShape 17">
              <a:extLst>
                <a:ext uri="{FF2B5EF4-FFF2-40B4-BE49-F238E27FC236}">
                  <a16:creationId xmlns:a16="http://schemas.microsoft.com/office/drawing/2014/main" id="{1D7522EC-83E6-441B-8A34-B12DFCF2C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726"/>
              <a:ext cx="376" cy="376"/>
            </a:xfrm>
            <a:prstGeom prst="cube">
              <a:avLst>
                <a:gd name="adj" fmla="val 24736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4592" name="AutoShape 18">
              <a:extLst>
                <a:ext uri="{FF2B5EF4-FFF2-40B4-BE49-F238E27FC236}">
                  <a16:creationId xmlns:a16="http://schemas.microsoft.com/office/drawing/2014/main" id="{1C264839-5527-4ACD-821E-C8335665D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" y="3317"/>
              <a:ext cx="2536" cy="579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4593" name="Text Box 19">
              <a:extLst>
                <a:ext uri="{FF2B5EF4-FFF2-40B4-BE49-F238E27FC236}">
                  <a16:creationId xmlns:a16="http://schemas.microsoft.com/office/drawing/2014/main" id="{860AFB68-E0EA-4628-ACA6-437686BE22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2" y="3426"/>
              <a:ext cx="19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Arbitrarily determined target payback period</a:t>
              </a:r>
            </a:p>
          </p:txBody>
        </p:sp>
        <p:sp>
          <p:nvSpPr>
            <p:cNvPr id="24594" name="AutoShape 20">
              <a:extLst>
                <a:ext uri="{FF2B5EF4-FFF2-40B4-BE49-F238E27FC236}">
                  <a16:creationId xmlns:a16="http://schemas.microsoft.com/office/drawing/2014/main" id="{8E542EBE-E40B-432E-8A7B-0394C6C4F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1" y="3412"/>
              <a:ext cx="376" cy="376"/>
            </a:xfrm>
            <a:prstGeom prst="cube">
              <a:avLst>
                <a:gd name="adj" fmla="val 24736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>
            <a:extLst>
              <a:ext uri="{FF2B5EF4-FFF2-40B4-BE49-F238E27FC236}">
                <a16:creationId xmlns:a16="http://schemas.microsoft.com/office/drawing/2014/main" id="{445C268C-E8A6-4596-A4D4-CE07856C9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0" y="107950"/>
            <a:ext cx="863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The cumulative cash flows of each project in Activity 10.6</a:t>
            </a:r>
            <a:endParaRPr lang="en-GB" altLang="en-US" sz="2400">
              <a:solidFill>
                <a:srgbClr val="CC0000"/>
              </a:solidFill>
            </a:endParaRPr>
          </a:p>
        </p:txBody>
      </p:sp>
      <p:grpSp>
        <p:nvGrpSpPr>
          <p:cNvPr id="26627" name="Group 73">
            <a:extLst>
              <a:ext uri="{FF2B5EF4-FFF2-40B4-BE49-F238E27FC236}">
                <a16:creationId xmlns:a16="http://schemas.microsoft.com/office/drawing/2014/main" id="{F92D0053-8121-4918-B44C-2C7E7D76EB8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44689" y="700089"/>
            <a:ext cx="8302625" cy="5278437"/>
            <a:chOff x="144" y="470"/>
            <a:chExt cx="5392" cy="3427"/>
          </a:xfrm>
        </p:grpSpPr>
        <p:sp>
          <p:nvSpPr>
            <p:cNvPr id="26629" name="AutoShape 6">
              <a:extLst>
                <a:ext uri="{FF2B5EF4-FFF2-40B4-BE49-F238E27FC236}">
                  <a16:creationId xmlns:a16="http://schemas.microsoft.com/office/drawing/2014/main" id="{B1C626B3-D585-42A6-A21C-DCD40613A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" y="595"/>
              <a:ext cx="924" cy="2488"/>
            </a:xfrm>
            <a:prstGeom prst="roundRect">
              <a:avLst>
                <a:gd name="adj" fmla="val 7847"/>
              </a:avLst>
            </a:prstGeom>
            <a:solidFill>
              <a:srgbClr val="E0C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30" name="AutoShape 7">
              <a:extLst>
                <a:ext uri="{FF2B5EF4-FFF2-40B4-BE49-F238E27FC236}">
                  <a16:creationId xmlns:a16="http://schemas.microsoft.com/office/drawing/2014/main" id="{0304BAFD-5F9A-45A0-B6F2-60F04A13B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" y="1121"/>
              <a:ext cx="675" cy="479"/>
            </a:xfrm>
            <a:prstGeom prst="cube">
              <a:avLst>
                <a:gd name="adj" fmla="val 127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31" name="Text Box 8">
              <a:extLst>
                <a:ext uri="{FF2B5EF4-FFF2-40B4-BE49-F238E27FC236}">
                  <a16:creationId xmlns:a16="http://schemas.microsoft.com/office/drawing/2014/main" id="{72D098DD-13A1-492D-ACFE-ED6A832DDF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264"/>
              <a:ext cx="8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700" b="1"/>
                <a:t>Project 1</a:t>
              </a:r>
            </a:p>
          </p:txBody>
        </p:sp>
        <p:sp>
          <p:nvSpPr>
            <p:cNvPr id="26632" name="AutoShape 9">
              <a:extLst>
                <a:ext uri="{FF2B5EF4-FFF2-40B4-BE49-F238E27FC236}">
                  <a16:creationId xmlns:a16="http://schemas.microsoft.com/office/drawing/2014/main" id="{804E96F3-5260-4B9B-B37F-DACDA0AD1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" y="2639"/>
              <a:ext cx="676" cy="479"/>
            </a:xfrm>
            <a:prstGeom prst="cube">
              <a:avLst>
                <a:gd name="adj" fmla="val 127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33" name="Text Box 10">
              <a:extLst>
                <a:ext uri="{FF2B5EF4-FFF2-40B4-BE49-F238E27FC236}">
                  <a16:creationId xmlns:a16="http://schemas.microsoft.com/office/drawing/2014/main" id="{008F7F01-55A9-4520-9D26-2348734ACF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783"/>
              <a:ext cx="8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700" b="1"/>
                <a:t>Project 3</a:t>
              </a:r>
            </a:p>
          </p:txBody>
        </p:sp>
        <p:sp>
          <p:nvSpPr>
            <p:cNvPr id="26634" name="AutoShape 11">
              <a:extLst>
                <a:ext uri="{FF2B5EF4-FFF2-40B4-BE49-F238E27FC236}">
                  <a16:creationId xmlns:a16="http://schemas.microsoft.com/office/drawing/2014/main" id="{61513200-05D6-41BF-BD60-C0BB1B9CC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" y="1889"/>
              <a:ext cx="676" cy="479"/>
            </a:xfrm>
            <a:prstGeom prst="cube">
              <a:avLst>
                <a:gd name="adj" fmla="val 127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35" name="Text Box 12">
              <a:extLst>
                <a:ext uri="{FF2B5EF4-FFF2-40B4-BE49-F238E27FC236}">
                  <a16:creationId xmlns:a16="http://schemas.microsoft.com/office/drawing/2014/main" id="{8C9BEEEA-BBA0-481F-B792-A80274FC19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033"/>
              <a:ext cx="8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700" b="1"/>
                <a:t>Project 2</a:t>
              </a:r>
            </a:p>
          </p:txBody>
        </p:sp>
        <p:sp>
          <p:nvSpPr>
            <p:cNvPr id="26636" name="Text Box 13">
              <a:extLst>
                <a:ext uri="{FF2B5EF4-FFF2-40B4-BE49-F238E27FC236}">
                  <a16:creationId xmlns:a16="http://schemas.microsoft.com/office/drawing/2014/main" id="{B96A350C-E1CD-4F53-AB0D-BB9BB42623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3" y="1958"/>
              <a:ext cx="24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200" b="1">
                  <a:solidFill>
                    <a:srgbClr val="FFCC99"/>
                  </a:solidFill>
                </a:rPr>
                <a:t>Yr  1</a:t>
              </a:r>
            </a:p>
          </p:txBody>
        </p:sp>
        <p:sp>
          <p:nvSpPr>
            <p:cNvPr id="26637" name="AutoShape 14">
              <a:extLst>
                <a:ext uri="{FF2B5EF4-FFF2-40B4-BE49-F238E27FC236}">
                  <a16:creationId xmlns:a16="http://schemas.microsoft.com/office/drawing/2014/main" id="{3BF24C0B-627A-4D3D-A7C9-A26A11285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" y="3393"/>
              <a:ext cx="4683" cy="504"/>
            </a:xfrm>
            <a:prstGeom prst="cube">
              <a:avLst>
                <a:gd name="adj" fmla="val 8931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38" name="Text Box 15">
              <a:extLst>
                <a:ext uri="{FF2B5EF4-FFF2-40B4-BE49-F238E27FC236}">
                  <a16:creationId xmlns:a16="http://schemas.microsoft.com/office/drawing/2014/main" id="{643FAA21-31C7-4F94-A3A9-63D363880A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3654"/>
              <a:ext cx="176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800" b="1"/>
                <a:t>Cash flows (£000)</a:t>
              </a:r>
            </a:p>
          </p:txBody>
        </p:sp>
        <p:sp>
          <p:nvSpPr>
            <p:cNvPr id="26639" name="Text Box 16">
              <a:extLst>
                <a:ext uri="{FF2B5EF4-FFF2-40B4-BE49-F238E27FC236}">
                  <a16:creationId xmlns:a16="http://schemas.microsoft.com/office/drawing/2014/main" id="{B3C3D1E3-B011-4C31-BA58-507EADE033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3" y="3434"/>
              <a:ext cx="41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700" b="1"/>
                <a:t>200</a:t>
              </a:r>
            </a:p>
          </p:txBody>
        </p:sp>
        <p:sp>
          <p:nvSpPr>
            <p:cNvPr id="26640" name="Text Box 17">
              <a:extLst>
                <a:ext uri="{FF2B5EF4-FFF2-40B4-BE49-F238E27FC236}">
                  <a16:creationId xmlns:a16="http://schemas.microsoft.com/office/drawing/2014/main" id="{5636E178-7389-4146-A7DB-8308DE0059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5" y="3436"/>
              <a:ext cx="41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700" b="1"/>
                <a:t>800</a:t>
              </a:r>
            </a:p>
          </p:txBody>
        </p:sp>
        <p:sp>
          <p:nvSpPr>
            <p:cNvPr id="26641" name="Text Box 18">
              <a:extLst>
                <a:ext uri="{FF2B5EF4-FFF2-40B4-BE49-F238E27FC236}">
                  <a16:creationId xmlns:a16="http://schemas.microsoft.com/office/drawing/2014/main" id="{96DCD7E8-599C-439A-9878-FE89FFD9E9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6" y="3439"/>
              <a:ext cx="41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700" b="1"/>
                <a:t>600</a:t>
              </a:r>
            </a:p>
          </p:txBody>
        </p:sp>
        <p:sp>
          <p:nvSpPr>
            <p:cNvPr id="26642" name="Text Box 19">
              <a:extLst>
                <a:ext uri="{FF2B5EF4-FFF2-40B4-BE49-F238E27FC236}">
                  <a16:creationId xmlns:a16="http://schemas.microsoft.com/office/drawing/2014/main" id="{8FE3109D-E1C6-4E0C-9D74-4571A4FFBC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1" y="3439"/>
              <a:ext cx="41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700" b="1"/>
                <a:t>400</a:t>
              </a:r>
            </a:p>
          </p:txBody>
        </p:sp>
        <p:sp>
          <p:nvSpPr>
            <p:cNvPr id="26643" name="Text Box 20">
              <a:extLst>
                <a:ext uri="{FF2B5EF4-FFF2-40B4-BE49-F238E27FC236}">
                  <a16:creationId xmlns:a16="http://schemas.microsoft.com/office/drawing/2014/main" id="{78BDBEE2-41D9-4808-932A-C90E0F19DA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6" y="3436"/>
              <a:ext cx="4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700" b="1"/>
                <a:t>900</a:t>
              </a:r>
            </a:p>
          </p:txBody>
        </p:sp>
        <p:sp>
          <p:nvSpPr>
            <p:cNvPr id="26644" name="AutoShape 21">
              <a:extLst>
                <a:ext uri="{FF2B5EF4-FFF2-40B4-BE49-F238E27FC236}">
                  <a16:creationId xmlns:a16="http://schemas.microsoft.com/office/drawing/2014/main" id="{CE8A594C-AE31-4D43-8311-D74ADC42F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" y="3316"/>
              <a:ext cx="217" cy="134"/>
            </a:xfrm>
            <a:prstGeom prst="cube">
              <a:avLst>
                <a:gd name="adj" fmla="val 2751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45" name="AutoShape 22">
              <a:extLst>
                <a:ext uri="{FF2B5EF4-FFF2-40B4-BE49-F238E27FC236}">
                  <a16:creationId xmlns:a16="http://schemas.microsoft.com/office/drawing/2014/main" id="{5F6511F7-60BB-474A-9D17-543B61A35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316"/>
              <a:ext cx="217" cy="134"/>
            </a:xfrm>
            <a:prstGeom prst="cube">
              <a:avLst>
                <a:gd name="adj" fmla="val 3019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46" name="AutoShape 23">
              <a:extLst>
                <a:ext uri="{FF2B5EF4-FFF2-40B4-BE49-F238E27FC236}">
                  <a16:creationId xmlns:a16="http://schemas.microsoft.com/office/drawing/2014/main" id="{B358FDE9-0568-4C03-8059-D2E3AA4FC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1" y="3316"/>
              <a:ext cx="218" cy="134"/>
            </a:xfrm>
            <a:prstGeom prst="cube">
              <a:avLst>
                <a:gd name="adj" fmla="val 3019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47" name="AutoShape 24">
              <a:extLst>
                <a:ext uri="{FF2B5EF4-FFF2-40B4-BE49-F238E27FC236}">
                  <a16:creationId xmlns:a16="http://schemas.microsoft.com/office/drawing/2014/main" id="{ABC83854-1B93-430D-80A8-DFAA5B51F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" y="3316"/>
              <a:ext cx="218" cy="134"/>
            </a:xfrm>
            <a:prstGeom prst="cube">
              <a:avLst>
                <a:gd name="adj" fmla="val 3019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48" name="AutoShape 25">
              <a:extLst>
                <a:ext uri="{FF2B5EF4-FFF2-40B4-BE49-F238E27FC236}">
                  <a16:creationId xmlns:a16="http://schemas.microsoft.com/office/drawing/2014/main" id="{A7539972-9D64-4AB9-8AD5-384594D04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5" y="3313"/>
              <a:ext cx="217" cy="133"/>
            </a:xfrm>
            <a:prstGeom prst="cube">
              <a:avLst>
                <a:gd name="adj" fmla="val 3019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49" name="AutoShape 26">
              <a:extLst>
                <a:ext uri="{FF2B5EF4-FFF2-40B4-BE49-F238E27FC236}">
                  <a16:creationId xmlns:a16="http://schemas.microsoft.com/office/drawing/2014/main" id="{64F5A457-47F3-4AB4-82E1-F42B55954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" y="3316"/>
              <a:ext cx="218" cy="134"/>
            </a:xfrm>
            <a:prstGeom prst="cube">
              <a:avLst>
                <a:gd name="adj" fmla="val 3019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50" name="Text Box 27">
              <a:extLst>
                <a:ext uri="{FF2B5EF4-FFF2-40B4-BE49-F238E27FC236}">
                  <a16:creationId xmlns:a16="http://schemas.microsoft.com/office/drawing/2014/main" id="{CA7318DE-9628-4877-BACE-CEACB6250B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1" y="3434"/>
              <a:ext cx="25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700" b="1"/>
                <a:t>0</a:t>
              </a:r>
            </a:p>
          </p:txBody>
        </p:sp>
        <p:sp>
          <p:nvSpPr>
            <p:cNvPr id="26651" name="AutoShape 28">
              <a:extLst>
                <a:ext uri="{FF2B5EF4-FFF2-40B4-BE49-F238E27FC236}">
                  <a16:creationId xmlns:a16="http://schemas.microsoft.com/office/drawing/2014/main" id="{1BB95AC0-27E4-45D7-AB77-B444D96C5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3" y="3316"/>
              <a:ext cx="219" cy="134"/>
            </a:xfrm>
            <a:prstGeom prst="cube">
              <a:avLst>
                <a:gd name="adj" fmla="val 2751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52" name="AutoShape 29">
              <a:extLst>
                <a:ext uri="{FF2B5EF4-FFF2-40B4-BE49-F238E27FC236}">
                  <a16:creationId xmlns:a16="http://schemas.microsoft.com/office/drawing/2014/main" id="{672F91A4-692D-4807-95C1-040EABB5E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" y="3316"/>
              <a:ext cx="217" cy="134"/>
            </a:xfrm>
            <a:prstGeom prst="cube">
              <a:avLst>
                <a:gd name="adj" fmla="val 2751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53" name="AutoShape 30">
              <a:extLst>
                <a:ext uri="{FF2B5EF4-FFF2-40B4-BE49-F238E27FC236}">
                  <a16:creationId xmlns:a16="http://schemas.microsoft.com/office/drawing/2014/main" id="{E5BA03BF-4728-4FDF-B115-22E551F53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" y="3316"/>
              <a:ext cx="217" cy="134"/>
            </a:xfrm>
            <a:prstGeom prst="cube">
              <a:avLst>
                <a:gd name="adj" fmla="val 2751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54" name="AutoShape 31">
              <a:extLst>
                <a:ext uri="{FF2B5EF4-FFF2-40B4-BE49-F238E27FC236}">
                  <a16:creationId xmlns:a16="http://schemas.microsoft.com/office/drawing/2014/main" id="{9AC05EAF-D6DF-4EFF-AADC-EA7A05071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6" y="3316"/>
              <a:ext cx="217" cy="134"/>
            </a:xfrm>
            <a:prstGeom prst="cube">
              <a:avLst>
                <a:gd name="adj" fmla="val 2751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55" name="Text Box 32">
              <a:extLst>
                <a:ext uri="{FF2B5EF4-FFF2-40B4-BE49-F238E27FC236}">
                  <a16:creationId xmlns:a16="http://schemas.microsoft.com/office/drawing/2014/main" id="{459FA6E7-6ADE-4841-A75C-FEAADFF05E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5" y="3436"/>
              <a:ext cx="41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700" b="1"/>
                <a:t>500</a:t>
              </a:r>
            </a:p>
          </p:txBody>
        </p:sp>
        <p:sp>
          <p:nvSpPr>
            <p:cNvPr id="26656" name="Text Box 33">
              <a:extLst>
                <a:ext uri="{FF2B5EF4-FFF2-40B4-BE49-F238E27FC236}">
                  <a16:creationId xmlns:a16="http://schemas.microsoft.com/office/drawing/2014/main" id="{9BDE0E42-84FD-461B-A15D-7B412BBA56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1" y="3436"/>
              <a:ext cx="40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700" b="1"/>
                <a:t>300</a:t>
              </a:r>
            </a:p>
          </p:txBody>
        </p:sp>
        <p:sp>
          <p:nvSpPr>
            <p:cNvPr id="26657" name="Text Box 34">
              <a:extLst>
                <a:ext uri="{FF2B5EF4-FFF2-40B4-BE49-F238E27FC236}">
                  <a16:creationId xmlns:a16="http://schemas.microsoft.com/office/drawing/2014/main" id="{7D6D5116-855F-4046-A20F-86B75E775E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7" y="3434"/>
              <a:ext cx="4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700" b="1"/>
                <a:t>100</a:t>
              </a:r>
            </a:p>
          </p:txBody>
        </p:sp>
        <p:sp>
          <p:nvSpPr>
            <p:cNvPr id="26658" name="Text Box 35">
              <a:extLst>
                <a:ext uri="{FF2B5EF4-FFF2-40B4-BE49-F238E27FC236}">
                  <a16:creationId xmlns:a16="http://schemas.microsoft.com/office/drawing/2014/main" id="{5DB2AB79-57BB-4CF5-9AF8-D603833499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7" y="3436"/>
              <a:ext cx="40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700" b="1"/>
                <a:t>700</a:t>
              </a:r>
            </a:p>
          </p:txBody>
        </p:sp>
        <p:sp>
          <p:nvSpPr>
            <p:cNvPr id="26659" name="AutoShape 36">
              <a:extLst>
                <a:ext uri="{FF2B5EF4-FFF2-40B4-BE49-F238E27FC236}">
                  <a16:creationId xmlns:a16="http://schemas.microsoft.com/office/drawing/2014/main" id="{6229292E-235C-48DF-A463-883D3B1F1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" y="1883"/>
              <a:ext cx="128" cy="475"/>
            </a:xfrm>
            <a:prstGeom prst="cube">
              <a:avLst>
                <a:gd name="adj" fmla="val 35199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60" name="AutoShape 37">
              <a:extLst>
                <a:ext uri="{FF2B5EF4-FFF2-40B4-BE49-F238E27FC236}">
                  <a16:creationId xmlns:a16="http://schemas.microsoft.com/office/drawing/2014/main" id="{BECB18B9-A4ED-4302-A5ED-9E6799193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" y="1883"/>
              <a:ext cx="127" cy="477"/>
            </a:xfrm>
            <a:prstGeom prst="cube">
              <a:avLst>
                <a:gd name="adj" fmla="val 35000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61" name="Text Box 38">
              <a:extLst>
                <a:ext uri="{FF2B5EF4-FFF2-40B4-BE49-F238E27FC236}">
                  <a16:creationId xmlns:a16="http://schemas.microsoft.com/office/drawing/2014/main" id="{8599BE01-8AC2-4FCF-AC84-7DF4F1B688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9" y="1962"/>
              <a:ext cx="243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600" b="1">
                  <a:solidFill>
                    <a:srgbClr val="FFCC99"/>
                  </a:solidFill>
                </a:rPr>
                <a:t>Y  2</a:t>
              </a:r>
            </a:p>
          </p:txBody>
        </p:sp>
        <p:sp>
          <p:nvSpPr>
            <p:cNvPr id="26662" name="AutoShape 39">
              <a:extLst>
                <a:ext uri="{FF2B5EF4-FFF2-40B4-BE49-F238E27FC236}">
                  <a16:creationId xmlns:a16="http://schemas.microsoft.com/office/drawing/2014/main" id="{4BD6FE97-9629-4439-B619-C56340051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" y="1883"/>
              <a:ext cx="785" cy="475"/>
            </a:xfrm>
            <a:prstGeom prst="cube">
              <a:avLst>
                <a:gd name="adj" fmla="val 10968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63" name="Text Box 40">
              <a:extLst>
                <a:ext uri="{FF2B5EF4-FFF2-40B4-BE49-F238E27FC236}">
                  <a16:creationId xmlns:a16="http://schemas.microsoft.com/office/drawing/2014/main" id="{06FAF4BE-733C-4F69-82B3-F4437DD1D9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0" y="1962"/>
              <a:ext cx="275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600" b="1">
                  <a:solidFill>
                    <a:srgbClr val="FFCC99"/>
                  </a:solidFill>
                </a:rPr>
                <a:t>Yr  3</a:t>
              </a:r>
            </a:p>
          </p:txBody>
        </p:sp>
        <p:sp>
          <p:nvSpPr>
            <p:cNvPr id="26664" name="AutoShape 41">
              <a:extLst>
                <a:ext uri="{FF2B5EF4-FFF2-40B4-BE49-F238E27FC236}">
                  <a16:creationId xmlns:a16="http://schemas.microsoft.com/office/drawing/2014/main" id="{0FB19F83-FBBF-4CD0-9BA7-AACC40FB1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" y="1122"/>
              <a:ext cx="383" cy="474"/>
            </a:xfrm>
            <a:prstGeom prst="cube">
              <a:avLst>
                <a:gd name="adj" fmla="val 13880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65" name="Text Box 42">
              <a:extLst>
                <a:ext uri="{FF2B5EF4-FFF2-40B4-BE49-F238E27FC236}">
                  <a16:creationId xmlns:a16="http://schemas.microsoft.com/office/drawing/2014/main" id="{DEC7781B-9690-433C-9C9E-4A1E3B727F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" y="1192"/>
              <a:ext cx="267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600" b="1">
                  <a:solidFill>
                    <a:srgbClr val="FFCC99"/>
                  </a:solidFill>
                </a:rPr>
                <a:t>Yr  1</a:t>
              </a:r>
            </a:p>
          </p:txBody>
        </p:sp>
        <p:sp>
          <p:nvSpPr>
            <p:cNvPr id="26666" name="AutoShape 43">
              <a:extLst>
                <a:ext uri="{FF2B5EF4-FFF2-40B4-BE49-F238E27FC236}">
                  <a16:creationId xmlns:a16="http://schemas.microsoft.com/office/drawing/2014/main" id="{3BBEDD69-8FFA-4043-BF24-383037939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3" y="1122"/>
              <a:ext cx="343" cy="472"/>
            </a:xfrm>
            <a:prstGeom prst="cube">
              <a:avLst>
                <a:gd name="adj" fmla="val 12537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67" name="Text Box 44">
              <a:extLst>
                <a:ext uri="{FF2B5EF4-FFF2-40B4-BE49-F238E27FC236}">
                  <a16:creationId xmlns:a16="http://schemas.microsoft.com/office/drawing/2014/main" id="{DDFD6F31-D7CF-46A9-AAE0-03727FCD5B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3" y="1192"/>
              <a:ext cx="259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600" b="1">
                  <a:solidFill>
                    <a:srgbClr val="FFCC99"/>
                  </a:solidFill>
                </a:rPr>
                <a:t>Yr  2</a:t>
              </a:r>
            </a:p>
          </p:txBody>
        </p:sp>
        <p:sp>
          <p:nvSpPr>
            <p:cNvPr id="26668" name="AutoShape 45">
              <a:extLst>
                <a:ext uri="{FF2B5EF4-FFF2-40B4-BE49-F238E27FC236}">
                  <a16:creationId xmlns:a16="http://schemas.microsoft.com/office/drawing/2014/main" id="{DC054365-2532-4F80-BAEA-50C891858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" y="2640"/>
              <a:ext cx="356" cy="475"/>
            </a:xfrm>
            <a:prstGeom prst="cube">
              <a:avLst>
                <a:gd name="adj" fmla="val 15838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69" name="Text Box 46">
              <a:extLst>
                <a:ext uri="{FF2B5EF4-FFF2-40B4-BE49-F238E27FC236}">
                  <a16:creationId xmlns:a16="http://schemas.microsoft.com/office/drawing/2014/main" id="{25034D28-714E-416F-A023-C72A5EF42C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2" y="2724"/>
              <a:ext cx="262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600" b="1">
                  <a:solidFill>
                    <a:srgbClr val="FFCC99"/>
                  </a:solidFill>
                </a:rPr>
                <a:t>Yr  1</a:t>
              </a:r>
            </a:p>
          </p:txBody>
        </p:sp>
        <p:sp>
          <p:nvSpPr>
            <p:cNvPr id="26670" name="AutoShape 47">
              <a:extLst>
                <a:ext uri="{FF2B5EF4-FFF2-40B4-BE49-F238E27FC236}">
                  <a16:creationId xmlns:a16="http://schemas.microsoft.com/office/drawing/2014/main" id="{FBD060D9-5310-4929-9D7D-0E52DE359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3" y="2640"/>
              <a:ext cx="491" cy="475"/>
            </a:xfrm>
            <a:prstGeom prst="cube">
              <a:avLst>
                <a:gd name="adj" fmla="val 11829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71" name="Text Box 48">
              <a:extLst>
                <a:ext uri="{FF2B5EF4-FFF2-40B4-BE49-F238E27FC236}">
                  <a16:creationId xmlns:a16="http://schemas.microsoft.com/office/drawing/2014/main" id="{9EFB70D8-5839-4B30-B207-846B3BCB0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0" y="2724"/>
              <a:ext cx="349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600" b="1">
                  <a:solidFill>
                    <a:srgbClr val="FFCC99"/>
                  </a:solidFill>
                </a:rPr>
                <a:t>Yr   2</a:t>
              </a:r>
            </a:p>
          </p:txBody>
        </p:sp>
        <p:sp>
          <p:nvSpPr>
            <p:cNvPr id="26672" name="AutoShape 49">
              <a:extLst>
                <a:ext uri="{FF2B5EF4-FFF2-40B4-BE49-F238E27FC236}">
                  <a16:creationId xmlns:a16="http://schemas.microsoft.com/office/drawing/2014/main" id="{773126F9-2C97-433A-9372-E19604C4F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0" y="2640"/>
              <a:ext cx="210" cy="477"/>
            </a:xfrm>
            <a:prstGeom prst="cube">
              <a:avLst>
                <a:gd name="adj" fmla="val 30769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73" name="Text Box 50">
              <a:extLst>
                <a:ext uri="{FF2B5EF4-FFF2-40B4-BE49-F238E27FC236}">
                  <a16:creationId xmlns:a16="http://schemas.microsoft.com/office/drawing/2014/main" id="{F7EA50FA-76EB-461D-A3E5-5350E0FD5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5" y="2724"/>
              <a:ext cx="304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600" b="1">
                  <a:solidFill>
                    <a:srgbClr val="FFCC99"/>
                  </a:solidFill>
                </a:rPr>
                <a:t>Yr   3</a:t>
              </a:r>
            </a:p>
          </p:txBody>
        </p:sp>
        <p:grpSp>
          <p:nvGrpSpPr>
            <p:cNvPr id="26674" name="Group 51">
              <a:extLst>
                <a:ext uri="{FF2B5EF4-FFF2-40B4-BE49-F238E27FC236}">
                  <a16:creationId xmlns:a16="http://schemas.microsoft.com/office/drawing/2014/main" id="{A83695EF-62DD-4F22-B014-629B1283D8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4" y="2640"/>
              <a:ext cx="996" cy="475"/>
              <a:chOff x="2134" y="1927"/>
              <a:chExt cx="898" cy="428"/>
            </a:xfrm>
          </p:grpSpPr>
          <p:sp>
            <p:nvSpPr>
              <p:cNvPr id="26693" name="AutoShape 52">
                <a:extLst>
                  <a:ext uri="{FF2B5EF4-FFF2-40B4-BE49-F238E27FC236}">
                    <a16:creationId xmlns:a16="http://schemas.microsoft.com/office/drawing/2014/main" id="{1BF6DD03-3380-4709-B819-B83B3880BA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4" y="1927"/>
                <a:ext cx="898" cy="428"/>
              </a:xfrm>
              <a:prstGeom prst="cube">
                <a:avLst>
                  <a:gd name="adj" fmla="val 11917"/>
                </a:avLst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26694" name="Text Box 53">
                <a:extLst>
                  <a:ext uri="{FF2B5EF4-FFF2-40B4-BE49-F238E27FC236}">
                    <a16:creationId xmlns:a16="http://schemas.microsoft.com/office/drawing/2014/main" id="{6FC4A2B9-7227-4F9C-9D47-6E1734B2BC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0" y="2003"/>
                <a:ext cx="303" cy="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600" b="1">
                    <a:solidFill>
                      <a:srgbClr val="FFCC99"/>
                    </a:solidFill>
                  </a:rPr>
                  <a:t>Yr   4</a:t>
                </a:r>
              </a:p>
            </p:txBody>
          </p:sp>
        </p:grpSp>
        <p:sp>
          <p:nvSpPr>
            <p:cNvPr id="26675" name="AutoShape 54">
              <a:extLst>
                <a:ext uri="{FF2B5EF4-FFF2-40B4-BE49-F238E27FC236}">
                  <a16:creationId xmlns:a16="http://schemas.microsoft.com/office/drawing/2014/main" id="{509CAE23-644A-4352-985B-28028ED7B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6" y="2640"/>
              <a:ext cx="2240" cy="475"/>
            </a:xfrm>
            <a:prstGeom prst="cube">
              <a:avLst>
                <a:gd name="adj" fmla="val 11917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76" name="Text Box 55">
              <a:extLst>
                <a:ext uri="{FF2B5EF4-FFF2-40B4-BE49-F238E27FC236}">
                  <a16:creationId xmlns:a16="http://schemas.microsoft.com/office/drawing/2014/main" id="{46C9D504-8D5D-4731-86F5-7249DD4FF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0" y="2743"/>
              <a:ext cx="336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600" b="1">
                  <a:solidFill>
                    <a:srgbClr val="FFCC99"/>
                  </a:solidFill>
                </a:rPr>
                <a:t>Yr   5</a:t>
              </a:r>
            </a:p>
          </p:txBody>
        </p:sp>
        <p:sp>
          <p:nvSpPr>
            <p:cNvPr id="26677" name="Text Box 56">
              <a:extLst>
                <a:ext uri="{FF2B5EF4-FFF2-40B4-BE49-F238E27FC236}">
                  <a16:creationId xmlns:a16="http://schemas.microsoft.com/office/drawing/2014/main" id="{2DACA14E-C6F3-4B8D-A4A2-14EFBFCC8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6" y="1963"/>
              <a:ext cx="193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600" b="1">
                  <a:solidFill>
                    <a:srgbClr val="FFCC99"/>
                  </a:solidFill>
                </a:rPr>
                <a:t>Y1</a:t>
              </a:r>
            </a:p>
          </p:txBody>
        </p:sp>
        <p:sp>
          <p:nvSpPr>
            <p:cNvPr id="26678" name="Text Box 57">
              <a:extLst>
                <a:ext uri="{FF2B5EF4-FFF2-40B4-BE49-F238E27FC236}">
                  <a16:creationId xmlns:a16="http://schemas.microsoft.com/office/drawing/2014/main" id="{25B5FA7B-7A75-4818-8C53-0E1D2247DF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2" y="607"/>
              <a:ext cx="811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700" b="1" i="1"/>
                <a:t>Payback period</a:t>
              </a:r>
            </a:p>
          </p:txBody>
        </p:sp>
        <p:sp>
          <p:nvSpPr>
            <p:cNvPr id="26679" name="AutoShape 58">
              <a:extLst>
                <a:ext uri="{FF2B5EF4-FFF2-40B4-BE49-F238E27FC236}">
                  <a16:creationId xmlns:a16="http://schemas.microsoft.com/office/drawing/2014/main" id="{8EE390E2-DA8C-4F8C-B9AA-F813DCF3F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470"/>
              <a:ext cx="982" cy="289"/>
            </a:xfrm>
            <a:prstGeom prst="roundRect">
              <a:avLst>
                <a:gd name="adj" fmla="val 16667"/>
              </a:avLst>
            </a:prstGeom>
            <a:solidFill>
              <a:srgbClr val="E0C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80" name="Text Box 59">
              <a:extLst>
                <a:ext uri="{FF2B5EF4-FFF2-40B4-BE49-F238E27FC236}">
                  <a16:creationId xmlns:a16="http://schemas.microsoft.com/office/drawing/2014/main" id="{D239535A-BD13-4BA1-8C67-E2FCC6E1A1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0" y="490"/>
              <a:ext cx="102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800" b="1" i="1"/>
                <a:t>Initial outlay</a:t>
              </a:r>
            </a:p>
          </p:txBody>
        </p:sp>
        <p:sp>
          <p:nvSpPr>
            <p:cNvPr id="26681" name="AutoShape 60">
              <a:extLst>
                <a:ext uri="{FF2B5EF4-FFF2-40B4-BE49-F238E27FC236}">
                  <a16:creationId xmlns:a16="http://schemas.microsoft.com/office/drawing/2014/main" id="{1BF45CA0-76B9-4370-A80E-AF1AC5FA0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491"/>
              <a:ext cx="306" cy="262"/>
            </a:xfrm>
            <a:prstGeom prst="leftArrow">
              <a:avLst>
                <a:gd name="adj1" fmla="val 49620"/>
                <a:gd name="adj2" fmla="val 38547"/>
              </a:avLst>
            </a:prstGeom>
            <a:solidFill>
              <a:srgbClr val="E0C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82" name="AutoShape 61">
              <a:extLst>
                <a:ext uri="{FF2B5EF4-FFF2-40B4-BE49-F238E27FC236}">
                  <a16:creationId xmlns:a16="http://schemas.microsoft.com/office/drawing/2014/main" id="{1B044462-68C7-4620-A193-4790499DF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1118"/>
              <a:ext cx="328" cy="476"/>
            </a:xfrm>
            <a:prstGeom prst="cube">
              <a:avLst>
                <a:gd name="adj" fmla="val 11778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83" name="Line 62">
              <a:extLst>
                <a:ext uri="{FF2B5EF4-FFF2-40B4-BE49-F238E27FC236}">
                  <a16:creationId xmlns:a16="http://schemas.microsoft.com/office/drawing/2014/main" id="{DD130FC3-F249-4B57-88C9-9601B669EC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7" y="472"/>
              <a:ext cx="0" cy="285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26684" name="Text Box 63">
              <a:extLst>
                <a:ext uri="{FF2B5EF4-FFF2-40B4-BE49-F238E27FC236}">
                  <a16:creationId xmlns:a16="http://schemas.microsoft.com/office/drawing/2014/main" id="{D9A5689E-54CC-46CF-B877-AF30E302B6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7" y="1197"/>
              <a:ext cx="267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600" b="1">
                  <a:solidFill>
                    <a:srgbClr val="FFCC99"/>
                  </a:solidFill>
                </a:rPr>
                <a:t>Yr  3</a:t>
              </a:r>
            </a:p>
          </p:txBody>
        </p:sp>
        <p:sp>
          <p:nvSpPr>
            <p:cNvPr id="26685" name="AutoShape 64">
              <a:extLst>
                <a:ext uri="{FF2B5EF4-FFF2-40B4-BE49-F238E27FC236}">
                  <a16:creationId xmlns:a16="http://schemas.microsoft.com/office/drawing/2014/main" id="{CA1E76AB-79E9-444D-992B-85752FE89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" y="1118"/>
              <a:ext cx="441" cy="478"/>
            </a:xfrm>
            <a:prstGeom prst="cube">
              <a:avLst>
                <a:gd name="adj" fmla="val 13380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86" name="AutoShape 65">
              <a:extLst>
                <a:ext uri="{FF2B5EF4-FFF2-40B4-BE49-F238E27FC236}">
                  <a16:creationId xmlns:a16="http://schemas.microsoft.com/office/drawing/2014/main" id="{9DF307C9-81F5-48ED-BB7F-0CD283B21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1122"/>
              <a:ext cx="424" cy="474"/>
            </a:xfrm>
            <a:prstGeom prst="cube">
              <a:avLst>
                <a:gd name="adj" fmla="val 12981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87" name="Text Box 66">
              <a:extLst>
                <a:ext uri="{FF2B5EF4-FFF2-40B4-BE49-F238E27FC236}">
                  <a16:creationId xmlns:a16="http://schemas.microsoft.com/office/drawing/2014/main" id="{9B2970CC-C5B1-4B8E-98A2-39F8FD65BD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9" y="1200"/>
              <a:ext cx="274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600" b="1">
                  <a:solidFill>
                    <a:srgbClr val="FFCC99"/>
                  </a:solidFill>
                </a:rPr>
                <a:t>Yr  4</a:t>
              </a:r>
            </a:p>
          </p:txBody>
        </p:sp>
        <p:sp>
          <p:nvSpPr>
            <p:cNvPr id="26688" name="Text Box 67">
              <a:extLst>
                <a:ext uri="{FF2B5EF4-FFF2-40B4-BE49-F238E27FC236}">
                  <a16:creationId xmlns:a16="http://schemas.microsoft.com/office/drawing/2014/main" id="{714B1AEE-6523-4AD0-94CC-F7BA7D79D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8" y="1199"/>
              <a:ext cx="336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600" b="1">
                  <a:solidFill>
                    <a:srgbClr val="FFCC99"/>
                  </a:solidFill>
                </a:rPr>
                <a:t>Yr   5</a:t>
              </a:r>
            </a:p>
          </p:txBody>
        </p:sp>
        <p:sp>
          <p:nvSpPr>
            <p:cNvPr id="26689" name="AutoShape 68">
              <a:extLst>
                <a:ext uri="{FF2B5EF4-FFF2-40B4-BE49-F238E27FC236}">
                  <a16:creationId xmlns:a16="http://schemas.microsoft.com/office/drawing/2014/main" id="{D23462CE-366D-4178-874D-00EFB900C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0" y="1883"/>
              <a:ext cx="128" cy="475"/>
            </a:xfrm>
            <a:prstGeom prst="cube">
              <a:avLst>
                <a:gd name="adj" fmla="val 38398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90" name="AutoShape 69">
              <a:extLst>
                <a:ext uri="{FF2B5EF4-FFF2-40B4-BE49-F238E27FC236}">
                  <a16:creationId xmlns:a16="http://schemas.microsoft.com/office/drawing/2014/main" id="{7BEA1014-69EF-4B9E-8A6F-8F62B98C7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5" y="1883"/>
              <a:ext cx="184" cy="477"/>
            </a:xfrm>
            <a:prstGeom prst="cube">
              <a:avLst>
                <a:gd name="adj" fmla="val 25000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6691" name="Text Box 70">
              <a:extLst>
                <a:ext uri="{FF2B5EF4-FFF2-40B4-BE49-F238E27FC236}">
                  <a16:creationId xmlns:a16="http://schemas.microsoft.com/office/drawing/2014/main" id="{EDEFE068-98ED-4BE7-9333-722E6B3855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2" y="1966"/>
              <a:ext cx="243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600" b="1">
                  <a:solidFill>
                    <a:srgbClr val="FFCC99"/>
                  </a:solidFill>
                </a:rPr>
                <a:t>Y  5</a:t>
              </a:r>
            </a:p>
          </p:txBody>
        </p:sp>
        <p:sp>
          <p:nvSpPr>
            <p:cNvPr id="26692" name="Text Box 71">
              <a:extLst>
                <a:ext uri="{FF2B5EF4-FFF2-40B4-BE49-F238E27FC236}">
                  <a16:creationId xmlns:a16="http://schemas.microsoft.com/office/drawing/2014/main" id="{0A98A3EC-1B3E-4FDF-9C42-9686E0DD7A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7" y="1963"/>
              <a:ext cx="193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600" b="1">
                  <a:solidFill>
                    <a:srgbClr val="FFCC99"/>
                  </a:solidFill>
                </a:rPr>
                <a:t>Y4</a:t>
              </a:r>
            </a:p>
          </p:txBody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DB09A25F-AF63-4372-9280-4B0A4848DDDB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916114" y="6078538"/>
            <a:ext cx="8320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altLang="ko-KR" sz="1200" kern="0" dirty="0">
                <a:solidFill>
                  <a:srgbClr val="000000"/>
                </a:solidFill>
                <a:ea typeface="Gulim" pitchFamily="34" charset="-127"/>
              </a:rPr>
              <a:t>Figure 10.1 </a:t>
            </a:r>
            <a:r>
              <a:rPr lang="en-GB" altLang="ko-KR" kern="0" dirty="0">
                <a:solidFill>
                  <a:srgbClr val="000000"/>
                </a:solidFill>
                <a:ea typeface="Gulim" pitchFamily="34" charset="-127"/>
              </a:rPr>
              <a:t> </a:t>
            </a:r>
            <a:endParaRPr lang="en-IN" altLang="ko-KR" kern="0" dirty="0">
              <a:solidFill>
                <a:srgbClr val="000000"/>
              </a:solidFill>
              <a:ea typeface="Gulim" pitchFamily="34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4">
            <a:extLst>
              <a:ext uri="{FF2B5EF4-FFF2-40B4-BE49-F238E27FC236}">
                <a16:creationId xmlns:a16="http://schemas.microsoft.com/office/drawing/2014/main" id="{5904BDDC-7A6B-40FC-A7B0-FFB8FBECEAF5}"/>
              </a:ext>
            </a:extLst>
          </p:cNvPr>
          <p:cNvGrpSpPr>
            <a:grpSpLocks/>
          </p:cNvGrpSpPr>
          <p:nvPr/>
        </p:nvGrpSpPr>
        <p:grpSpPr bwMode="auto">
          <a:xfrm>
            <a:off x="3057525" y="1708151"/>
            <a:ext cx="6076950" cy="4092575"/>
            <a:chOff x="1259" y="1115"/>
            <a:chExt cx="3281" cy="2210"/>
          </a:xfrm>
        </p:grpSpPr>
        <p:sp>
          <p:nvSpPr>
            <p:cNvPr id="28676" name="AutoShape 5">
              <a:extLst>
                <a:ext uri="{FF2B5EF4-FFF2-40B4-BE49-F238E27FC236}">
                  <a16:creationId xmlns:a16="http://schemas.microsoft.com/office/drawing/2014/main" id="{8DDDE397-2F51-4AA2-A8EA-3C7B6A61F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9" y="2326"/>
              <a:ext cx="893" cy="999"/>
            </a:xfrm>
            <a:prstGeom prst="cube">
              <a:avLst>
                <a:gd name="adj" fmla="val 1257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8677" name="AutoShape 6">
              <a:extLst>
                <a:ext uri="{FF2B5EF4-FFF2-40B4-BE49-F238E27FC236}">
                  <a16:creationId xmlns:a16="http://schemas.microsoft.com/office/drawing/2014/main" id="{C616B710-C21C-4877-8682-CAF12BFC7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" y="1118"/>
              <a:ext cx="893" cy="1000"/>
            </a:xfrm>
            <a:prstGeom prst="cube">
              <a:avLst>
                <a:gd name="adj" fmla="val 1257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8678" name="Text Box 7">
              <a:extLst>
                <a:ext uri="{FF2B5EF4-FFF2-40B4-BE49-F238E27FC236}">
                  <a16:creationId xmlns:a16="http://schemas.microsoft.com/office/drawing/2014/main" id="{6818EE36-BE39-4CFD-B6F9-2A991DE52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9" y="1448"/>
              <a:ext cx="819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Interest foregone</a:t>
              </a:r>
            </a:p>
          </p:txBody>
        </p:sp>
        <p:sp>
          <p:nvSpPr>
            <p:cNvPr id="28679" name="AutoShape 8">
              <a:extLst>
                <a:ext uri="{FF2B5EF4-FFF2-40B4-BE49-F238E27FC236}">
                  <a16:creationId xmlns:a16="http://schemas.microsoft.com/office/drawing/2014/main" id="{5B5F59D7-1913-48FE-B996-486BA4C84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7" y="1123"/>
              <a:ext cx="893" cy="999"/>
            </a:xfrm>
            <a:prstGeom prst="cube">
              <a:avLst>
                <a:gd name="adj" fmla="val 1257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8680" name="Text Box 9">
              <a:extLst>
                <a:ext uri="{FF2B5EF4-FFF2-40B4-BE49-F238E27FC236}">
                  <a16:creationId xmlns:a16="http://schemas.microsoft.com/office/drawing/2014/main" id="{7C63CCCF-0AA2-45A5-8C9E-5C64758E2E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7" y="1533"/>
              <a:ext cx="80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Inflation</a:t>
              </a:r>
            </a:p>
          </p:txBody>
        </p:sp>
        <p:sp>
          <p:nvSpPr>
            <p:cNvPr id="28681" name="AutoShape 10">
              <a:extLst>
                <a:ext uri="{FF2B5EF4-FFF2-40B4-BE49-F238E27FC236}">
                  <a16:creationId xmlns:a16="http://schemas.microsoft.com/office/drawing/2014/main" id="{526D2D84-2F61-48E6-A47B-BAB2829A3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5" y="1115"/>
              <a:ext cx="893" cy="1000"/>
            </a:xfrm>
            <a:prstGeom prst="cube">
              <a:avLst>
                <a:gd name="adj" fmla="val 12579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8682" name="Text Box 11">
              <a:extLst>
                <a:ext uri="{FF2B5EF4-FFF2-40B4-BE49-F238E27FC236}">
                  <a16:creationId xmlns:a16="http://schemas.microsoft.com/office/drawing/2014/main" id="{4C004E7B-9BAC-4314-8CED-7D7F0113FE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5" y="1468"/>
              <a:ext cx="826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100" b="1">
                  <a:solidFill>
                    <a:srgbClr val="FFCC99"/>
                  </a:solidFill>
                </a:rPr>
                <a:t>Required return</a:t>
              </a:r>
            </a:p>
          </p:txBody>
        </p:sp>
        <p:sp>
          <p:nvSpPr>
            <p:cNvPr id="28683" name="Text Box 12">
              <a:extLst>
                <a:ext uri="{FF2B5EF4-FFF2-40B4-BE49-F238E27FC236}">
                  <a16:creationId xmlns:a16="http://schemas.microsoft.com/office/drawing/2014/main" id="{911DD563-2A62-4E3D-A390-4D0DE27C1D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5" y="2665"/>
              <a:ext cx="927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Risk premium</a:t>
              </a:r>
            </a:p>
          </p:txBody>
        </p:sp>
        <p:sp>
          <p:nvSpPr>
            <p:cNvPr id="28684" name="AutoShape 13">
              <a:extLst>
                <a:ext uri="{FF2B5EF4-FFF2-40B4-BE49-F238E27FC236}">
                  <a16:creationId xmlns:a16="http://schemas.microsoft.com/office/drawing/2014/main" id="{0E444CF7-5D3D-403A-8EBD-EF739F4B1D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723" y="2078"/>
              <a:ext cx="269" cy="335"/>
            </a:xfrm>
            <a:prstGeom prst="leftArrow">
              <a:avLst>
                <a:gd name="adj1" fmla="val 51194"/>
                <a:gd name="adj2" fmla="val 28153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8685" name="AutoShape 14">
              <a:extLst>
                <a:ext uri="{FF2B5EF4-FFF2-40B4-BE49-F238E27FC236}">
                  <a16:creationId xmlns:a16="http://schemas.microsoft.com/office/drawing/2014/main" id="{C9B11349-B946-4AB1-B894-DB92EB1FC3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096" y="1506"/>
              <a:ext cx="350" cy="258"/>
            </a:xfrm>
            <a:prstGeom prst="leftArrow">
              <a:avLst>
                <a:gd name="adj1" fmla="val 51194"/>
                <a:gd name="adj2" fmla="val 38192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8686" name="AutoShape 15">
              <a:extLst>
                <a:ext uri="{FF2B5EF4-FFF2-40B4-BE49-F238E27FC236}">
                  <a16:creationId xmlns:a16="http://schemas.microsoft.com/office/drawing/2014/main" id="{60EE20A9-67AD-43A3-8A30-7275B99BD4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3295" y="1503"/>
              <a:ext cx="355" cy="257"/>
            </a:xfrm>
            <a:prstGeom prst="leftArrow">
              <a:avLst>
                <a:gd name="adj1" fmla="val 51194"/>
                <a:gd name="adj2" fmla="val 38888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  <p:sp>
        <p:nvSpPr>
          <p:cNvPr id="28675" name="Text Box 16">
            <a:extLst>
              <a:ext uri="{FF2B5EF4-FFF2-40B4-BE49-F238E27FC236}">
                <a16:creationId xmlns:a16="http://schemas.microsoft.com/office/drawing/2014/main" id="{605AFD95-7000-4B34-A188-37F8DA134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175" y="107951"/>
            <a:ext cx="7105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The factors influencing the returns required by investors from a project</a:t>
            </a:r>
            <a:endParaRPr lang="en-GB" altLang="en-US" sz="24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FDFE70CC-2F58-40B0-A8DC-FE422617C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9" y="107950"/>
            <a:ext cx="804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NPV decision rule</a:t>
            </a:r>
            <a:endParaRPr lang="en-GB" altLang="en-US" sz="2400">
              <a:solidFill>
                <a:srgbClr val="CC0000"/>
              </a:solidFill>
            </a:endParaRPr>
          </a:p>
        </p:txBody>
      </p:sp>
      <p:grpSp>
        <p:nvGrpSpPr>
          <p:cNvPr id="30723" name="Group 12">
            <a:extLst>
              <a:ext uri="{FF2B5EF4-FFF2-40B4-BE49-F238E27FC236}">
                <a16:creationId xmlns:a16="http://schemas.microsoft.com/office/drawing/2014/main" id="{17BFFF19-9180-4E37-9C2C-86B6062A2B33}"/>
              </a:ext>
            </a:extLst>
          </p:cNvPr>
          <p:cNvGrpSpPr>
            <a:grpSpLocks/>
          </p:cNvGrpSpPr>
          <p:nvPr/>
        </p:nvGrpSpPr>
        <p:grpSpPr bwMode="auto">
          <a:xfrm>
            <a:off x="2682875" y="1716088"/>
            <a:ext cx="6826250" cy="2590800"/>
            <a:chOff x="755" y="848"/>
            <a:chExt cx="4300" cy="1632"/>
          </a:xfrm>
        </p:grpSpPr>
        <p:sp>
          <p:nvSpPr>
            <p:cNvPr id="30724" name="AutoShape 10">
              <a:extLst>
                <a:ext uri="{FF2B5EF4-FFF2-40B4-BE49-F238E27FC236}">
                  <a16:creationId xmlns:a16="http://schemas.microsoft.com/office/drawing/2014/main" id="{CA10B8F2-976F-4D6C-9D0A-F03509C05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" y="848"/>
              <a:ext cx="3784" cy="718"/>
            </a:xfrm>
            <a:prstGeom prst="cube">
              <a:avLst>
                <a:gd name="adj" fmla="val 1282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0725" name="AutoShape 5">
              <a:extLst>
                <a:ext uri="{FF2B5EF4-FFF2-40B4-BE49-F238E27FC236}">
                  <a16:creationId xmlns:a16="http://schemas.microsoft.com/office/drawing/2014/main" id="{92B1E07E-28B4-4710-BEFE-D241EC9FB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1" y="1762"/>
              <a:ext cx="3784" cy="718"/>
            </a:xfrm>
            <a:prstGeom prst="cube">
              <a:avLst>
                <a:gd name="adj" fmla="val 1282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0726" name="Text Box 6">
              <a:extLst>
                <a:ext uri="{FF2B5EF4-FFF2-40B4-BE49-F238E27FC236}">
                  <a16:creationId xmlns:a16="http://schemas.microsoft.com/office/drawing/2014/main" id="{C7FF7A55-E20C-4439-87C0-229EFA7C7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1" y="1933"/>
              <a:ext cx="346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If competing projects have positive NPVs, the one with the highest NPV is selected</a:t>
              </a:r>
            </a:p>
          </p:txBody>
        </p:sp>
        <p:sp>
          <p:nvSpPr>
            <p:cNvPr id="30727" name="Text Box 7">
              <a:extLst>
                <a:ext uri="{FF2B5EF4-FFF2-40B4-BE49-F238E27FC236}">
                  <a16:creationId xmlns:a16="http://schemas.microsoft.com/office/drawing/2014/main" id="{9581ED2D-A8C0-4495-B583-4FEE5BC7EF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3" y="1017"/>
              <a:ext cx="3665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If project NPV is positive, it should be accepted; if it is negative it should be rejected</a:t>
              </a:r>
            </a:p>
          </p:txBody>
        </p:sp>
        <p:sp>
          <p:nvSpPr>
            <p:cNvPr id="30728" name="AutoShape 8">
              <a:extLst>
                <a:ext uri="{FF2B5EF4-FFF2-40B4-BE49-F238E27FC236}">
                  <a16:creationId xmlns:a16="http://schemas.microsoft.com/office/drawing/2014/main" id="{876CB851-BF44-41D0-A7B0-CFB70FF1F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" y="1103"/>
              <a:ext cx="339" cy="339"/>
            </a:xfrm>
            <a:prstGeom prst="cube">
              <a:avLst>
                <a:gd name="adj" fmla="val 25000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0729" name="AutoShape 9">
              <a:extLst>
                <a:ext uri="{FF2B5EF4-FFF2-40B4-BE49-F238E27FC236}">
                  <a16:creationId xmlns:a16="http://schemas.microsoft.com/office/drawing/2014/main" id="{5327771A-B53C-4758-AB43-53A58CE08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" y="1987"/>
              <a:ext cx="339" cy="339"/>
            </a:xfrm>
            <a:prstGeom prst="cube">
              <a:avLst>
                <a:gd name="adj" fmla="val 25000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>
            <a:extLst>
              <a:ext uri="{FF2B5EF4-FFF2-40B4-BE49-F238E27FC236}">
                <a16:creationId xmlns:a16="http://schemas.microsoft.com/office/drawing/2014/main" id="{992DB007-72DC-4876-9566-E4A4639B0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650" y="107951"/>
            <a:ext cx="86487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Present value of </a:t>
            </a:r>
            <a:r>
              <a:rPr lang="en-GB" altLang="en-US" sz="2400" b="1">
                <a:solidFill>
                  <a:srgbClr val="CC0000"/>
                </a:solidFill>
                <a:cs typeface="Arial" panose="020B0604020202020204" pitchFamily="34" charset="0"/>
              </a:rPr>
              <a:t>£1 receivable at various times in the future, assuming an annual financing cost of 20 per cent</a:t>
            </a:r>
          </a:p>
        </p:txBody>
      </p:sp>
      <p:grpSp>
        <p:nvGrpSpPr>
          <p:cNvPr id="32771" name="Group 6">
            <a:extLst>
              <a:ext uri="{FF2B5EF4-FFF2-40B4-BE49-F238E27FC236}">
                <a16:creationId xmlns:a16="http://schemas.microsoft.com/office/drawing/2014/main" id="{4429C3B9-4C1D-4E90-A88F-F4945200358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673350" y="1039813"/>
            <a:ext cx="6845300" cy="4697412"/>
            <a:chOff x="403" y="838"/>
            <a:chExt cx="4631" cy="3178"/>
          </a:xfrm>
        </p:grpSpPr>
        <p:sp>
          <p:nvSpPr>
            <p:cNvPr id="32773" name="AutoShape 7">
              <a:extLst>
                <a:ext uri="{FF2B5EF4-FFF2-40B4-BE49-F238E27FC236}">
                  <a16:creationId xmlns:a16="http://schemas.microsoft.com/office/drawing/2014/main" id="{06486F28-D241-475B-8A16-8DDCDF7581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" y="3576"/>
              <a:ext cx="4631" cy="440"/>
            </a:xfrm>
            <a:prstGeom prst="cube">
              <a:avLst>
                <a:gd name="adj" fmla="val 13634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774" name="Text Box 8">
              <a:extLst>
                <a:ext uri="{FF2B5EF4-FFF2-40B4-BE49-F238E27FC236}">
                  <a16:creationId xmlns:a16="http://schemas.microsoft.com/office/drawing/2014/main" id="{4594115C-3A77-42FA-A2FE-61C4C208C6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5" y="3626"/>
              <a:ext cx="27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0</a:t>
              </a:r>
            </a:p>
          </p:txBody>
        </p:sp>
        <p:sp>
          <p:nvSpPr>
            <p:cNvPr id="32775" name="AutoShape 9">
              <a:extLst>
                <a:ext uri="{FF2B5EF4-FFF2-40B4-BE49-F238E27FC236}">
                  <a16:creationId xmlns:a16="http://schemas.microsoft.com/office/drawing/2014/main" id="{D7124C2A-A748-40A8-8EE5-EC1233299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" y="844"/>
              <a:ext cx="288" cy="2797"/>
            </a:xfrm>
            <a:prstGeom prst="cube">
              <a:avLst>
                <a:gd name="adj" fmla="val 22569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776" name="AutoShape 10">
              <a:extLst>
                <a:ext uri="{FF2B5EF4-FFF2-40B4-BE49-F238E27FC236}">
                  <a16:creationId xmlns:a16="http://schemas.microsoft.com/office/drawing/2014/main" id="{CEFE94E1-57DC-4E64-9730-70A8B1660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6" y="1375"/>
              <a:ext cx="288" cy="2266"/>
            </a:xfrm>
            <a:prstGeom prst="cube">
              <a:avLst>
                <a:gd name="adj" fmla="val 22569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777" name="AutoShape 11">
              <a:extLst>
                <a:ext uri="{FF2B5EF4-FFF2-40B4-BE49-F238E27FC236}">
                  <a16:creationId xmlns:a16="http://schemas.microsoft.com/office/drawing/2014/main" id="{1687D40A-AE5B-4F19-AF8A-A82DD7006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735"/>
              <a:ext cx="288" cy="1906"/>
            </a:xfrm>
            <a:prstGeom prst="cube">
              <a:avLst>
                <a:gd name="adj" fmla="val 22569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778" name="AutoShape 12">
              <a:extLst>
                <a:ext uri="{FF2B5EF4-FFF2-40B4-BE49-F238E27FC236}">
                  <a16:creationId xmlns:a16="http://schemas.microsoft.com/office/drawing/2014/main" id="{12C5E3FC-4EC2-4C6F-9CF5-98508F580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" y="2043"/>
              <a:ext cx="288" cy="1598"/>
            </a:xfrm>
            <a:prstGeom prst="cube">
              <a:avLst>
                <a:gd name="adj" fmla="val 22569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779" name="AutoShape 13">
              <a:extLst>
                <a:ext uri="{FF2B5EF4-FFF2-40B4-BE49-F238E27FC236}">
                  <a16:creationId xmlns:a16="http://schemas.microsoft.com/office/drawing/2014/main" id="{C00A1E1C-7956-47CF-8A65-E5DB59421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8" y="2341"/>
              <a:ext cx="288" cy="1300"/>
            </a:xfrm>
            <a:prstGeom prst="cube">
              <a:avLst>
                <a:gd name="adj" fmla="val 22569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780" name="AutoShape 14">
              <a:extLst>
                <a:ext uri="{FF2B5EF4-FFF2-40B4-BE49-F238E27FC236}">
                  <a16:creationId xmlns:a16="http://schemas.microsoft.com/office/drawing/2014/main" id="{29896CE2-07F0-4C42-9EAE-9F7BF83CE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0" y="2559"/>
              <a:ext cx="288" cy="1082"/>
            </a:xfrm>
            <a:prstGeom prst="cube">
              <a:avLst>
                <a:gd name="adj" fmla="val 22569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781" name="AutoShape 15">
              <a:extLst>
                <a:ext uri="{FF2B5EF4-FFF2-40B4-BE49-F238E27FC236}">
                  <a16:creationId xmlns:a16="http://schemas.microsoft.com/office/drawing/2014/main" id="{FDA9B757-E727-41FC-81BC-6807D69BB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2" y="2658"/>
              <a:ext cx="288" cy="983"/>
            </a:xfrm>
            <a:prstGeom prst="cube">
              <a:avLst>
                <a:gd name="adj" fmla="val 22569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782" name="AutoShape 16">
              <a:extLst>
                <a:ext uri="{FF2B5EF4-FFF2-40B4-BE49-F238E27FC236}">
                  <a16:creationId xmlns:a16="http://schemas.microsoft.com/office/drawing/2014/main" id="{D46676EF-A024-43BE-B767-114C9D014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2" y="2957"/>
              <a:ext cx="288" cy="684"/>
            </a:xfrm>
            <a:prstGeom prst="cube">
              <a:avLst>
                <a:gd name="adj" fmla="val 22569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783" name="AutoShape 17">
              <a:extLst>
                <a:ext uri="{FF2B5EF4-FFF2-40B4-BE49-F238E27FC236}">
                  <a16:creationId xmlns:a16="http://schemas.microsoft.com/office/drawing/2014/main" id="{3694845E-01B5-4395-B98C-6092BF5D7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6" y="3124"/>
              <a:ext cx="288" cy="517"/>
            </a:xfrm>
            <a:prstGeom prst="cube">
              <a:avLst>
                <a:gd name="adj" fmla="val 22569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784" name="AutoShape 18">
              <a:extLst>
                <a:ext uri="{FF2B5EF4-FFF2-40B4-BE49-F238E27FC236}">
                  <a16:creationId xmlns:a16="http://schemas.microsoft.com/office/drawing/2014/main" id="{9854BBBA-90AE-40BF-BE84-C4EE0921C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4" y="3196"/>
              <a:ext cx="288" cy="445"/>
            </a:xfrm>
            <a:prstGeom prst="cube">
              <a:avLst>
                <a:gd name="adj" fmla="val 22569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785" name="Text Box 19">
              <a:extLst>
                <a:ext uri="{FF2B5EF4-FFF2-40B4-BE49-F238E27FC236}">
                  <a16:creationId xmlns:a16="http://schemas.microsoft.com/office/drawing/2014/main" id="{1D6CE6C1-4710-4E0A-BE8B-A02DC35B89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1" y="3620"/>
              <a:ext cx="27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6</a:t>
              </a:r>
            </a:p>
          </p:txBody>
        </p:sp>
        <p:sp>
          <p:nvSpPr>
            <p:cNvPr id="32786" name="Text Box 20">
              <a:extLst>
                <a:ext uri="{FF2B5EF4-FFF2-40B4-BE49-F238E27FC236}">
                  <a16:creationId xmlns:a16="http://schemas.microsoft.com/office/drawing/2014/main" id="{EFE612A1-195C-4CD2-84CD-BF4FC2E991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9" y="3620"/>
              <a:ext cx="27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5</a:t>
              </a:r>
            </a:p>
          </p:txBody>
        </p:sp>
        <p:sp>
          <p:nvSpPr>
            <p:cNvPr id="32787" name="Text Box 21">
              <a:extLst>
                <a:ext uri="{FF2B5EF4-FFF2-40B4-BE49-F238E27FC236}">
                  <a16:creationId xmlns:a16="http://schemas.microsoft.com/office/drawing/2014/main" id="{33A3C604-B798-44A4-8363-10F11007A5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5" y="3620"/>
              <a:ext cx="27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4</a:t>
              </a:r>
            </a:p>
          </p:txBody>
        </p:sp>
        <p:sp>
          <p:nvSpPr>
            <p:cNvPr id="32788" name="Text Box 22">
              <a:extLst>
                <a:ext uri="{FF2B5EF4-FFF2-40B4-BE49-F238E27FC236}">
                  <a16:creationId xmlns:a16="http://schemas.microsoft.com/office/drawing/2014/main" id="{659E21D6-2AAD-4D16-A8C9-1D9856C9C3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3" y="3620"/>
              <a:ext cx="27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3</a:t>
              </a:r>
            </a:p>
          </p:txBody>
        </p:sp>
        <p:sp>
          <p:nvSpPr>
            <p:cNvPr id="32789" name="Text Box 23">
              <a:extLst>
                <a:ext uri="{FF2B5EF4-FFF2-40B4-BE49-F238E27FC236}">
                  <a16:creationId xmlns:a16="http://schemas.microsoft.com/office/drawing/2014/main" id="{393B9AA9-AFA1-40C8-BFF7-B9060DBB2B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3" y="3626"/>
              <a:ext cx="27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2</a:t>
              </a:r>
            </a:p>
          </p:txBody>
        </p:sp>
        <p:sp>
          <p:nvSpPr>
            <p:cNvPr id="32790" name="Text Box 24">
              <a:extLst>
                <a:ext uri="{FF2B5EF4-FFF2-40B4-BE49-F238E27FC236}">
                  <a16:creationId xmlns:a16="http://schemas.microsoft.com/office/drawing/2014/main" id="{A22DF8F2-5A6B-4C12-AA11-51382B9BBD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9" y="3620"/>
              <a:ext cx="27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1</a:t>
              </a:r>
            </a:p>
          </p:txBody>
        </p:sp>
        <p:sp>
          <p:nvSpPr>
            <p:cNvPr id="32791" name="Text Box 25">
              <a:extLst>
                <a:ext uri="{FF2B5EF4-FFF2-40B4-BE49-F238E27FC236}">
                  <a16:creationId xmlns:a16="http://schemas.microsoft.com/office/drawing/2014/main" id="{FC7F2E23-0EF9-4FF7-9169-7C923C6055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7" y="3626"/>
              <a:ext cx="27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7</a:t>
              </a:r>
            </a:p>
          </p:txBody>
        </p:sp>
        <p:sp>
          <p:nvSpPr>
            <p:cNvPr id="32792" name="Text Box 26">
              <a:extLst>
                <a:ext uri="{FF2B5EF4-FFF2-40B4-BE49-F238E27FC236}">
                  <a16:creationId xmlns:a16="http://schemas.microsoft.com/office/drawing/2014/main" id="{99AF29AC-F148-41E2-BFE8-DEF3C08310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7" y="3620"/>
              <a:ext cx="27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8</a:t>
              </a:r>
            </a:p>
          </p:txBody>
        </p:sp>
        <p:sp>
          <p:nvSpPr>
            <p:cNvPr id="32793" name="Text Box 27">
              <a:extLst>
                <a:ext uri="{FF2B5EF4-FFF2-40B4-BE49-F238E27FC236}">
                  <a16:creationId xmlns:a16="http://schemas.microsoft.com/office/drawing/2014/main" id="{8F34EEC5-AA7A-4323-9D03-6658C65E89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1" y="3620"/>
              <a:ext cx="27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9</a:t>
              </a:r>
            </a:p>
          </p:txBody>
        </p:sp>
        <p:sp>
          <p:nvSpPr>
            <p:cNvPr id="32794" name="Text Box 28">
              <a:extLst>
                <a:ext uri="{FF2B5EF4-FFF2-40B4-BE49-F238E27FC236}">
                  <a16:creationId xmlns:a16="http://schemas.microsoft.com/office/drawing/2014/main" id="{5329A3DB-4360-4F92-9079-1FC5B871A9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7" y="3620"/>
              <a:ext cx="27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10</a:t>
              </a:r>
            </a:p>
          </p:txBody>
        </p:sp>
        <p:sp>
          <p:nvSpPr>
            <p:cNvPr id="32795" name="Text Box 29">
              <a:extLst>
                <a:ext uri="{FF2B5EF4-FFF2-40B4-BE49-F238E27FC236}">
                  <a16:creationId xmlns:a16="http://schemas.microsoft.com/office/drawing/2014/main" id="{D37E6CCE-FFA8-458E-960E-F83737B22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7" y="3796"/>
              <a:ext cx="167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Years into the future</a:t>
              </a:r>
            </a:p>
          </p:txBody>
        </p:sp>
        <p:sp>
          <p:nvSpPr>
            <p:cNvPr id="32796" name="AutoShape 30">
              <a:extLst>
                <a:ext uri="{FF2B5EF4-FFF2-40B4-BE49-F238E27FC236}">
                  <a16:creationId xmlns:a16="http://schemas.microsoft.com/office/drawing/2014/main" id="{0759CA20-156E-41FA-9779-3E2D8617B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" y="2363"/>
              <a:ext cx="288" cy="1238"/>
            </a:xfrm>
            <a:prstGeom prst="cube">
              <a:avLst>
                <a:gd name="adj" fmla="val 22569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797" name="AutoShape 31">
              <a:extLst>
                <a:ext uri="{FF2B5EF4-FFF2-40B4-BE49-F238E27FC236}">
                  <a16:creationId xmlns:a16="http://schemas.microsoft.com/office/drawing/2014/main" id="{90F48075-D07A-4A0C-A205-B05ABB16F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" y="838"/>
              <a:ext cx="542" cy="2805"/>
            </a:xfrm>
            <a:prstGeom prst="cube">
              <a:avLst>
                <a:gd name="adj" fmla="val 1051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798" name="Text Box 32">
              <a:extLst>
                <a:ext uri="{FF2B5EF4-FFF2-40B4-BE49-F238E27FC236}">
                  <a16:creationId xmlns:a16="http://schemas.microsoft.com/office/drawing/2014/main" id="{8E24584D-8DA2-4811-9B17-2B6426A3F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" y="3307"/>
              <a:ext cx="312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10</a:t>
              </a:r>
            </a:p>
          </p:txBody>
        </p:sp>
        <p:sp>
          <p:nvSpPr>
            <p:cNvPr id="32799" name="Text Box 33">
              <a:extLst>
                <a:ext uri="{FF2B5EF4-FFF2-40B4-BE49-F238E27FC236}">
                  <a16:creationId xmlns:a16="http://schemas.microsoft.com/office/drawing/2014/main" id="{EB970B94-E5B2-448E-A49F-CAF134B1F6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" y="3020"/>
              <a:ext cx="31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20</a:t>
              </a:r>
            </a:p>
          </p:txBody>
        </p:sp>
        <p:sp>
          <p:nvSpPr>
            <p:cNvPr id="32800" name="Text Box 34">
              <a:extLst>
                <a:ext uri="{FF2B5EF4-FFF2-40B4-BE49-F238E27FC236}">
                  <a16:creationId xmlns:a16="http://schemas.microsoft.com/office/drawing/2014/main" id="{DF6E4E01-3DE1-49AC-A02C-69E68B0AC7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5" y="2744"/>
              <a:ext cx="302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30</a:t>
              </a:r>
            </a:p>
          </p:txBody>
        </p:sp>
        <p:sp>
          <p:nvSpPr>
            <p:cNvPr id="32801" name="Text Box 35">
              <a:extLst>
                <a:ext uri="{FF2B5EF4-FFF2-40B4-BE49-F238E27FC236}">
                  <a16:creationId xmlns:a16="http://schemas.microsoft.com/office/drawing/2014/main" id="{986F2BA9-DEE3-45E9-BFE4-5C428F60A6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" y="2476"/>
              <a:ext cx="27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40</a:t>
              </a:r>
            </a:p>
          </p:txBody>
        </p:sp>
        <p:sp>
          <p:nvSpPr>
            <p:cNvPr id="32802" name="Text Box 36">
              <a:extLst>
                <a:ext uri="{FF2B5EF4-FFF2-40B4-BE49-F238E27FC236}">
                  <a16:creationId xmlns:a16="http://schemas.microsoft.com/office/drawing/2014/main" id="{C3B35BF3-23B6-4FD3-AC4D-6DEA3C3628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" y="2198"/>
              <a:ext cx="31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50</a:t>
              </a:r>
            </a:p>
          </p:txBody>
        </p:sp>
        <p:sp>
          <p:nvSpPr>
            <p:cNvPr id="32803" name="Text Box 37">
              <a:extLst>
                <a:ext uri="{FF2B5EF4-FFF2-40B4-BE49-F238E27FC236}">
                  <a16:creationId xmlns:a16="http://schemas.microsoft.com/office/drawing/2014/main" id="{744DC9FB-50A1-4D89-B7FA-B633FD4DB9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5" y="1930"/>
              <a:ext cx="302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60</a:t>
              </a:r>
            </a:p>
          </p:txBody>
        </p:sp>
        <p:sp>
          <p:nvSpPr>
            <p:cNvPr id="32804" name="Text Box 38">
              <a:extLst>
                <a:ext uri="{FF2B5EF4-FFF2-40B4-BE49-F238E27FC236}">
                  <a16:creationId xmlns:a16="http://schemas.microsoft.com/office/drawing/2014/main" id="{A0D73778-E3ED-4F18-A64A-B1381F1E8D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8" y="1647"/>
              <a:ext cx="29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70</a:t>
              </a:r>
            </a:p>
          </p:txBody>
        </p:sp>
        <p:sp>
          <p:nvSpPr>
            <p:cNvPr id="32805" name="AutoShape 39">
              <a:extLst>
                <a:ext uri="{FF2B5EF4-FFF2-40B4-BE49-F238E27FC236}">
                  <a16:creationId xmlns:a16="http://schemas.microsoft.com/office/drawing/2014/main" id="{9A2B8D7E-54E7-493C-88D2-1525A7E46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" y="2496"/>
              <a:ext cx="112" cy="130"/>
            </a:xfrm>
            <a:prstGeom prst="cube">
              <a:avLst>
                <a:gd name="adj" fmla="val 38333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806" name="AutoShape 40">
              <a:extLst>
                <a:ext uri="{FF2B5EF4-FFF2-40B4-BE49-F238E27FC236}">
                  <a16:creationId xmlns:a16="http://schemas.microsoft.com/office/drawing/2014/main" id="{B9D79C4C-4505-444F-8BFB-5AA7AACDC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" y="1670"/>
              <a:ext cx="112" cy="130"/>
            </a:xfrm>
            <a:prstGeom prst="cube">
              <a:avLst>
                <a:gd name="adj" fmla="val 38333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807" name="AutoShape 41">
              <a:extLst>
                <a:ext uri="{FF2B5EF4-FFF2-40B4-BE49-F238E27FC236}">
                  <a16:creationId xmlns:a16="http://schemas.microsoft.com/office/drawing/2014/main" id="{266341E8-106E-418E-B90D-329C10F7C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" y="1937"/>
              <a:ext cx="112" cy="130"/>
            </a:xfrm>
            <a:prstGeom prst="cube">
              <a:avLst>
                <a:gd name="adj" fmla="val 38333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808" name="AutoShape 42">
              <a:extLst>
                <a:ext uri="{FF2B5EF4-FFF2-40B4-BE49-F238E27FC236}">
                  <a16:creationId xmlns:a16="http://schemas.microsoft.com/office/drawing/2014/main" id="{384F40D5-5A6E-4EC0-B3D7-2E2EB54E9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" y="2221"/>
              <a:ext cx="112" cy="130"/>
            </a:xfrm>
            <a:prstGeom prst="cube">
              <a:avLst>
                <a:gd name="adj" fmla="val 38333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809" name="AutoShape 43">
              <a:extLst>
                <a:ext uri="{FF2B5EF4-FFF2-40B4-BE49-F238E27FC236}">
                  <a16:creationId xmlns:a16="http://schemas.microsoft.com/office/drawing/2014/main" id="{16E57876-D44D-41A0-BCB8-137B87FA7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" y="3321"/>
              <a:ext cx="112" cy="129"/>
            </a:xfrm>
            <a:prstGeom prst="cube">
              <a:avLst>
                <a:gd name="adj" fmla="val 38333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810" name="AutoShape 44">
              <a:extLst>
                <a:ext uri="{FF2B5EF4-FFF2-40B4-BE49-F238E27FC236}">
                  <a16:creationId xmlns:a16="http://schemas.microsoft.com/office/drawing/2014/main" id="{78DD2864-2CB0-43E1-A77B-98DBE4F60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" y="2762"/>
              <a:ext cx="112" cy="129"/>
            </a:xfrm>
            <a:prstGeom prst="cube">
              <a:avLst>
                <a:gd name="adj" fmla="val 38333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811" name="AutoShape 45">
              <a:extLst>
                <a:ext uri="{FF2B5EF4-FFF2-40B4-BE49-F238E27FC236}">
                  <a16:creationId xmlns:a16="http://schemas.microsoft.com/office/drawing/2014/main" id="{AE36FFF8-8695-490A-89E1-3DC08C3B8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" y="3046"/>
              <a:ext cx="112" cy="129"/>
            </a:xfrm>
            <a:prstGeom prst="cube">
              <a:avLst>
                <a:gd name="adj" fmla="val 38333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812" name="AutoShape 46">
              <a:extLst>
                <a:ext uri="{FF2B5EF4-FFF2-40B4-BE49-F238E27FC236}">
                  <a16:creationId xmlns:a16="http://schemas.microsoft.com/office/drawing/2014/main" id="{DA0BC6A2-F016-4861-8061-78B532B4C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" y="1120"/>
              <a:ext cx="112" cy="129"/>
            </a:xfrm>
            <a:prstGeom prst="cube">
              <a:avLst>
                <a:gd name="adj" fmla="val 38333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813" name="AutoShape 47">
              <a:extLst>
                <a:ext uri="{FF2B5EF4-FFF2-40B4-BE49-F238E27FC236}">
                  <a16:creationId xmlns:a16="http://schemas.microsoft.com/office/drawing/2014/main" id="{D9B81D0E-A075-4F9F-B72D-CB0179F3C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" y="1404"/>
              <a:ext cx="112" cy="129"/>
            </a:xfrm>
            <a:prstGeom prst="cube">
              <a:avLst>
                <a:gd name="adj" fmla="val 38333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814" name="AutoShape 48">
              <a:extLst>
                <a:ext uri="{FF2B5EF4-FFF2-40B4-BE49-F238E27FC236}">
                  <a16:creationId xmlns:a16="http://schemas.microsoft.com/office/drawing/2014/main" id="{C6ED261A-17EC-4B6E-9CD9-5A95A9333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" y="838"/>
              <a:ext cx="112" cy="130"/>
            </a:xfrm>
            <a:prstGeom prst="cube">
              <a:avLst>
                <a:gd name="adj" fmla="val 49106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400"/>
            </a:p>
          </p:txBody>
        </p:sp>
        <p:sp>
          <p:nvSpPr>
            <p:cNvPr id="32815" name="Text Box 49">
              <a:extLst>
                <a:ext uri="{FF2B5EF4-FFF2-40B4-BE49-F238E27FC236}">
                  <a16:creationId xmlns:a16="http://schemas.microsoft.com/office/drawing/2014/main" id="{5DC25D02-955F-4CB3-8198-41CAB15F71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8" y="1383"/>
              <a:ext cx="29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80</a:t>
              </a:r>
            </a:p>
          </p:txBody>
        </p:sp>
        <p:sp>
          <p:nvSpPr>
            <p:cNvPr id="32816" name="Text Box 50">
              <a:extLst>
                <a:ext uri="{FF2B5EF4-FFF2-40B4-BE49-F238E27FC236}">
                  <a16:creationId xmlns:a16="http://schemas.microsoft.com/office/drawing/2014/main" id="{A42B497F-B00E-4419-91EF-3B4A918503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" y="1103"/>
              <a:ext cx="29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90</a:t>
              </a:r>
            </a:p>
          </p:txBody>
        </p:sp>
        <p:sp>
          <p:nvSpPr>
            <p:cNvPr id="32817" name="Text Box 51">
              <a:extLst>
                <a:ext uri="{FF2B5EF4-FFF2-40B4-BE49-F238E27FC236}">
                  <a16:creationId xmlns:a16="http://schemas.microsoft.com/office/drawing/2014/main" id="{AB5E1E0C-C272-438F-8E3D-61E94355D0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851"/>
              <a:ext cx="366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100</a:t>
              </a:r>
            </a:p>
          </p:txBody>
        </p:sp>
        <p:sp>
          <p:nvSpPr>
            <p:cNvPr id="32818" name="Text Box 52">
              <a:extLst>
                <a:ext uri="{FF2B5EF4-FFF2-40B4-BE49-F238E27FC236}">
                  <a16:creationId xmlns:a16="http://schemas.microsoft.com/office/drawing/2014/main" id="{8BF981F1-30DE-464C-8E21-02C16E8C10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249" y="2095"/>
              <a:ext cx="606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400" b="1"/>
                <a:t>Pence</a:t>
              </a:r>
            </a:p>
          </p:txBody>
        </p:sp>
        <p:sp>
          <p:nvSpPr>
            <p:cNvPr id="32819" name="Text Box 53">
              <a:extLst>
                <a:ext uri="{FF2B5EF4-FFF2-40B4-BE49-F238E27FC236}">
                  <a16:creationId xmlns:a16="http://schemas.microsoft.com/office/drawing/2014/main" id="{DED6D741-0FBD-4EA6-9C33-FFDE64D0A1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7" y="924"/>
              <a:ext cx="343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600" b="1" i="1">
                  <a:solidFill>
                    <a:srgbClr val="FFCC99"/>
                  </a:solidFill>
                </a:rPr>
                <a:t>£1</a:t>
              </a: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493201CB-D518-4F59-BA87-49DB30AB51AB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897064" y="6149976"/>
            <a:ext cx="83200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altLang="ko-KR" sz="1200" kern="0" dirty="0">
                <a:solidFill>
                  <a:srgbClr val="000000"/>
                </a:solidFill>
                <a:ea typeface="Gulim" pitchFamily="34" charset="-127"/>
              </a:rPr>
              <a:t>Figure 10.2</a:t>
            </a:r>
            <a:endParaRPr lang="en-IN" altLang="ko-KR" kern="0" dirty="0">
              <a:solidFill>
                <a:srgbClr val="000000"/>
              </a:solidFill>
              <a:ea typeface="Gulim" pitchFamily="34" charset="-127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>
            <a:extLst>
              <a:ext uri="{FF2B5EF4-FFF2-40B4-BE49-F238E27FC236}">
                <a16:creationId xmlns:a16="http://schemas.microsoft.com/office/drawing/2014/main" id="{719C4E1E-3351-4EF1-8A04-0CD871569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10795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Why NPV is better than ARR and PP</a:t>
            </a:r>
            <a:endParaRPr lang="en-GB" altLang="en-US" sz="2400">
              <a:solidFill>
                <a:srgbClr val="CC0000"/>
              </a:solidFill>
            </a:endParaRPr>
          </a:p>
        </p:txBody>
      </p:sp>
      <p:grpSp>
        <p:nvGrpSpPr>
          <p:cNvPr id="34819" name="Group 18">
            <a:extLst>
              <a:ext uri="{FF2B5EF4-FFF2-40B4-BE49-F238E27FC236}">
                <a16:creationId xmlns:a16="http://schemas.microsoft.com/office/drawing/2014/main" id="{6B7B33F3-3111-4002-AF00-3F5AF7AF4E74}"/>
              </a:ext>
            </a:extLst>
          </p:cNvPr>
          <p:cNvGrpSpPr>
            <a:grpSpLocks/>
          </p:cNvGrpSpPr>
          <p:nvPr/>
        </p:nvGrpSpPr>
        <p:grpSpPr bwMode="auto">
          <a:xfrm>
            <a:off x="3030539" y="1252538"/>
            <a:ext cx="6130925" cy="3937000"/>
            <a:chOff x="1000" y="650"/>
            <a:chExt cx="3862" cy="2480"/>
          </a:xfrm>
        </p:grpSpPr>
        <p:sp>
          <p:nvSpPr>
            <p:cNvPr id="34820" name="AutoShape 6">
              <a:extLst>
                <a:ext uri="{FF2B5EF4-FFF2-40B4-BE49-F238E27FC236}">
                  <a16:creationId xmlns:a16="http://schemas.microsoft.com/office/drawing/2014/main" id="{6AF9FDD1-ABC5-4822-8664-084EA8509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" y="650"/>
              <a:ext cx="3776" cy="2400"/>
            </a:xfrm>
            <a:prstGeom prst="roundRect">
              <a:avLst>
                <a:gd name="adj" fmla="val 11019"/>
              </a:avLst>
            </a:prstGeom>
            <a:solidFill>
              <a:srgbClr val="E0C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4821" name="AutoShape 7">
              <a:extLst>
                <a:ext uri="{FF2B5EF4-FFF2-40B4-BE49-F238E27FC236}">
                  <a16:creationId xmlns:a16="http://schemas.microsoft.com/office/drawing/2014/main" id="{7E3D808C-CC74-4291-9366-D0AE97407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" y="1430"/>
              <a:ext cx="3217" cy="464"/>
            </a:xfrm>
            <a:prstGeom prst="cube">
              <a:avLst>
                <a:gd name="adj" fmla="val 18750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4822" name="AutoShape 8">
              <a:extLst>
                <a:ext uri="{FF2B5EF4-FFF2-40B4-BE49-F238E27FC236}">
                  <a16:creationId xmlns:a16="http://schemas.microsoft.com/office/drawing/2014/main" id="{FFA54C53-703E-4F97-8A0B-4D64F9897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" y="2048"/>
              <a:ext cx="3217" cy="464"/>
            </a:xfrm>
            <a:prstGeom prst="cube">
              <a:avLst>
                <a:gd name="adj" fmla="val 18750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4823" name="Text Box 9">
              <a:extLst>
                <a:ext uri="{FF2B5EF4-FFF2-40B4-BE49-F238E27FC236}">
                  <a16:creationId xmlns:a16="http://schemas.microsoft.com/office/drawing/2014/main" id="{25CA82E2-DD5E-453C-8D5C-4D391C50EA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186"/>
              <a:ext cx="320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100" b="1"/>
                <a:t>The whole of the relevant cash flows</a:t>
              </a:r>
            </a:p>
          </p:txBody>
        </p:sp>
        <p:sp>
          <p:nvSpPr>
            <p:cNvPr id="34824" name="AutoShape 10">
              <a:extLst>
                <a:ext uri="{FF2B5EF4-FFF2-40B4-BE49-F238E27FC236}">
                  <a16:creationId xmlns:a16="http://schemas.microsoft.com/office/drawing/2014/main" id="{E1F71413-8AF3-4B54-9F87-2E8AD5935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" y="2667"/>
              <a:ext cx="3218" cy="463"/>
            </a:xfrm>
            <a:prstGeom prst="cube">
              <a:avLst>
                <a:gd name="adj" fmla="val 18750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4825" name="Text Box 11">
              <a:extLst>
                <a:ext uri="{FF2B5EF4-FFF2-40B4-BE49-F238E27FC236}">
                  <a16:creationId xmlns:a16="http://schemas.microsoft.com/office/drawing/2014/main" id="{6F6A28BA-7258-4F13-904C-8022A36BE4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1" y="2800"/>
              <a:ext cx="3101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100" b="1"/>
                <a:t>The objectives of the business</a:t>
              </a:r>
            </a:p>
          </p:txBody>
        </p:sp>
        <p:sp>
          <p:nvSpPr>
            <p:cNvPr id="34826" name="Text Box 12">
              <a:extLst>
                <a:ext uri="{FF2B5EF4-FFF2-40B4-BE49-F238E27FC236}">
                  <a16:creationId xmlns:a16="http://schemas.microsoft.com/office/drawing/2014/main" id="{380B9527-0B42-4385-9AC8-4818FA197B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1" y="1577"/>
              <a:ext cx="3104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100" b="1"/>
                <a:t>The timing of the cash flows</a:t>
              </a:r>
            </a:p>
          </p:txBody>
        </p:sp>
        <p:sp>
          <p:nvSpPr>
            <p:cNvPr id="34827" name="AutoShape 13">
              <a:extLst>
                <a:ext uri="{FF2B5EF4-FFF2-40B4-BE49-F238E27FC236}">
                  <a16:creationId xmlns:a16="http://schemas.microsoft.com/office/drawing/2014/main" id="{FB8D0106-177F-459A-A3CA-4CDC32749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" y="2671"/>
              <a:ext cx="456" cy="456"/>
            </a:xfrm>
            <a:prstGeom prst="cube">
              <a:avLst>
                <a:gd name="adj" fmla="val 17856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4828" name="AutoShape 14">
              <a:extLst>
                <a:ext uri="{FF2B5EF4-FFF2-40B4-BE49-F238E27FC236}">
                  <a16:creationId xmlns:a16="http://schemas.microsoft.com/office/drawing/2014/main" id="{C6199434-9854-4184-903D-F8BF0FF17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" y="2055"/>
              <a:ext cx="456" cy="456"/>
            </a:xfrm>
            <a:prstGeom prst="cube">
              <a:avLst>
                <a:gd name="adj" fmla="val 17856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4829" name="AutoShape 15">
              <a:extLst>
                <a:ext uri="{FF2B5EF4-FFF2-40B4-BE49-F238E27FC236}">
                  <a16:creationId xmlns:a16="http://schemas.microsoft.com/office/drawing/2014/main" id="{3847B7EE-104C-4E2A-84D1-F2EAF45E4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" y="1439"/>
              <a:ext cx="456" cy="456"/>
            </a:xfrm>
            <a:prstGeom prst="cube">
              <a:avLst>
                <a:gd name="adj" fmla="val 17856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4830" name="Text Box 16">
              <a:extLst>
                <a:ext uri="{FF2B5EF4-FFF2-40B4-BE49-F238E27FC236}">
                  <a16:creationId xmlns:a16="http://schemas.microsoft.com/office/drawing/2014/main" id="{A7E594DC-DBFF-4AAF-B657-46C54D6131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5" y="756"/>
              <a:ext cx="34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 i="1">
                  <a:solidFill>
                    <a:srgbClr val="CC0000"/>
                  </a:solidFill>
                </a:rPr>
                <a:t>NPV fully addresses each of the following: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>
            <a:extLst>
              <a:ext uri="{FF2B5EF4-FFF2-40B4-BE49-F238E27FC236}">
                <a16:creationId xmlns:a16="http://schemas.microsoft.com/office/drawing/2014/main" id="{65D2FD97-D2D2-473B-920F-2AB3832D6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175" y="1069975"/>
            <a:ext cx="710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Internal rate of return (IRR)</a:t>
            </a:r>
            <a:endParaRPr lang="en-GB" altLang="en-US" sz="2400">
              <a:solidFill>
                <a:srgbClr val="CC0000"/>
              </a:solidFill>
            </a:endParaRPr>
          </a:p>
        </p:txBody>
      </p:sp>
      <p:grpSp>
        <p:nvGrpSpPr>
          <p:cNvPr id="36867" name="Group 11">
            <a:extLst>
              <a:ext uri="{FF2B5EF4-FFF2-40B4-BE49-F238E27FC236}">
                <a16:creationId xmlns:a16="http://schemas.microsoft.com/office/drawing/2014/main" id="{CAF2CF91-133A-4D24-B126-6F15A905BC2B}"/>
              </a:ext>
            </a:extLst>
          </p:cNvPr>
          <p:cNvGrpSpPr>
            <a:grpSpLocks/>
          </p:cNvGrpSpPr>
          <p:nvPr/>
        </p:nvGrpSpPr>
        <p:grpSpPr bwMode="auto">
          <a:xfrm>
            <a:off x="3060700" y="2514600"/>
            <a:ext cx="6070600" cy="1828800"/>
            <a:chOff x="962" y="1046"/>
            <a:chExt cx="3824" cy="1152"/>
          </a:xfrm>
        </p:grpSpPr>
        <p:sp>
          <p:nvSpPr>
            <p:cNvPr id="36868" name="AutoShape 7">
              <a:extLst>
                <a:ext uri="{FF2B5EF4-FFF2-40B4-BE49-F238E27FC236}">
                  <a16:creationId xmlns:a16="http://schemas.microsoft.com/office/drawing/2014/main" id="{7CB9EC8C-B87B-40E3-84D8-1B882D526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8" y="1046"/>
              <a:ext cx="2648" cy="1036"/>
            </a:xfrm>
            <a:prstGeom prst="roundRect">
              <a:avLst>
                <a:gd name="adj" fmla="val 16667"/>
              </a:avLst>
            </a:prstGeom>
            <a:solidFill>
              <a:srgbClr val="E0C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6869" name="AutoShape 8">
              <a:extLst>
                <a:ext uri="{FF2B5EF4-FFF2-40B4-BE49-F238E27FC236}">
                  <a16:creationId xmlns:a16="http://schemas.microsoft.com/office/drawing/2014/main" id="{1B028B2D-5DA5-460D-90C5-5E9B14C0C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2" y="1046"/>
              <a:ext cx="1476" cy="1152"/>
            </a:xfrm>
            <a:prstGeom prst="cube">
              <a:avLst>
                <a:gd name="adj" fmla="val 989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6870" name="Text Box 9">
              <a:extLst>
                <a:ext uri="{FF2B5EF4-FFF2-40B4-BE49-F238E27FC236}">
                  <a16:creationId xmlns:a16="http://schemas.microsoft.com/office/drawing/2014/main" id="{82277DE4-A58C-40FB-999E-C7D230B18C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" y="1429"/>
              <a:ext cx="134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100" b="1"/>
                <a:t>Internal rate of return (IRR)</a:t>
              </a:r>
              <a:endParaRPr lang="en-GB" altLang="en-US" sz="2100"/>
            </a:p>
          </p:txBody>
        </p:sp>
        <p:sp>
          <p:nvSpPr>
            <p:cNvPr id="36871" name="Text Box 10">
              <a:extLst>
                <a:ext uri="{FF2B5EF4-FFF2-40B4-BE49-F238E27FC236}">
                  <a16:creationId xmlns:a16="http://schemas.microsoft.com/office/drawing/2014/main" id="{D0A400A6-354A-4674-A44F-98F381B33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3" y="1139"/>
              <a:ext cx="2250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 i="1"/>
                <a:t>The discount rate that, when applied to the future project cash flows, produces a zero NPV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F5E9C196-A017-44F7-9A35-CF13B3387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9" y="107950"/>
            <a:ext cx="804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IRR decision rule</a:t>
            </a:r>
            <a:endParaRPr lang="en-GB" altLang="en-US" sz="2400">
              <a:solidFill>
                <a:srgbClr val="CC0000"/>
              </a:solidFill>
            </a:endParaRPr>
          </a:p>
        </p:txBody>
      </p:sp>
      <p:grpSp>
        <p:nvGrpSpPr>
          <p:cNvPr id="38915" name="Group 11">
            <a:extLst>
              <a:ext uri="{FF2B5EF4-FFF2-40B4-BE49-F238E27FC236}">
                <a16:creationId xmlns:a16="http://schemas.microsoft.com/office/drawing/2014/main" id="{A4F2A70C-252D-4421-A754-B4D7D6E4314E}"/>
              </a:ext>
            </a:extLst>
          </p:cNvPr>
          <p:cNvGrpSpPr>
            <a:grpSpLocks/>
          </p:cNvGrpSpPr>
          <p:nvPr/>
        </p:nvGrpSpPr>
        <p:grpSpPr bwMode="auto">
          <a:xfrm>
            <a:off x="3113089" y="1722439"/>
            <a:ext cx="5965825" cy="2816225"/>
            <a:chOff x="720" y="792"/>
            <a:chExt cx="3759" cy="1773"/>
          </a:xfrm>
        </p:grpSpPr>
        <p:sp>
          <p:nvSpPr>
            <p:cNvPr id="38916" name="AutoShape 4">
              <a:extLst>
                <a:ext uri="{FF2B5EF4-FFF2-40B4-BE49-F238E27FC236}">
                  <a16:creationId xmlns:a16="http://schemas.microsoft.com/office/drawing/2014/main" id="{BF07E53D-C744-4A96-B799-3BF1A5D72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" y="792"/>
              <a:ext cx="3242" cy="803"/>
            </a:xfrm>
            <a:prstGeom prst="cube">
              <a:avLst>
                <a:gd name="adj" fmla="val 1282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8917" name="AutoShape 5">
              <a:extLst>
                <a:ext uri="{FF2B5EF4-FFF2-40B4-BE49-F238E27FC236}">
                  <a16:creationId xmlns:a16="http://schemas.microsoft.com/office/drawing/2014/main" id="{5964FFD6-DFA4-4A37-BB4C-03D3FDE78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" y="1762"/>
              <a:ext cx="3259" cy="803"/>
            </a:xfrm>
            <a:prstGeom prst="cube">
              <a:avLst>
                <a:gd name="adj" fmla="val 12829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8918" name="Text Box 6">
              <a:extLst>
                <a:ext uri="{FF2B5EF4-FFF2-40B4-BE49-F238E27FC236}">
                  <a16:creationId xmlns:a16="http://schemas.microsoft.com/office/drawing/2014/main" id="{EA1CB3E8-7F3E-42FD-BE5E-DD1A7CFAB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1" y="1890"/>
              <a:ext cx="2971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If competing projects exceed minimum IRR requirement, the one with the highest IRR is selected</a:t>
              </a:r>
            </a:p>
          </p:txBody>
        </p:sp>
        <p:sp>
          <p:nvSpPr>
            <p:cNvPr id="38919" name="Text Box 7">
              <a:extLst>
                <a:ext uri="{FF2B5EF4-FFF2-40B4-BE49-F238E27FC236}">
                  <a16:creationId xmlns:a16="http://schemas.microsoft.com/office/drawing/2014/main" id="{BA84B709-4DA0-4EDF-81A2-034A4FB5BD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3" y="917"/>
              <a:ext cx="3005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Project must meet a minimum IRR requirement.</a:t>
              </a:r>
              <a:br>
                <a:rPr lang="en-GB" altLang="en-US" sz="2000" b="1"/>
              </a:br>
              <a:r>
                <a:rPr lang="en-GB" altLang="en-US" sz="2000" b="1"/>
                <a:t> (The opportunity cost of finance)</a:t>
              </a:r>
            </a:p>
          </p:txBody>
        </p:sp>
        <p:sp>
          <p:nvSpPr>
            <p:cNvPr id="38920" name="AutoShape 8">
              <a:extLst>
                <a:ext uri="{FF2B5EF4-FFF2-40B4-BE49-F238E27FC236}">
                  <a16:creationId xmlns:a16="http://schemas.microsoft.com/office/drawing/2014/main" id="{B193BF88-64E9-4829-AD03-EC193AB30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" y="1077"/>
              <a:ext cx="339" cy="339"/>
            </a:xfrm>
            <a:prstGeom prst="cube">
              <a:avLst>
                <a:gd name="adj" fmla="val 25000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8921" name="AutoShape 9">
              <a:extLst>
                <a:ext uri="{FF2B5EF4-FFF2-40B4-BE49-F238E27FC236}">
                  <a16:creationId xmlns:a16="http://schemas.microsoft.com/office/drawing/2014/main" id="{66AEEF59-9596-4300-8682-B1A353391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038"/>
              <a:ext cx="339" cy="339"/>
            </a:xfrm>
            <a:prstGeom prst="cube">
              <a:avLst>
                <a:gd name="adj" fmla="val 25000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AFDEB398-EBE8-49C0-B706-222FC903A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689" y="117475"/>
            <a:ext cx="855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The relationship between the NPV and IRR methods</a:t>
            </a:r>
            <a:endParaRPr lang="en-GB" altLang="en-US" sz="2400">
              <a:solidFill>
                <a:srgbClr val="CC0000"/>
              </a:solidFill>
            </a:endParaRPr>
          </a:p>
        </p:txBody>
      </p:sp>
      <p:sp>
        <p:nvSpPr>
          <p:cNvPr id="40963" name="AutoShape 5">
            <a:extLst>
              <a:ext uri="{FF2B5EF4-FFF2-40B4-BE49-F238E27FC236}">
                <a16:creationId xmlns:a16="http://schemas.microsoft.com/office/drawing/2014/main" id="{B0CE46D4-3569-438E-A8CD-D2C25ED2B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2314" y="698501"/>
            <a:ext cx="5661025" cy="4854575"/>
          </a:xfrm>
          <a:prstGeom prst="roundRect">
            <a:avLst>
              <a:gd name="adj" fmla="val 7259"/>
            </a:avLst>
          </a:prstGeom>
          <a:solidFill>
            <a:srgbClr val="DBB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964" name="AutoShape 6">
            <a:extLst>
              <a:ext uri="{FF2B5EF4-FFF2-40B4-BE49-F238E27FC236}">
                <a16:creationId xmlns:a16="http://schemas.microsoft.com/office/drawing/2014/main" id="{0D172ABB-F578-43A0-AEF1-15F3369BF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4664" y="693738"/>
            <a:ext cx="1152525" cy="4945062"/>
          </a:xfrm>
          <a:prstGeom prst="cube">
            <a:avLst>
              <a:gd name="adj" fmla="val 7301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965" name="Arc 7">
            <a:extLst>
              <a:ext uri="{FF2B5EF4-FFF2-40B4-BE49-F238E27FC236}">
                <a16:creationId xmlns:a16="http://schemas.microsoft.com/office/drawing/2014/main" id="{AA005B0B-1EAA-4C83-AB0B-D202748C0759}"/>
              </a:ext>
            </a:extLst>
          </p:cNvPr>
          <p:cNvSpPr>
            <a:spLocks/>
          </p:cNvSpPr>
          <p:nvPr/>
        </p:nvSpPr>
        <p:spPr bwMode="auto">
          <a:xfrm rot="16538513" flipH="1">
            <a:off x="8042275" y="-4413250"/>
            <a:ext cx="7248526" cy="12369800"/>
          </a:xfrm>
          <a:custGeom>
            <a:avLst/>
            <a:gdLst>
              <a:gd name="T0" fmla="*/ 2147483646 w 14367"/>
              <a:gd name="T1" fmla="*/ 0 h 20334"/>
              <a:gd name="T2" fmla="*/ 2147483646 w 14367"/>
              <a:gd name="T3" fmla="*/ 2147483646 h 20334"/>
              <a:gd name="T4" fmla="*/ 0 w 14367"/>
              <a:gd name="T5" fmla="*/ 2147483646 h 20334"/>
              <a:gd name="T6" fmla="*/ 0 60000 65536"/>
              <a:gd name="T7" fmla="*/ 0 60000 65536"/>
              <a:gd name="T8" fmla="*/ 0 60000 65536"/>
              <a:gd name="T9" fmla="*/ 0 w 14367"/>
              <a:gd name="T10" fmla="*/ 0 h 20334"/>
              <a:gd name="T11" fmla="*/ 14367 w 14367"/>
              <a:gd name="T12" fmla="*/ 20334 h 203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367" h="20334" fill="none" extrusionOk="0">
                <a:moveTo>
                  <a:pt x="7286" y="0"/>
                </a:moveTo>
                <a:cubicBezTo>
                  <a:pt x="9894" y="934"/>
                  <a:pt x="12298" y="2362"/>
                  <a:pt x="14367" y="4204"/>
                </a:cubicBezTo>
              </a:path>
              <a:path w="14367" h="20334" stroke="0" extrusionOk="0">
                <a:moveTo>
                  <a:pt x="7286" y="0"/>
                </a:moveTo>
                <a:cubicBezTo>
                  <a:pt x="9894" y="934"/>
                  <a:pt x="12298" y="2362"/>
                  <a:pt x="14367" y="4204"/>
                </a:cubicBezTo>
                <a:lnTo>
                  <a:pt x="0" y="20334"/>
                </a:lnTo>
                <a:lnTo>
                  <a:pt x="7286" y="0"/>
                </a:lnTo>
                <a:close/>
              </a:path>
            </a:pathLst>
          </a:custGeom>
          <a:noFill/>
          <a:ln w="857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  <p:sp>
        <p:nvSpPr>
          <p:cNvPr id="40966" name="AutoShape 8">
            <a:extLst>
              <a:ext uri="{FF2B5EF4-FFF2-40B4-BE49-F238E27FC236}">
                <a16:creationId xmlns:a16="http://schemas.microsoft.com/office/drawing/2014/main" id="{08215F5D-248F-41B2-BE87-9C700BB04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5114" y="4532313"/>
            <a:ext cx="4840287" cy="361950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967" name="AutoShape 9">
            <a:extLst>
              <a:ext uri="{FF2B5EF4-FFF2-40B4-BE49-F238E27FC236}">
                <a16:creationId xmlns:a16="http://schemas.microsoft.com/office/drawing/2014/main" id="{333702B6-75CF-4404-B302-183CC4D5BC7A}"/>
              </a:ext>
            </a:extLst>
          </p:cNvPr>
          <p:cNvSpPr>
            <a:spLocks noChangeArrowheads="1"/>
          </p:cNvSpPr>
          <p:nvPr/>
        </p:nvSpPr>
        <p:spPr bwMode="auto">
          <a:xfrm rot="556577">
            <a:off x="7272339" y="3894139"/>
            <a:ext cx="274637" cy="560387"/>
          </a:xfrm>
          <a:prstGeom prst="downArrow">
            <a:avLst>
              <a:gd name="adj1" fmla="val 50000"/>
              <a:gd name="adj2" fmla="val 51012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968" name="Text Box 10">
            <a:extLst>
              <a:ext uri="{FF2B5EF4-FFF2-40B4-BE49-F238E27FC236}">
                <a16:creationId xmlns:a16="http://schemas.microsoft.com/office/drawing/2014/main" id="{3B7BF706-64CF-494B-9896-5BD7F5E88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7201" y="2336800"/>
            <a:ext cx="906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/>
              <a:t>NPV (£000)</a:t>
            </a:r>
          </a:p>
        </p:txBody>
      </p:sp>
      <p:sp>
        <p:nvSpPr>
          <p:cNvPr id="40969" name="Text Box 11">
            <a:extLst>
              <a:ext uri="{FF2B5EF4-FFF2-40B4-BE49-F238E27FC236}">
                <a16:creationId xmlns:a16="http://schemas.microsoft.com/office/drawing/2014/main" id="{E5A3CF3D-A86D-4CCE-8785-FCC85A1FE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1463" y="5087938"/>
            <a:ext cx="2284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/>
              <a:t>Cost of capital (%)</a:t>
            </a:r>
          </a:p>
        </p:txBody>
      </p:sp>
      <p:sp>
        <p:nvSpPr>
          <p:cNvPr id="40970" name="Text Box 12">
            <a:extLst>
              <a:ext uri="{FF2B5EF4-FFF2-40B4-BE49-F238E27FC236}">
                <a16:creationId xmlns:a16="http://schemas.microsoft.com/office/drawing/2014/main" id="{3EDFF681-04E6-4B3C-AD45-6060434B6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0" y="3919539"/>
            <a:ext cx="4953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10</a:t>
            </a:r>
          </a:p>
        </p:txBody>
      </p:sp>
      <p:sp>
        <p:nvSpPr>
          <p:cNvPr id="40971" name="Text Box 13">
            <a:extLst>
              <a:ext uri="{FF2B5EF4-FFF2-40B4-BE49-F238E27FC236}">
                <a16:creationId xmlns:a16="http://schemas.microsoft.com/office/drawing/2014/main" id="{D1A57B7F-301F-4CBB-B437-C90B965C7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2526" y="3375025"/>
            <a:ext cx="4984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20</a:t>
            </a:r>
          </a:p>
        </p:txBody>
      </p:sp>
      <p:sp>
        <p:nvSpPr>
          <p:cNvPr id="40972" name="Text Box 14">
            <a:extLst>
              <a:ext uri="{FF2B5EF4-FFF2-40B4-BE49-F238E27FC236}">
                <a16:creationId xmlns:a16="http://schemas.microsoft.com/office/drawing/2014/main" id="{70242779-20A1-4CE7-851D-3D0D23854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0464" y="2847975"/>
            <a:ext cx="4794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30</a:t>
            </a:r>
          </a:p>
        </p:txBody>
      </p:sp>
      <p:sp>
        <p:nvSpPr>
          <p:cNvPr id="40973" name="AutoShape 15">
            <a:extLst>
              <a:ext uri="{FF2B5EF4-FFF2-40B4-BE49-F238E27FC236}">
                <a16:creationId xmlns:a16="http://schemas.microsoft.com/office/drawing/2014/main" id="{FD5DA0DA-2E4D-4B62-9795-02AA7DF31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638" y="2316163"/>
            <a:ext cx="190500" cy="252412"/>
          </a:xfrm>
          <a:prstGeom prst="cube">
            <a:avLst>
              <a:gd name="adj" fmla="val 38333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974" name="Text Box 16">
            <a:extLst>
              <a:ext uri="{FF2B5EF4-FFF2-40B4-BE49-F238E27FC236}">
                <a16:creationId xmlns:a16="http://schemas.microsoft.com/office/drawing/2014/main" id="{BBE38938-24F9-46C9-AAF3-762EB1CAF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6" y="2279650"/>
            <a:ext cx="4413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40</a:t>
            </a:r>
          </a:p>
        </p:txBody>
      </p:sp>
      <p:sp>
        <p:nvSpPr>
          <p:cNvPr id="40975" name="AutoShape 17">
            <a:extLst>
              <a:ext uri="{FF2B5EF4-FFF2-40B4-BE49-F238E27FC236}">
                <a16:creationId xmlns:a16="http://schemas.microsoft.com/office/drawing/2014/main" id="{CB7EECE0-19AC-4E8F-9EC1-694CB86CE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3038" y="4381500"/>
            <a:ext cx="290512" cy="236538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976" name="AutoShape 18">
            <a:extLst>
              <a:ext uri="{FF2B5EF4-FFF2-40B4-BE49-F238E27FC236}">
                <a16:creationId xmlns:a16="http://schemas.microsoft.com/office/drawing/2014/main" id="{87E7C1B1-6AF6-4F6E-8AC2-A287EFE0A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0638" y="4375150"/>
            <a:ext cx="290512" cy="236538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977" name="AutoShape 19">
            <a:extLst>
              <a:ext uri="{FF2B5EF4-FFF2-40B4-BE49-F238E27FC236}">
                <a16:creationId xmlns:a16="http://schemas.microsoft.com/office/drawing/2014/main" id="{0598D320-B238-4428-8FD1-7EACDBBB1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6176" y="4375150"/>
            <a:ext cx="290513" cy="236538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978" name="AutoShape 20">
            <a:extLst>
              <a:ext uri="{FF2B5EF4-FFF2-40B4-BE49-F238E27FC236}">
                <a16:creationId xmlns:a16="http://schemas.microsoft.com/office/drawing/2014/main" id="{73F0C75E-9B4B-419E-8931-C89350C76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76" y="4381501"/>
            <a:ext cx="314325" cy="246063"/>
          </a:xfrm>
          <a:prstGeom prst="cube">
            <a:avLst>
              <a:gd name="adj" fmla="val 36130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979" name="Text Box 21">
            <a:extLst>
              <a:ext uri="{FF2B5EF4-FFF2-40B4-BE49-F238E27FC236}">
                <a16:creationId xmlns:a16="http://schemas.microsoft.com/office/drawing/2014/main" id="{C9A6C472-E3E8-4A7B-9B99-DFA8917CF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3476" y="1762125"/>
            <a:ext cx="49371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50</a:t>
            </a:r>
          </a:p>
        </p:txBody>
      </p:sp>
      <p:sp>
        <p:nvSpPr>
          <p:cNvPr id="40980" name="Text Box 22">
            <a:extLst>
              <a:ext uri="{FF2B5EF4-FFF2-40B4-BE49-F238E27FC236}">
                <a16:creationId xmlns:a16="http://schemas.microsoft.com/office/drawing/2014/main" id="{30282392-6092-4335-900B-3841E631F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7764" y="1222375"/>
            <a:ext cx="4794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60</a:t>
            </a:r>
          </a:p>
        </p:txBody>
      </p:sp>
      <p:sp>
        <p:nvSpPr>
          <p:cNvPr id="40981" name="Text Box 23">
            <a:extLst>
              <a:ext uri="{FF2B5EF4-FFF2-40B4-BE49-F238E27FC236}">
                <a16:creationId xmlns:a16="http://schemas.microsoft.com/office/drawing/2014/main" id="{247BA41D-3CD7-482B-98ED-C13E1E2D8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2526" y="722314"/>
            <a:ext cx="4667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70</a:t>
            </a:r>
          </a:p>
        </p:txBody>
      </p:sp>
      <p:sp>
        <p:nvSpPr>
          <p:cNvPr id="40982" name="Text Box 24">
            <a:extLst>
              <a:ext uri="{FF2B5EF4-FFF2-40B4-BE49-F238E27FC236}">
                <a16:creationId xmlns:a16="http://schemas.microsoft.com/office/drawing/2014/main" id="{2C00F5CD-A3DD-4E9D-B8E1-E2A664054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6850" y="4554539"/>
            <a:ext cx="3683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0</a:t>
            </a:r>
          </a:p>
        </p:txBody>
      </p:sp>
      <p:sp>
        <p:nvSpPr>
          <p:cNvPr id="40983" name="Text Box 25">
            <a:extLst>
              <a:ext uri="{FF2B5EF4-FFF2-40B4-BE49-F238E27FC236}">
                <a16:creationId xmlns:a16="http://schemas.microsoft.com/office/drawing/2014/main" id="{3AF636A8-506E-4A92-AD62-7A21975AC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975" y="4537075"/>
            <a:ext cx="4318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10</a:t>
            </a:r>
          </a:p>
        </p:txBody>
      </p:sp>
      <p:sp>
        <p:nvSpPr>
          <p:cNvPr id="40984" name="Text Box 26">
            <a:extLst>
              <a:ext uri="{FF2B5EF4-FFF2-40B4-BE49-F238E27FC236}">
                <a16:creationId xmlns:a16="http://schemas.microsoft.com/office/drawing/2014/main" id="{818544CA-7C0D-4B09-9928-4EDF5A023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650" y="4537075"/>
            <a:ext cx="5080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20</a:t>
            </a:r>
          </a:p>
        </p:txBody>
      </p:sp>
      <p:sp>
        <p:nvSpPr>
          <p:cNvPr id="40985" name="Text Box 27">
            <a:extLst>
              <a:ext uri="{FF2B5EF4-FFF2-40B4-BE49-F238E27FC236}">
                <a16:creationId xmlns:a16="http://schemas.microsoft.com/office/drawing/2014/main" id="{FCF880AA-28CC-484F-A872-6D8235C30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2675" y="4527550"/>
            <a:ext cx="5207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30</a:t>
            </a:r>
          </a:p>
        </p:txBody>
      </p:sp>
      <p:sp>
        <p:nvSpPr>
          <p:cNvPr id="40986" name="Text Box 28">
            <a:extLst>
              <a:ext uri="{FF2B5EF4-FFF2-40B4-BE49-F238E27FC236}">
                <a16:creationId xmlns:a16="http://schemas.microsoft.com/office/drawing/2014/main" id="{3D4A0B4F-9104-4EA8-AEBF-3E7FD2B0A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6300" y="4540250"/>
            <a:ext cx="4318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40</a:t>
            </a:r>
          </a:p>
        </p:txBody>
      </p:sp>
      <p:grpSp>
        <p:nvGrpSpPr>
          <p:cNvPr id="40987" name="Group 29">
            <a:extLst>
              <a:ext uri="{FF2B5EF4-FFF2-40B4-BE49-F238E27FC236}">
                <a16:creationId xmlns:a16="http://schemas.microsoft.com/office/drawing/2014/main" id="{FA7F5F1F-C46E-44E7-896D-0BDB4C523A7E}"/>
              </a:ext>
            </a:extLst>
          </p:cNvPr>
          <p:cNvGrpSpPr>
            <a:grpSpLocks/>
          </p:cNvGrpSpPr>
          <p:nvPr/>
        </p:nvGrpSpPr>
        <p:grpSpPr bwMode="auto">
          <a:xfrm>
            <a:off x="7245350" y="3557589"/>
            <a:ext cx="725488" cy="460375"/>
            <a:chOff x="3580" y="2812"/>
            <a:chExt cx="457" cy="290"/>
          </a:xfrm>
        </p:grpSpPr>
        <p:sp>
          <p:nvSpPr>
            <p:cNvPr id="41004" name="AutoShape 30">
              <a:extLst>
                <a:ext uri="{FF2B5EF4-FFF2-40B4-BE49-F238E27FC236}">
                  <a16:creationId xmlns:a16="http://schemas.microsoft.com/office/drawing/2014/main" id="{8F3EFAE6-4743-4843-8D20-D46AA6B48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" y="2812"/>
              <a:ext cx="457" cy="290"/>
            </a:xfrm>
            <a:prstGeom prst="roundRect">
              <a:avLst>
                <a:gd name="adj" fmla="val 16667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1005" name="Text Box 31">
              <a:extLst>
                <a:ext uri="{FF2B5EF4-FFF2-40B4-BE49-F238E27FC236}">
                  <a16:creationId xmlns:a16="http://schemas.microsoft.com/office/drawing/2014/main" id="{CC1D4F93-6900-4F3B-B18D-74B4B13CC8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9" y="2842"/>
              <a:ext cx="418" cy="25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>
                  <a:solidFill>
                    <a:srgbClr val="FFCC99"/>
                  </a:solidFill>
                </a:rPr>
                <a:t>IRR</a:t>
              </a:r>
            </a:p>
          </p:txBody>
        </p:sp>
      </p:grpSp>
      <p:sp>
        <p:nvSpPr>
          <p:cNvPr id="40988" name="Oval 32">
            <a:extLst>
              <a:ext uri="{FF2B5EF4-FFF2-40B4-BE49-F238E27FC236}">
                <a16:creationId xmlns:a16="http://schemas.microsoft.com/office/drawing/2014/main" id="{905064DC-BA7B-4165-A2A1-0C4F15A8A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4014788"/>
            <a:ext cx="196850" cy="19685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989" name="Oval 33">
            <a:extLst>
              <a:ext uri="{FF2B5EF4-FFF2-40B4-BE49-F238E27FC236}">
                <a16:creationId xmlns:a16="http://schemas.microsoft.com/office/drawing/2014/main" id="{8F4B887F-94BF-4405-8684-89FB53DDF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350" y="3243263"/>
            <a:ext cx="196850" cy="19685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990" name="Oval 34">
            <a:extLst>
              <a:ext uri="{FF2B5EF4-FFF2-40B4-BE49-F238E27FC236}">
                <a16:creationId xmlns:a16="http://schemas.microsoft.com/office/drawing/2014/main" id="{C091D109-7856-4444-97E9-B13783CE5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588" y="2278063"/>
            <a:ext cx="196850" cy="19685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991" name="Oval 35">
            <a:extLst>
              <a:ext uri="{FF2B5EF4-FFF2-40B4-BE49-F238E27FC236}">
                <a16:creationId xmlns:a16="http://schemas.microsoft.com/office/drawing/2014/main" id="{8E63B521-B15F-4D59-AD24-77B331D10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3850" y="1141413"/>
            <a:ext cx="196850" cy="19685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992" name="Line 36">
            <a:extLst>
              <a:ext uri="{FF2B5EF4-FFF2-40B4-BE49-F238E27FC236}">
                <a16:creationId xmlns:a16="http://schemas.microsoft.com/office/drawing/2014/main" id="{E059D568-2490-496C-9889-AA7650D3C9DA}"/>
              </a:ext>
            </a:extLst>
          </p:cNvPr>
          <p:cNvSpPr>
            <a:spLocks noChangeShapeType="1"/>
          </p:cNvSpPr>
          <p:nvPr/>
        </p:nvSpPr>
        <p:spPr bwMode="auto">
          <a:xfrm rot="187755">
            <a:off x="7264400" y="4518025"/>
            <a:ext cx="342900" cy="361950"/>
          </a:xfrm>
          <a:prstGeom prst="line">
            <a:avLst/>
          </a:prstGeom>
          <a:noFill/>
          <a:ln w="825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40993" name="Oval 37">
            <a:extLst>
              <a:ext uri="{FF2B5EF4-FFF2-40B4-BE49-F238E27FC236}">
                <a16:creationId xmlns:a16="http://schemas.microsoft.com/office/drawing/2014/main" id="{02E56A5F-1782-46DC-9088-11E1CD708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7925" y="4803775"/>
            <a:ext cx="196850" cy="19685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994" name="AutoShape 38">
            <a:extLst>
              <a:ext uri="{FF2B5EF4-FFF2-40B4-BE49-F238E27FC236}">
                <a16:creationId xmlns:a16="http://schemas.microsoft.com/office/drawing/2014/main" id="{42990A71-0835-403D-AA17-99BFA0506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5113" y="692151"/>
            <a:ext cx="190500" cy="252413"/>
          </a:xfrm>
          <a:prstGeom prst="cube">
            <a:avLst>
              <a:gd name="adj" fmla="val 38333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995" name="AutoShape 39">
            <a:extLst>
              <a:ext uri="{FF2B5EF4-FFF2-40B4-BE49-F238E27FC236}">
                <a16:creationId xmlns:a16="http://schemas.microsoft.com/office/drawing/2014/main" id="{D34CF157-EECA-49E5-AE12-CA3EF4861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463" y="1227138"/>
            <a:ext cx="190500" cy="252412"/>
          </a:xfrm>
          <a:prstGeom prst="cube">
            <a:avLst>
              <a:gd name="adj" fmla="val 38333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996" name="AutoShape 40">
            <a:extLst>
              <a:ext uri="{FF2B5EF4-FFF2-40B4-BE49-F238E27FC236}">
                <a16:creationId xmlns:a16="http://schemas.microsoft.com/office/drawing/2014/main" id="{7221AACB-536B-4596-BD2C-65B471ACB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463" y="1779588"/>
            <a:ext cx="190500" cy="252412"/>
          </a:xfrm>
          <a:prstGeom prst="cube">
            <a:avLst>
              <a:gd name="adj" fmla="val 38333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997" name="AutoShape 41">
            <a:extLst>
              <a:ext uri="{FF2B5EF4-FFF2-40B4-BE49-F238E27FC236}">
                <a16:creationId xmlns:a16="http://schemas.microsoft.com/office/drawing/2014/main" id="{54827EE5-517F-463F-8E05-08418B0EC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463" y="3951288"/>
            <a:ext cx="190500" cy="252412"/>
          </a:xfrm>
          <a:prstGeom prst="cube">
            <a:avLst>
              <a:gd name="adj" fmla="val 38333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998" name="AutoShape 42">
            <a:extLst>
              <a:ext uri="{FF2B5EF4-FFF2-40B4-BE49-F238E27FC236}">
                <a16:creationId xmlns:a16="http://schemas.microsoft.com/office/drawing/2014/main" id="{3C17B664-1D62-4071-85F3-C49AF5A50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8288" y="2862263"/>
            <a:ext cx="190500" cy="252412"/>
          </a:xfrm>
          <a:prstGeom prst="cube">
            <a:avLst>
              <a:gd name="adj" fmla="val 38333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0999" name="AutoShape 43">
            <a:extLst>
              <a:ext uri="{FF2B5EF4-FFF2-40B4-BE49-F238E27FC236}">
                <a16:creationId xmlns:a16="http://schemas.microsoft.com/office/drawing/2014/main" id="{2A32FABD-3AA5-4E77-8388-DA6273E35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8288" y="3414713"/>
            <a:ext cx="190500" cy="252412"/>
          </a:xfrm>
          <a:prstGeom prst="cube">
            <a:avLst>
              <a:gd name="adj" fmla="val 38333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1000" name="Text Box 44">
            <a:extLst>
              <a:ext uri="{FF2B5EF4-FFF2-40B4-BE49-F238E27FC236}">
                <a16:creationId xmlns:a16="http://schemas.microsoft.com/office/drawing/2014/main" id="{B5DF1AE2-0860-481C-9869-E0ECBC4E8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6" y="5148264"/>
            <a:ext cx="58261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−10</a:t>
            </a:r>
          </a:p>
        </p:txBody>
      </p:sp>
      <p:sp>
        <p:nvSpPr>
          <p:cNvPr id="41001" name="AutoShape 45">
            <a:extLst>
              <a:ext uri="{FF2B5EF4-FFF2-40B4-BE49-F238E27FC236}">
                <a16:creationId xmlns:a16="http://schemas.microsoft.com/office/drawing/2014/main" id="{563D09D3-7218-4F34-BCDD-232802519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5" y="5154613"/>
            <a:ext cx="190500" cy="252412"/>
          </a:xfrm>
          <a:prstGeom prst="cube">
            <a:avLst>
              <a:gd name="adj" fmla="val 38333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1002" name="Text Box 24">
            <a:extLst>
              <a:ext uri="{FF2B5EF4-FFF2-40B4-BE49-F238E27FC236}">
                <a16:creationId xmlns:a16="http://schemas.microsoft.com/office/drawing/2014/main" id="{089DB444-97D0-4F12-8C04-012CFE033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63" y="4422775"/>
            <a:ext cx="3683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700" b="1"/>
              <a:t>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240588A-05CD-40E0-96CE-4615455167DD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916114" y="6149976"/>
            <a:ext cx="83200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altLang="ko-KR" sz="1200" kern="0" dirty="0">
                <a:solidFill>
                  <a:srgbClr val="000000"/>
                </a:solidFill>
                <a:ea typeface="Gulim" pitchFamily="34" charset="-127"/>
              </a:rPr>
              <a:t>Figure 10.3 </a:t>
            </a:r>
            <a:endParaRPr lang="en-IN" altLang="ko-KR" kern="0" dirty="0">
              <a:solidFill>
                <a:srgbClr val="000000"/>
              </a:solidFill>
              <a:ea typeface="Gulim" pitchFamily="34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2">
            <a:extLst>
              <a:ext uri="{FF2B5EF4-FFF2-40B4-BE49-F238E27FC236}">
                <a16:creationId xmlns:a16="http://schemas.microsoft.com/office/drawing/2014/main" id="{9A914BB4-23B5-4EA6-8A84-6F6211014E68}"/>
              </a:ext>
            </a:extLst>
          </p:cNvPr>
          <p:cNvGrpSpPr>
            <a:grpSpLocks/>
          </p:cNvGrpSpPr>
          <p:nvPr/>
        </p:nvGrpSpPr>
        <p:grpSpPr bwMode="auto">
          <a:xfrm>
            <a:off x="2443164" y="701675"/>
            <a:ext cx="7305675" cy="5295900"/>
            <a:chOff x="994" y="651"/>
            <a:chExt cx="4602" cy="3336"/>
          </a:xfrm>
        </p:grpSpPr>
        <p:sp>
          <p:nvSpPr>
            <p:cNvPr id="6147" name="AutoShape 5">
              <a:extLst>
                <a:ext uri="{FF2B5EF4-FFF2-40B4-BE49-F238E27FC236}">
                  <a16:creationId xmlns:a16="http://schemas.microsoft.com/office/drawing/2014/main" id="{6EF38B3D-5A3B-4DA8-9914-C9B82B26E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3" y="651"/>
              <a:ext cx="4427" cy="3223"/>
            </a:xfrm>
            <a:prstGeom prst="roundRect">
              <a:avLst>
                <a:gd name="adj" fmla="val 8565"/>
              </a:avLst>
            </a:prstGeom>
            <a:solidFill>
              <a:srgbClr val="E0BE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48" name="Text Box 9">
              <a:extLst>
                <a:ext uri="{FF2B5EF4-FFF2-40B4-BE49-F238E27FC236}">
                  <a16:creationId xmlns:a16="http://schemas.microsoft.com/office/drawing/2014/main" id="{8414EAE8-EF3E-4649-B7E8-908F7AAC05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5" y="751"/>
              <a:ext cx="21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/>
                <a:t>LEARNING OUTCOMES</a:t>
              </a:r>
            </a:p>
          </p:txBody>
        </p:sp>
        <p:sp>
          <p:nvSpPr>
            <p:cNvPr id="6149" name="Text Box 10">
              <a:extLst>
                <a:ext uri="{FF2B5EF4-FFF2-40B4-BE49-F238E27FC236}">
                  <a16:creationId xmlns:a16="http://schemas.microsoft.com/office/drawing/2014/main" id="{222B4A7C-4765-4EF5-83EB-DCF070DB45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2" y="1043"/>
              <a:ext cx="23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i="1">
                  <a:solidFill>
                    <a:srgbClr val="CC0000"/>
                  </a:solidFill>
                </a:rPr>
                <a:t>You should be able to:</a:t>
              </a:r>
            </a:p>
          </p:txBody>
        </p:sp>
        <p:sp>
          <p:nvSpPr>
            <p:cNvPr id="6150" name="AutoShape 14">
              <a:extLst>
                <a:ext uri="{FF2B5EF4-FFF2-40B4-BE49-F238E27FC236}">
                  <a16:creationId xmlns:a16="http://schemas.microsoft.com/office/drawing/2014/main" id="{30314D64-48B6-41BD-9434-985CC5757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1486"/>
              <a:ext cx="339" cy="339"/>
            </a:xfrm>
            <a:prstGeom prst="cube">
              <a:avLst>
                <a:gd name="adj" fmla="val 30681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1" name="AutoShape 15">
              <a:extLst>
                <a:ext uri="{FF2B5EF4-FFF2-40B4-BE49-F238E27FC236}">
                  <a16:creationId xmlns:a16="http://schemas.microsoft.com/office/drawing/2014/main" id="{629E8C37-E25D-4B49-BF2A-876EA3FA0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2205"/>
              <a:ext cx="339" cy="339"/>
            </a:xfrm>
            <a:prstGeom prst="cube">
              <a:avLst>
                <a:gd name="adj" fmla="val 30681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2" name="AutoShape 6">
              <a:extLst>
                <a:ext uri="{FF2B5EF4-FFF2-40B4-BE49-F238E27FC236}">
                  <a16:creationId xmlns:a16="http://schemas.microsoft.com/office/drawing/2014/main" id="{8D15CB10-9599-44A1-A6A2-8698964AF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" y="3424"/>
              <a:ext cx="4011" cy="563"/>
            </a:xfrm>
            <a:prstGeom prst="cube">
              <a:avLst>
                <a:gd name="adj" fmla="val 12917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53" name="AutoShape 7">
              <a:extLst>
                <a:ext uri="{FF2B5EF4-FFF2-40B4-BE49-F238E27FC236}">
                  <a16:creationId xmlns:a16="http://schemas.microsoft.com/office/drawing/2014/main" id="{DDFBDCCF-F76F-465B-8EC0-B069F98E0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" y="2728"/>
              <a:ext cx="4012" cy="563"/>
            </a:xfrm>
            <a:prstGeom prst="cube">
              <a:avLst>
                <a:gd name="adj" fmla="val 12917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54" name="AutoShape 8">
              <a:extLst>
                <a:ext uri="{FF2B5EF4-FFF2-40B4-BE49-F238E27FC236}">
                  <a16:creationId xmlns:a16="http://schemas.microsoft.com/office/drawing/2014/main" id="{FE97490D-385E-4CEB-B09F-EF4460E92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" y="2032"/>
              <a:ext cx="4012" cy="563"/>
            </a:xfrm>
            <a:prstGeom prst="cube">
              <a:avLst>
                <a:gd name="adj" fmla="val 12917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55" name="Text Box 11">
              <a:extLst>
                <a:ext uri="{FF2B5EF4-FFF2-40B4-BE49-F238E27FC236}">
                  <a16:creationId xmlns:a16="http://schemas.microsoft.com/office/drawing/2014/main" id="{CDCF506B-E85F-4EC5-878E-C2B341C2ED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1" y="2133"/>
              <a:ext cx="367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800" b="1"/>
                <a:t>Identify and evaluate the four main investment appraisal methods found in practice</a:t>
              </a:r>
            </a:p>
          </p:txBody>
        </p:sp>
        <p:sp>
          <p:nvSpPr>
            <p:cNvPr id="6156" name="AutoShape 12">
              <a:extLst>
                <a:ext uri="{FF2B5EF4-FFF2-40B4-BE49-F238E27FC236}">
                  <a16:creationId xmlns:a16="http://schemas.microsoft.com/office/drawing/2014/main" id="{0A3D10E2-7302-422D-BBEA-DECD5738A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9" y="1328"/>
              <a:ext cx="4012" cy="563"/>
            </a:xfrm>
            <a:prstGeom prst="cube">
              <a:avLst>
                <a:gd name="adj" fmla="val 12917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6157" name="Text Box 13">
              <a:extLst>
                <a:ext uri="{FF2B5EF4-FFF2-40B4-BE49-F238E27FC236}">
                  <a16:creationId xmlns:a16="http://schemas.microsoft.com/office/drawing/2014/main" id="{4BE74FA2-7A43-41A5-A699-CBC903F09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3" y="1441"/>
              <a:ext cx="379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800" b="1"/>
                <a:t>Explain the nature and importance of investment decision making</a:t>
              </a:r>
            </a:p>
          </p:txBody>
        </p:sp>
        <p:sp>
          <p:nvSpPr>
            <p:cNvPr id="6158" name="Text Box 16">
              <a:extLst>
                <a:ext uri="{FF2B5EF4-FFF2-40B4-BE49-F238E27FC236}">
                  <a16:creationId xmlns:a16="http://schemas.microsoft.com/office/drawing/2014/main" id="{20F2B99C-B223-467B-A146-9C74EFA224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0" y="3539"/>
              <a:ext cx="385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800" b="1"/>
                <a:t>Discuss the attributes of each of the four methods</a:t>
              </a:r>
            </a:p>
          </p:txBody>
        </p:sp>
        <p:sp>
          <p:nvSpPr>
            <p:cNvPr id="6159" name="Text Box 17">
              <a:extLst>
                <a:ext uri="{FF2B5EF4-FFF2-40B4-BE49-F238E27FC236}">
                  <a16:creationId xmlns:a16="http://schemas.microsoft.com/office/drawing/2014/main" id="{0102F9B4-6202-4A12-B6F7-F4FE5A8C5E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9" y="2842"/>
              <a:ext cx="424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1800" b="1"/>
                <a:t>Use each of the four methods to reach a decision on a particular investment opportunity</a:t>
              </a:r>
            </a:p>
          </p:txBody>
        </p:sp>
        <p:sp>
          <p:nvSpPr>
            <p:cNvPr id="6160" name="AutoShape 18">
              <a:extLst>
                <a:ext uri="{FF2B5EF4-FFF2-40B4-BE49-F238E27FC236}">
                  <a16:creationId xmlns:a16="http://schemas.microsoft.com/office/drawing/2014/main" id="{37944090-62D3-4097-8156-7B08C718B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2910"/>
              <a:ext cx="339" cy="339"/>
            </a:xfrm>
            <a:prstGeom prst="cube">
              <a:avLst>
                <a:gd name="adj" fmla="val 30681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61" name="AutoShape 19">
              <a:extLst>
                <a:ext uri="{FF2B5EF4-FFF2-40B4-BE49-F238E27FC236}">
                  <a16:creationId xmlns:a16="http://schemas.microsoft.com/office/drawing/2014/main" id="{5B537867-E620-4C24-BD4D-C152812E0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3629"/>
              <a:ext cx="339" cy="339"/>
            </a:xfrm>
            <a:prstGeom prst="cube">
              <a:avLst>
                <a:gd name="adj" fmla="val 30681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>
            <a:extLst>
              <a:ext uri="{FF2B5EF4-FFF2-40B4-BE49-F238E27FC236}">
                <a16:creationId xmlns:a16="http://schemas.microsoft.com/office/drawing/2014/main" id="{A68C5786-5FC5-423E-824B-9E26B2C8E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175" y="114300"/>
            <a:ext cx="710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Problems with IRR</a:t>
            </a:r>
            <a:endParaRPr lang="en-GB" altLang="en-US" sz="2400">
              <a:solidFill>
                <a:srgbClr val="CC0000"/>
              </a:solidFill>
            </a:endParaRPr>
          </a:p>
        </p:txBody>
      </p:sp>
      <p:grpSp>
        <p:nvGrpSpPr>
          <p:cNvPr id="43011" name="Group 19">
            <a:extLst>
              <a:ext uri="{FF2B5EF4-FFF2-40B4-BE49-F238E27FC236}">
                <a16:creationId xmlns:a16="http://schemas.microsoft.com/office/drawing/2014/main" id="{88EE0854-E9F9-4805-9791-E24BEABC4AB4}"/>
              </a:ext>
            </a:extLst>
          </p:cNvPr>
          <p:cNvGrpSpPr>
            <a:grpSpLocks/>
          </p:cNvGrpSpPr>
          <p:nvPr/>
        </p:nvGrpSpPr>
        <p:grpSpPr bwMode="auto">
          <a:xfrm>
            <a:off x="3494089" y="1709739"/>
            <a:ext cx="5203825" cy="3438525"/>
            <a:chOff x="1390" y="687"/>
            <a:chExt cx="2972" cy="1965"/>
          </a:xfrm>
        </p:grpSpPr>
        <p:sp>
          <p:nvSpPr>
            <p:cNvPr id="43012" name="AutoShape 5">
              <a:extLst>
                <a:ext uri="{FF2B5EF4-FFF2-40B4-BE49-F238E27FC236}">
                  <a16:creationId xmlns:a16="http://schemas.microsoft.com/office/drawing/2014/main" id="{936AA8C3-2BA7-4A74-AE3D-021829626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" y="687"/>
              <a:ext cx="2422" cy="557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3013" name="AutoShape 6">
              <a:extLst>
                <a:ext uri="{FF2B5EF4-FFF2-40B4-BE49-F238E27FC236}">
                  <a16:creationId xmlns:a16="http://schemas.microsoft.com/office/drawing/2014/main" id="{912F595E-22FF-45DF-9B84-881CBEA73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1382"/>
              <a:ext cx="2415" cy="579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3014" name="Text Box 7">
              <a:extLst>
                <a:ext uri="{FF2B5EF4-FFF2-40B4-BE49-F238E27FC236}">
                  <a16:creationId xmlns:a16="http://schemas.microsoft.com/office/drawing/2014/main" id="{19333D42-ADDA-416E-A14B-88FA8DFF29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6" y="807"/>
              <a:ext cx="234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Does not directly address wealth maximisation</a:t>
              </a:r>
            </a:p>
          </p:txBody>
        </p:sp>
        <p:sp>
          <p:nvSpPr>
            <p:cNvPr id="43015" name="Text Box 8">
              <a:extLst>
                <a:ext uri="{FF2B5EF4-FFF2-40B4-BE49-F238E27FC236}">
                  <a16:creationId xmlns:a16="http://schemas.microsoft.com/office/drawing/2014/main" id="{E0FCBAA1-D22F-4011-B143-2FDDF36D78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7" y="1485"/>
              <a:ext cx="2198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Ignores the scale of investment</a:t>
              </a:r>
            </a:p>
          </p:txBody>
        </p:sp>
        <p:sp>
          <p:nvSpPr>
            <p:cNvPr id="43016" name="AutoShape 9">
              <a:extLst>
                <a:ext uri="{FF2B5EF4-FFF2-40B4-BE49-F238E27FC236}">
                  <a16:creationId xmlns:a16="http://schemas.microsoft.com/office/drawing/2014/main" id="{752218B3-49A2-4966-971C-041391D80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" y="2095"/>
              <a:ext cx="2431" cy="557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3017" name="Text Box 11">
              <a:extLst>
                <a:ext uri="{FF2B5EF4-FFF2-40B4-BE49-F238E27FC236}">
                  <a16:creationId xmlns:a16="http://schemas.microsoft.com/office/drawing/2014/main" id="{77CAA770-F141-4291-867D-D7CAC57B53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4" y="2194"/>
              <a:ext cx="2208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Has difficulty with unconventional cash flows</a:t>
              </a:r>
            </a:p>
          </p:txBody>
        </p:sp>
        <p:sp>
          <p:nvSpPr>
            <p:cNvPr id="43018" name="AutoShape 14">
              <a:extLst>
                <a:ext uri="{FF2B5EF4-FFF2-40B4-BE49-F238E27FC236}">
                  <a16:creationId xmlns:a16="http://schemas.microsoft.com/office/drawing/2014/main" id="{7300AFD9-A9FD-4C17-9C39-21FDE75EB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" y="777"/>
              <a:ext cx="376" cy="376"/>
            </a:xfrm>
            <a:prstGeom prst="cube">
              <a:avLst>
                <a:gd name="adj" fmla="val 24736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3019" name="AutoShape 15">
              <a:extLst>
                <a:ext uri="{FF2B5EF4-FFF2-40B4-BE49-F238E27FC236}">
                  <a16:creationId xmlns:a16="http://schemas.microsoft.com/office/drawing/2014/main" id="{37D0B918-A96F-4869-B86C-1C0407E29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182"/>
              <a:ext cx="376" cy="376"/>
            </a:xfrm>
            <a:prstGeom prst="cube">
              <a:avLst>
                <a:gd name="adj" fmla="val 24736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3020" name="AutoShape 16">
              <a:extLst>
                <a:ext uri="{FF2B5EF4-FFF2-40B4-BE49-F238E27FC236}">
                  <a16:creationId xmlns:a16="http://schemas.microsoft.com/office/drawing/2014/main" id="{BA700A84-1C17-4B06-B3BE-26491A3C8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3" y="1471"/>
              <a:ext cx="376" cy="376"/>
            </a:xfrm>
            <a:prstGeom prst="cube">
              <a:avLst>
                <a:gd name="adj" fmla="val 24736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>
            <a:extLst>
              <a:ext uri="{FF2B5EF4-FFF2-40B4-BE49-F238E27FC236}">
                <a16:creationId xmlns:a16="http://schemas.microsoft.com/office/drawing/2014/main" id="{AFAA823A-019C-4C15-9FF5-878064D9D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5" y="114300"/>
            <a:ext cx="8286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Some practical points related to investment appraisal</a:t>
            </a:r>
            <a:endParaRPr lang="en-GB" altLang="en-US" sz="2400">
              <a:solidFill>
                <a:srgbClr val="CC0000"/>
              </a:solidFill>
            </a:endParaRPr>
          </a:p>
        </p:txBody>
      </p:sp>
      <p:grpSp>
        <p:nvGrpSpPr>
          <p:cNvPr id="45059" name="Group 45">
            <a:extLst>
              <a:ext uri="{FF2B5EF4-FFF2-40B4-BE49-F238E27FC236}">
                <a16:creationId xmlns:a16="http://schemas.microsoft.com/office/drawing/2014/main" id="{077A7E1D-529C-49CC-B2FE-75DCBC2A43A7}"/>
              </a:ext>
            </a:extLst>
          </p:cNvPr>
          <p:cNvGrpSpPr>
            <a:grpSpLocks/>
          </p:cNvGrpSpPr>
          <p:nvPr/>
        </p:nvGrpSpPr>
        <p:grpSpPr bwMode="auto">
          <a:xfrm>
            <a:off x="2439989" y="1717676"/>
            <a:ext cx="7312025" cy="4011613"/>
            <a:chOff x="618" y="786"/>
            <a:chExt cx="4605" cy="2527"/>
          </a:xfrm>
        </p:grpSpPr>
        <p:sp>
          <p:nvSpPr>
            <p:cNvPr id="45060" name="AutoShape 9">
              <a:extLst>
                <a:ext uri="{FF2B5EF4-FFF2-40B4-BE49-F238E27FC236}">
                  <a16:creationId xmlns:a16="http://schemas.microsoft.com/office/drawing/2014/main" id="{9E5AF019-22D6-42B1-9097-A27B31906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" y="786"/>
              <a:ext cx="1706" cy="527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5061" name="AutoShape 10">
              <a:extLst>
                <a:ext uri="{FF2B5EF4-FFF2-40B4-BE49-F238E27FC236}">
                  <a16:creationId xmlns:a16="http://schemas.microsoft.com/office/drawing/2014/main" id="{BE92AA17-3B32-403E-95FB-CE68AD5A0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" y="1439"/>
              <a:ext cx="1700" cy="548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5062" name="Text Box 11">
              <a:extLst>
                <a:ext uri="{FF2B5EF4-FFF2-40B4-BE49-F238E27FC236}">
                  <a16:creationId xmlns:a16="http://schemas.microsoft.com/office/drawing/2014/main" id="{43CF2988-63E7-4665-AD22-67A70C4E94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5" y="956"/>
              <a:ext cx="15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Past costs</a:t>
              </a:r>
            </a:p>
          </p:txBody>
        </p:sp>
        <p:sp>
          <p:nvSpPr>
            <p:cNvPr id="45063" name="Text Box 12">
              <a:extLst>
                <a:ext uri="{FF2B5EF4-FFF2-40B4-BE49-F238E27FC236}">
                  <a16:creationId xmlns:a16="http://schemas.microsoft.com/office/drawing/2014/main" id="{BD49FA57-11CA-49EF-9DCF-B254A47385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3" y="1537"/>
              <a:ext cx="113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Common future costs</a:t>
              </a:r>
            </a:p>
          </p:txBody>
        </p:sp>
        <p:sp>
          <p:nvSpPr>
            <p:cNvPr id="45064" name="AutoShape 13">
              <a:extLst>
                <a:ext uri="{FF2B5EF4-FFF2-40B4-BE49-F238E27FC236}">
                  <a16:creationId xmlns:a16="http://schemas.microsoft.com/office/drawing/2014/main" id="{179B31F9-E3A4-4EEB-B6C6-ABF1B9BE9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" y="2113"/>
              <a:ext cx="1706" cy="527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5065" name="AutoShape 14">
              <a:extLst>
                <a:ext uri="{FF2B5EF4-FFF2-40B4-BE49-F238E27FC236}">
                  <a16:creationId xmlns:a16="http://schemas.microsoft.com/office/drawing/2014/main" id="{69721775-3510-435A-B154-B2B2FA558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" y="2765"/>
              <a:ext cx="1700" cy="548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5066" name="Text Box 15">
              <a:extLst>
                <a:ext uri="{FF2B5EF4-FFF2-40B4-BE49-F238E27FC236}">
                  <a16:creationId xmlns:a16="http://schemas.microsoft.com/office/drawing/2014/main" id="{B71E9510-F28F-4538-A356-3BB373364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6" y="2195"/>
              <a:ext cx="111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Opportunity costs</a:t>
              </a:r>
            </a:p>
          </p:txBody>
        </p:sp>
        <p:sp>
          <p:nvSpPr>
            <p:cNvPr id="45067" name="Text Box 16">
              <a:extLst>
                <a:ext uri="{FF2B5EF4-FFF2-40B4-BE49-F238E27FC236}">
                  <a16:creationId xmlns:a16="http://schemas.microsoft.com/office/drawing/2014/main" id="{5452C535-E683-4795-872C-CE3D65B46A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6" y="2935"/>
              <a:ext cx="141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Taxation</a:t>
              </a:r>
            </a:p>
          </p:txBody>
        </p:sp>
        <p:sp>
          <p:nvSpPr>
            <p:cNvPr id="45068" name="AutoShape 17">
              <a:extLst>
                <a:ext uri="{FF2B5EF4-FFF2-40B4-BE49-F238E27FC236}">
                  <a16:creationId xmlns:a16="http://schemas.microsoft.com/office/drawing/2014/main" id="{B4095F1D-FE1D-4E9B-99D6-D0E8E85AD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3" y="786"/>
              <a:ext cx="1706" cy="527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5069" name="AutoShape 18">
              <a:extLst>
                <a:ext uri="{FF2B5EF4-FFF2-40B4-BE49-F238E27FC236}">
                  <a16:creationId xmlns:a16="http://schemas.microsoft.com/office/drawing/2014/main" id="{CA92DE40-6DE3-4902-8407-2D8A6C2E8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" y="1439"/>
              <a:ext cx="1700" cy="548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5070" name="Text Box 19">
              <a:extLst>
                <a:ext uri="{FF2B5EF4-FFF2-40B4-BE49-F238E27FC236}">
                  <a16:creationId xmlns:a16="http://schemas.microsoft.com/office/drawing/2014/main" id="{E7AD1D35-48E9-4058-84E7-BB3A12C18B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5" y="1529"/>
              <a:ext cx="113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Year-end assumption</a:t>
              </a:r>
            </a:p>
          </p:txBody>
        </p:sp>
        <p:sp>
          <p:nvSpPr>
            <p:cNvPr id="45071" name="AutoShape 20">
              <a:extLst>
                <a:ext uri="{FF2B5EF4-FFF2-40B4-BE49-F238E27FC236}">
                  <a16:creationId xmlns:a16="http://schemas.microsoft.com/office/drawing/2014/main" id="{3D5044BA-A3C4-4808-824A-A69A69AF0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3" y="2113"/>
              <a:ext cx="1706" cy="527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5072" name="AutoShape 21">
              <a:extLst>
                <a:ext uri="{FF2B5EF4-FFF2-40B4-BE49-F238E27FC236}">
                  <a16:creationId xmlns:a16="http://schemas.microsoft.com/office/drawing/2014/main" id="{D1677D26-AFAF-4280-8FF1-6F8405E2C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" y="2765"/>
              <a:ext cx="1700" cy="548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5073" name="Text Box 22">
              <a:extLst>
                <a:ext uri="{FF2B5EF4-FFF2-40B4-BE49-F238E27FC236}">
                  <a16:creationId xmlns:a16="http://schemas.microsoft.com/office/drawing/2014/main" id="{E8254D66-9F64-420B-85F9-8C7EEBCB23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3" y="868"/>
              <a:ext cx="152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Cash flows not profit flows</a:t>
              </a:r>
            </a:p>
          </p:txBody>
        </p:sp>
        <p:sp>
          <p:nvSpPr>
            <p:cNvPr id="45074" name="Text Box 23">
              <a:extLst>
                <a:ext uri="{FF2B5EF4-FFF2-40B4-BE49-F238E27FC236}">
                  <a16:creationId xmlns:a16="http://schemas.microsoft.com/office/drawing/2014/main" id="{088D1560-2F15-4C5B-8ED1-EE542DE435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3" y="2193"/>
              <a:ext cx="98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Interest payments</a:t>
              </a:r>
            </a:p>
          </p:txBody>
        </p:sp>
        <p:sp>
          <p:nvSpPr>
            <p:cNvPr id="45075" name="Text Box 24">
              <a:extLst>
                <a:ext uri="{FF2B5EF4-FFF2-40B4-BE49-F238E27FC236}">
                  <a16:creationId xmlns:a16="http://schemas.microsoft.com/office/drawing/2014/main" id="{9D65A4DF-261C-4322-92BF-15159AC8DB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0" y="2861"/>
              <a:ext cx="111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Other factors</a:t>
              </a:r>
            </a:p>
          </p:txBody>
        </p:sp>
        <p:grpSp>
          <p:nvGrpSpPr>
            <p:cNvPr id="45076" name="Group 39">
              <a:extLst>
                <a:ext uri="{FF2B5EF4-FFF2-40B4-BE49-F238E27FC236}">
                  <a16:creationId xmlns:a16="http://schemas.microsoft.com/office/drawing/2014/main" id="{E5DB17EB-63BF-4061-ACED-632C48A298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8" y="863"/>
              <a:ext cx="338" cy="2303"/>
              <a:chOff x="618" y="863"/>
              <a:chExt cx="338" cy="2303"/>
            </a:xfrm>
          </p:grpSpPr>
          <p:sp>
            <p:nvSpPr>
              <p:cNvPr id="45082" name="AutoShape 25">
                <a:extLst>
                  <a:ext uri="{FF2B5EF4-FFF2-40B4-BE49-F238E27FC236}">
                    <a16:creationId xmlns:a16="http://schemas.microsoft.com/office/drawing/2014/main" id="{4FAA0EAF-D192-4664-8EB9-D8119ADDB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863"/>
                <a:ext cx="324" cy="324"/>
              </a:xfrm>
              <a:prstGeom prst="cube">
                <a:avLst>
                  <a:gd name="adj" fmla="val 28394"/>
                </a:avLst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083" name="AutoShape 26">
                <a:extLst>
                  <a:ext uri="{FF2B5EF4-FFF2-40B4-BE49-F238E27FC236}">
                    <a16:creationId xmlns:a16="http://schemas.microsoft.com/office/drawing/2014/main" id="{88F7F81C-F90F-4CD5-B0B7-12A4025DA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" y="1519"/>
                <a:ext cx="324" cy="324"/>
              </a:xfrm>
              <a:prstGeom prst="cube">
                <a:avLst>
                  <a:gd name="adj" fmla="val 28394"/>
                </a:avLst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084" name="AutoShape 29">
                <a:extLst>
                  <a:ext uri="{FF2B5EF4-FFF2-40B4-BE49-F238E27FC236}">
                    <a16:creationId xmlns:a16="http://schemas.microsoft.com/office/drawing/2014/main" id="{46231200-2752-4015-A8A0-5638BFC899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" y="2187"/>
                <a:ext cx="324" cy="324"/>
              </a:xfrm>
              <a:prstGeom prst="cube">
                <a:avLst>
                  <a:gd name="adj" fmla="val 28394"/>
                </a:avLst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085" name="AutoShape 30">
                <a:extLst>
                  <a:ext uri="{FF2B5EF4-FFF2-40B4-BE49-F238E27FC236}">
                    <a16:creationId xmlns:a16="http://schemas.microsoft.com/office/drawing/2014/main" id="{0BF45A64-04C0-4431-8BB0-C7BDB0F523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842"/>
                <a:ext cx="324" cy="324"/>
              </a:xfrm>
              <a:prstGeom prst="cube">
                <a:avLst>
                  <a:gd name="adj" fmla="val 28394"/>
                </a:avLst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</p:grpSp>
        <p:grpSp>
          <p:nvGrpSpPr>
            <p:cNvPr id="45077" name="Group 40">
              <a:extLst>
                <a:ext uri="{FF2B5EF4-FFF2-40B4-BE49-F238E27FC236}">
                  <a16:creationId xmlns:a16="http://schemas.microsoft.com/office/drawing/2014/main" id="{EA6518C8-5B66-4300-8656-A8CA90C080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83" y="864"/>
              <a:ext cx="338" cy="2303"/>
              <a:chOff x="618" y="863"/>
              <a:chExt cx="338" cy="2303"/>
            </a:xfrm>
          </p:grpSpPr>
          <p:sp>
            <p:nvSpPr>
              <p:cNvPr id="45078" name="AutoShape 41">
                <a:extLst>
                  <a:ext uri="{FF2B5EF4-FFF2-40B4-BE49-F238E27FC236}">
                    <a16:creationId xmlns:a16="http://schemas.microsoft.com/office/drawing/2014/main" id="{63CCC329-A368-4367-A35D-AC905C381F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" y="863"/>
                <a:ext cx="324" cy="324"/>
              </a:xfrm>
              <a:prstGeom prst="cube">
                <a:avLst>
                  <a:gd name="adj" fmla="val 28394"/>
                </a:avLst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079" name="AutoShape 42">
                <a:extLst>
                  <a:ext uri="{FF2B5EF4-FFF2-40B4-BE49-F238E27FC236}">
                    <a16:creationId xmlns:a16="http://schemas.microsoft.com/office/drawing/2014/main" id="{250CA6D6-4DE3-4D00-B826-A49E07E99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" y="1519"/>
                <a:ext cx="324" cy="324"/>
              </a:xfrm>
              <a:prstGeom prst="cube">
                <a:avLst>
                  <a:gd name="adj" fmla="val 28394"/>
                </a:avLst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080" name="AutoShape 43">
                <a:extLst>
                  <a:ext uri="{FF2B5EF4-FFF2-40B4-BE49-F238E27FC236}">
                    <a16:creationId xmlns:a16="http://schemas.microsoft.com/office/drawing/2014/main" id="{835380E2-D003-41D7-8323-CF27944227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" y="2187"/>
                <a:ext cx="324" cy="324"/>
              </a:xfrm>
              <a:prstGeom prst="cube">
                <a:avLst>
                  <a:gd name="adj" fmla="val 28394"/>
                </a:avLst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45081" name="AutoShape 44">
                <a:extLst>
                  <a:ext uri="{FF2B5EF4-FFF2-40B4-BE49-F238E27FC236}">
                    <a16:creationId xmlns:a16="http://schemas.microsoft.com/office/drawing/2014/main" id="{80D21E74-0A06-4299-B399-09317FF00E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842"/>
                <a:ext cx="324" cy="324"/>
              </a:xfrm>
              <a:prstGeom prst="cube">
                <a:avLst>
                  <a:gd name="adj" fmla="val 28394"/>
                </a:avLst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</p:grp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>
            <a:extLst>
              <a:ext uri="{FF2B5EF4-FFF2-40B4-BE49-F238E27FC236}">
                <a16:creationId xmlns:a16="http://schemas.microsoft.com/office/drawing/2014/main" id="{4506C6BA-512D-4EDD-B3BA-31262CB51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175" y="114300"/>
            <a:ext cx="710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The main investment appraisal methods</a:t>
            </a:r>
            <a:endParaRPr lang="en-GB" altLang="en-US" sz="2400">
              <a:solidFill>
                <a:srgbClr val="CC0000"/>
              </a:solidFill>
            </a:endParaRPr>
          </a:p>
        </p:txBody>
      </p:sp>
      <p:grpSp>
        <p:nvGrpSpPr>
          <p:cNvPr id="47107" name="Group 32">
            <a:extLst>
              <a:ext uri="{FF2B5EF4-FFF2-40B4-BE49-F238E27FC236}">
                <a16:creationId xmlns:a16="http://schemas.microsoft.com/office/drawing/2014/main" id="{2D129B66-9995-4DDD-8BED-1C48A45B4BEF}"/>
              </a:ext>
            </a:extLst>
          </p:cNvPr>
          <p:cNvGrpSpPr>
            <a:grpSpLocks/>
          </p:cNvGrpSpPr>
          <p:nvPr/>
        </p:nvGrpSpPr>
        <p:grpSpPr bwMode="auto">
          <a:xfrm>
            <a:off x="2401889" y="1058864"/>
            <a:ext cx="7388225" cy="4637087"/>
            <a:chOff x="455" y="574"/>
            <a:chExt cx="4654" cy="2921"/>
          </a:xfrm>
        </p:grpSpPr>
        <p:sp>
          <p:nvSpPr>
            <p:cNvPr id="47109" name="AutoShape 20">
              <a:extLst>
                <a:ext uri="{FF2B5EF4-FFF2-40B4-BE49-F238E27FC236}">
                  <a16:creationId xmlns:a16="http://schemas.microsoft.com/office/drawing/2014/main" id="{C3EC14DD-A321-4979-B5B5-E9AAFEB2C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" y="2683"/>
              <a:ext cx="940" cy="803"/>
            </a:xfrm>
            <a:prstGeom prst="cube">
              <a:avLst>
                <a:gd name="adj" fmla="val 12704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7110" name="AutoShape 18">
              <a:extLst>
                <a:ext uri="{FF2B5EF4-FFF2-40B4-BE49-F238E27FC236}">
                  <a16:creationId xmlns:a16="http://schemas.microsoft.com/office/drawing/2014/main" id="{582FA734-CAE3-4823-99BA-E10D5A3CD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2684"/>
              <a:ext cx="1135" cy="803"/>
            </a:xfrm>
            <a:prstGeom prst="cube">
              <a:avLst>
                <a:gd name="adj" fmla="val 13782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7111" name="AutoShape 13">
              <a:extLst>
                <a:ext uri="{FF2B5EF4-FFF2-40B4-BE49-F238E27FC236}">
                  <a16:creationId xmlns:a16="http://schemas.microsoft.com/office/drawing/2014/main" id="{38B18998-0703-4A2B-B972-43D7BCF6B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" y="2692"/>
              <a:ext cx="1008" cy="803"/>
            </a:xfrm>
            <a:prstGeom prst="cube">
              <a:avLst>
                <a:gd name="adj" fmla="val 13782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7112" name="AutoShape 15">
              <a:extLst>
                <a:ext uri="{FF2B5EF4-FFF2-40B4-BE49-F238E27FC236}">
                  <a16:creationId xmlns:a16="http://schemas.microsoft.com/office/drawing/2014/main" id="{CB473FE6-7C15-4B0F-9DFC-7743A428B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6" y="2692"/>
              <a:ext cx="1067" cy="803"/>
            </a:xfrm>
            <a:prstGeom prst="cube">
              <a:avLst>
                <a:gd name="adj" fmla="val 13782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7113" name="AutoShape 27">
              <a:extLst>
                <a:ext uri="{FF2B5EF4-FFF2-40B4-BE49-F238E27FC236}">
                  <a16:creationId xmlns:a16="http://schemas.microsoft.com/office/drawing/2014/main" id="{CC9683EF-9C04-41FA-8FC1-36715CDC6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" y="2246"/>
              <a:ext cx="395" cy="515"/>
            </a:xfrm>
            <a:prstGeom prst="downArrow">
              <a:avLst>
                <a:gd name="adj1" fmla="val 50000"/>
                <a:gd name="adj2" fmla="val 32595"/>
              </a:avLst>
            </a:pr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7114" name="AutoShape 29">
              <a:extLst>
                <a:ext uri="{FF2B5EF4-FFF2-40B4-BE49-F238E27FC236}">
                  <a16:creationId xmlns:a16="http://schemas.microsoft.com/office/drawing/2014/main" id="{D384AB2B-28C1-4A17-8833-38CCE33B1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4" y="2238"/>
              <a:ext cx="395" cy="515"/>
            </a:xfrm>
            <a:prstGeom prst="downArrow">
              <a:avLst>
                <a:gd name="adj1" fmla="val 50000"/>
                <a:gd name="adj2" fmla="val 32595"/>
              </a:avLst>
            </a:pr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7115" name="AutoShape 30">
              <a:extLst>
                <a:ext uri="{FF2B5EF4-FFF2-40B4-BE49-F238E27FC236}">
                  <a16:creationId xmlns:a16="http://schemas.microsoft.com/office/drawing/2014/main" id="{FB5EFFA7-8C48-48C6-9180-2BEDB08A5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5" y="2238"/>
              <a:ext cx="395" cy="515"/>
            </a:xfrm>
            <a:prstGeom prst="downArrow">
              <a:avLst>
                <a:gd name="adj1" fmla="val 50000"/>
                <a:gd name="adj2" fmla="val 32595"/>
              </a:avLst>
            </a:pr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7116" name="AutoShape 31">
              <a:extLst>
                <a:ext uri="{FF2B5EF4-FFF2-40B4-BE49-F238E27FC236}">
                  <a16:creationId xmlns:a16="http://schemas.microsoft.com/office/drawing/2014/main" id="{008353AE-1373-404B-AA3E-F9B9D7091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8" y="2239"/>
              <a:ext cx="395" cy="515"/>
            </a:xfrm>
            <a:prstGeom prst="downArrow">
              <a:avLst>
                <a:gd name="adj1" fmla="val 50000"/>
                <a:gd name="adj2" fmla="val 32595"/>
              </a:avLst>
            </a:pr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7117" name="AutoShape 28">
              <a:extLst>
                <a:ext uri="{FF2B5EF4-FFF2-40B4-BE49-F238E27FC236}">
                  <a16:creationId xmlns:a16="http://schemas.microsoft.com/office/drawing/2014/main" id="{55145275-45FB-4180-9B4B-1CCB2E88F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" y="1640"/>
              <a:ext cx="2186" cy="676"/>
            </a:xfrm>
            <a:prstGeom prst="cube">
              <a:avLst>
                <a:gd name="adj" fmla="val 14903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7118" name="AutoShape 7">
              <a:extLst>
                <a:ext uri="{FF2B5EF4-FFF2-40B4-BE49-F238E27FC236}">
                  <a16:creationId xmlns:a16="http://schemas.microsoft.com/office/drawing/2014/main" id="{B8F6388B-C099-4E5D-9F86-6FD37D588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5" y="1187"/>
              <a:ext cx="395" cy="515"/>
            </a:xfrm>
            <a:prstGeom prst="downArrow">
              <a:avLst>
                <a:gd name="adj1" fmla="val 50000"/>
                <a:gd name="adj2" fmla="val 32595"/>
              </a:avLst>
            </a:pr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7119" name="AutoShape 8">
              <a:extLst>
                <a:ext uri="{FF2B5EF4-FFF2-40B4-BE49-F238E27FC236}">
                  <a16:creationId xmlns:a16="http://schemas.microsoft.com/office/drawing/2014/main" id="{E9BB9598-196E-4A51-B250-C6A105059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" y="1641"/>
              <a:ext cx="2186" cy="676"/>
            </a:xfrm>
            <a:prstGeom prst="cube">
              <a:avLst>
                <a:gd name="adj" fmla="val 14903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7120" name="AutoShape 12">
              <a:extLst>
                <a:ext uri="{FF2B5EF4-FFF2-40B4-BE49-F238E27FC236}">
                  <a16:creationId xmlns:a16="http://schemas.microsoft.com/office/drawing/2014/main" id="{539E05FA-794A-479C-B014-FE6FAA2FC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1" y="1195"/>
              <a:ext cx="395" cy="515"/>
            </a:xfrm>
            <a:prstGeom prst="downArrow">
              <a:avLst>
                <a:gd name="adj1" fmla="val 50000"/>
                <a:gd name="adj2" fmla="val 32595"/>
              </a:avLst>
            </a:pr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7121" name="AutoShape 5">
              <a:extLst>
                <a:ext uri="{FF2B5EF4-FFF2-40B4-BE49-F238E27FC236}">
                  <a16:creationId xmlns:a16="http://schemas.microsoft.com/office/drawing/2014/main" id="{0EACB96B-AB87-42BC-98F5-1FD758313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1" y="574"/>
              <a:ext cx="3598" cy="675"/>
            </a:xfrm>
            <a:prstGeom prst="cube">
              <a:avLst>
                <a:gd name="adj" fmla="val 16296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7122" name="Text Box 6">
              <a:extLst>
                <a:ext uri="{FF2B5EF4-FFF2-40B4-BE49-F238E27FC236}">
                  <a16:creationId xmlns:a16="http://schemas.microsoft.com/office/drawing/2014/main" id="{8E494F9E-AEE3-48DB-92EE-70C8CA5CB3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6" y="823"/>
              <a:ext cx="275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200" b="1">
                  <a:solidFill>
                    <a:srgbClr val="FFCC99"/>
                  </a:solidFill>
                </a:rPr>
                <a:t>Investment appraisal methods</a:t>
              </a:r>
            </a:p>
          </p:txBody>
        </p:sp>
        <p:sp>
          <p:nvSpPr>
            <p:cNvPr id="47123" name="Text Box 9">
              <a:extLst>
                <a:ext uri="{FF2B5EF4-FFF2-40B4-BE49-F238E27FC236}">
                  <a16:creationId xmlns:a16="http://schemas.microsoft.com/office/drawing/2014/main" id="{B0F26F14-B2A8-4FC1-AA87-1559F093C3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8" y="1801"/>
              <a:ext cx="187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Discounted</a:t>
              </a:r>
              <a:br>
                <a:rPr lang="en-GB" altLang="en-US" sz="2000" b="1"/>
              </a:br>
              <a:r>
                <a:rPr lang="en-GB" altLang="en-US" sz="2000" b="1"/>
                <a:t>cash flow methods</a:t>
              </a:r>
            </a:p>
          </p:txBody>
        </p:sp>
        <p:sp>
          <p:nvSpPr>
            <p:cNvPr id="47124" name="Text Box 14">
              <a:extLst>
                <a:ext uri="{FF2B5EF4-FFF2-40B4-BE49-F238E27FC236}">
                  <a16:creationId xmlns:a16="http://schemas.microsoft.com/office/drawing/2014/main" id="{561A202B-D763-431E-9956-275280A6F3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" y="2827"/>
              <a:ext cx="921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Net present value</a:t>
              </a:r>
            </a:p>
          </p:txBody>
        </p:sp>
        <p:sp>
          <p:nvSpPr>
            <p:cNvPr id="47125" name="Text Box 16">
              <a:extLst>
                <a:ext uri="{FF2B5EF4-FFF2-40B4-BE49-F238E27FC236}">
                  <a16:creationId xmlns:a16="http://schemas.microsoft.com/office/drawing/2014/main" id="{2E8336E8-7483-436C-ABD5-100EB8CAE4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9" y="2827"/>
              <a:ext cx="820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Internal rate</a:t>
              </a:r>
              <a:br>
                <a:rPr lang="en-GB" altLang="en-US" sz="2000" b="1"/>
              </a:br>
              <a:r>
                <a:rPr lang="en-GB" altLang="en-US" sz="2000" b="1"/>
                <a:t>of return</a:t>
              </a:r>
            </a:p>
          </p:txBody>
        </p:sp>
        <p:sp>
          <p:nvSpPr>
            <p:cNvPr id="47126" name="Text Box 19">
              <a:extLst>
                <a:ext uri="{FF2B5EF4-FFF2-40B4-BE49-F238E27FC236}">
                  <a16:creationId xmlns:a16="http://schemas.microsoft.com/office/drawing/2014/main" id="{F0867966-9B3E-477C-A9B2-347364B44C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6" y="2819"/>
              <a:ext cx="100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Accounting rate</a:t>
              </a:r>
              <a:br>
                <a:rPr lang="en-GB" altLang="en-US" sz="2000" b="1"/>
              </a:br>
              <a:r>
                <a:rPr lang="en-GB" altLang="en-US" sz="2000" b="1"/>
                <a:t>of return</a:t>
              </a:r>
            </a:p>
          </p:txBody>
        </p:sp>
        <p:sp>
          <p:nvSpPr>
            <p:cNvPr id="47127" name="Text Box 21">
              <a:extLst>
                <a:ext uri="{FF2B5EF4-FFF2-40B4-BE49-F238E27FC236}">
                  <a16:creationId xmlns:a16="http://schemas.microsoft.com/office/drawing/2014/main" id="{F5BC38F3-72DE-4D11-8D1D-B100136315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7" y="2903"/>
              <a:ext cx="92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Payback period</a:t>
              </a:r>
            </a:p>
          </p:txBody>
        </p:sp>
        <p:sp>
          <p:nvSpPr>
            <p:cNvPr id="47128" name="Text Box 26">
              <a:extLst>
                <a:ext uri="{FF2B5EF4-FFF2-40B4-BE49-F238E27FC236}">
                  <a16:creationId xmlns:a16="http://schemas.microsoft.com/office/drawing/2014/main" id="{7DA03DC1-A856-416F-90E8-BC67E6940B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2" y="1794"/>
              <a:ext cx="187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Non-discounted</a:t>
              </a:r>
              <a:br>
                <a:rPr lang="en-GB" altLang="en-US" sz="2000" b="1"/>
              </a:br>
              <a:r>
                <a:rPr lang="en-GB" altLang="en-US" sz="2000" b="1"/>
                <a:t>cash flow methods</a:t>
              </a: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1C780B57-8446-4062-AD91-557E12686E84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916114" y="6078538"/>
            <a:ext cx="8320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altLang="ko-KR" sz="1200" kern="0" dirty="0">
                <a:solidFill>
                  <a:srgbClr val="000000"/>
                </a:solidFill>
                <a:ea typeface="Gulim" pitchFamily="34" charset="-127"/>
              </a:rPr>
              <a:t>Figure 10.4 </a:t>
            </a:r>
            <a:r>
              <a:rPr lang="en-GB" altLang="ko-KR" kern="0" dirty="0">
                <a:solidFill>
                  <a:srgbClr val="000000"/>
                </a:solidFill>
                <a:ea typeface="Gulim" pitchFamily="34" charset="-127"/>
              </a:rPr>
              <a:t> </a:t>
            </a:r>
            <a:endParaRPr lang="en-IN" altLang="ko-KR" kern="0" dirty="0">
              <a:solidFill>
                <a:srgbClr val="000000"/>
              </a:solidFill>
              <a:ea typeface="Gulim" pitchFamily="34" charset="-127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>
            <a:extLst>
              <a:ext uri="{FF2B5EF4-FFF2-40B4-BE49-F238E27FC236}">
                <a16:creationId xmlns:a16="http://schemas.microsoft.com/office/drawing/2014/main" id="{EC52AA21-0F7E-4B8E-A526-BD90A4384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10795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Investment appraisal in practice</a:t>
            </a:r>
            <a:endParaRPr lang="en-GB" altLang="en-US" sz="2400">
              <a:solidFill>
                <a:srgbClr val="CC0000"/>
              </a:solidFill>
            </a:endParaRPr>
          </a:p>
        </p:txBody>
      </p:sp>
      <p:grpSp>
        <p:nvGrpSpPr>
          <p:cNvPr id="49155" name="Group 3">
            <a:extLst>
              <a:ext uri="{FF2B5EF4-FFF2-40B4-BE49-F238E27FC236}">
                <a16:creationId xmlns:a16="http://schemas.microsoft.com/office/drawing/2014/main" id="{15E1DCCD-7ED9-4CB1-B213-972BBC883CA2}"/>
              </a:ext>
            </a:extLst>
          </p:cNvPr>
          <p:cNvGrpSpPr>
            <a:grpSpLocks/>
          </p:cNvGrpSpPr>
          <p:nvPr/>
        </p:nvGrpSpPr>
        <p:grpSpPr bwMode="auto">
          <a:xfrm>
            <a:off x="2446339" y="1047750"/>
            <a:ext cx="7299325" cy="5029200"/>
            <a:chOff x="660" y="480"/>
            <a:chExt cx="4598" cy="3168"/>
          </a:xfrm>
        </p:grpSpPr>
        <p:sp>
          <p:nvSpPr>
            <p:cNvPr id="49156" name="AutoShape 4">
              <a:extLst>
                <a:ext uri="{FF2B5EF4-FFF2-40B4-BE49-F238E27FC236}">
                  <a16:creationId xmlns:a16="http://schemas.microsoft.com/office/drawing/2014/main" id="{6219A4EA-1D48-4EA7-BA7C-054B70095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" y="480"/>
              <a:ext cx="4500" cy="2864"/>
            </a:xfrm>
            <a:prstGeom prst="roundRect">
              <a:avLst>
                <a:gd name="adj" fmla="val 8736"/>
              </a:avLst>
            </a:prstGeom>
            <a:solidFill>
              <a:srgbClr val="DBB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9157" name="Text Box 5">
              <a:extLst>
                <a:ext uri="{FF2B5EF4-FFF2-40B4-BE49-F238E27FC236}">
                  <a16:creationId xmlns:a16="http://schemas.microsoft.com/office/drawing/2014/main" id="{806145E5-AB35-4845-885F-354CBCCD87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1" y="562"/>
              <a:ext cx="307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 i="1">
                  <a:solidFill>
                    <a:srgbClr val="CC0000"/>
                  </a:solidFill>
                </a:rPr>
                <a:t>Many surveys have shown the following features:</a:t>
              </a:r>
            </a:p>
          </p:txBody>
        </p:sp>
        <p:sp>
          <p:nvSpPr>
            <p:cNvPr id="49158" name="AutoShape 6">
              <a:extLst>
                <a:ext uri="{FF2B5EF4-FFF2-40B4-BE49-F238E27FC236}">
                  <a16:creationId xmlns:a16="http://schemas.microsoft.com/office/drawing/2014/main" id="{3E1BBA84-79FF-4280-A7BE-18BD3A452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" y="1136"/>
              <a:ext cx="324" cy="324"/>
            </a:xfrm>
            <a:prstGeom prst="cube">
              <a:avLst>
                <a:gd name="adj" fmla="val 28394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9159" name="AutoShape 7">
              <a:extLst>
                <a:ext uri="{FF2B5EF4-FFF2-40B4-BE49-F238E27FC236}">
                  <a16:creationId xmlns:a16="http://schemas.microsoft.com/office/drawing/2014/main" id="{1E8E1E2C-9A46-4D06-B809-5564463EB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" y="1132"/>
              <a:ext cx="4125" cy="545"/>
            </a:xfrm>
            <a:prstGeom prst="cube">
              <a:avLst>
                <a:gd name="adj" fmla="val 18750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9160" name="AutoShape 8">
              <a:extLst>
                <a:ext uri="{FF2B5EF4-FFF2-40B4-BE49-F238E27FC236}">
                  <a16:creationId xmlns:a16="http://schemas.microsoft.com/office/drawing/2014/main" id="{15082897-FDF2-43A1-B796-72261D0A1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" y="1787"/>
              <a:ext cx="4125" cy="546"/>
            </a:xfrm>
            <a:prstGeom prst="cube">
              <a:avLst>
                <a:gd name="adj" fmla="val 18750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9161" name="Text Box 9">
              <a:extLst>
                <a:ext uri="{FF2B5EF4-FFF2-40B4-BE49-F238E27FC236}">
                  <a16:creationId xmlns:a16="http://schemas.microsoft.com/office/drawing/2014/main" id="{8E4027EF-17B9-4470-A5B1-C4E1C60B65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4" y="1980"/>
              <a:ext cx="38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NPV and IRR have become increasingly popular</a:t>
              </a:r>
            </a:p>
          </p:txBody>
        </p:sp>
        <p:sp>
          <p:nvSpPr>
            <p:cNvPr id="49162" name="AutoShape 10">
              <a:extLst>
                <a:ext uri="{FF2B5EF4-FFF2-40B4-BE49-F238E27FC236}">
                  <a16:creationId xmlns:a16="http://schemas.microsoft.com/office/drawing/2014/main" id="{08D3C680-7985-4B25-8535-0198391D8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" y="2443"/>
              <a:ext cx="4126" cy="545"/>
            </a:xfrm>
            <a:prstGeom prst="cube">
              <a:avLst>
                <a:gd name="adj" fmla="val 18750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9163" name="Text Box 11">
              <a:extLst>
                <a:ext uri="{FF2B5EF4-FFF2-40B4-BE49-F238E27FC236}">
                  <a16:creationId xmlns:a16="http://schemas.microsoft.com/office/drawing/2014/main" id="{24BF0699-611B-410A-ABB3-D3A4FC9FC7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7" y="2628"/>
              <a:ext cx="39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Continued popularity of the PP and ARR methods </a:t>
              </a:r>
            </a:p>
          </p:txBody>
        </p:sp>
        <p:sp>
          <p:nvSpPr>
            <p:cNvPr id="49164" name="Text Box 12">
              <a:extLst>
                <a:ext uri="{FF2B5EF4-FFF2-40B4-BE49-F238E27FC236}">
                  <a16:creationId xmlns:a16="http://schemas.microsoft.com/office/drawing/2014/main" id="{22F662CF-095D-48F4-9253-AC6B352E0A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8" y="1328"/>
              <a:ext cx="39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Businesses tend to use more than one method</a:t>
              </a:r>
            </a:p>
          </p:txBody>
        </p:sp>
        <p:sp>
          <p:nvSpPr>
            <p:cNvPr id="49165" name="AutoShape 13">
              <a:extLst>
                <a:ext uri="{FF2B5EF4-FFF2-40B4-BE49-F238E27FC236}">
                  <a16:creationId xmlns:a16="http://schemas.microsoft.com/office/drawing/2014/main" id="{8BE04BA7-27B2-41E0-9729-A8396F728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" y="3103"/>
              <a:ext cx="4125" cy="545"/>
            </a:xfrm>
            <a:prstGeom prst="cube">
              <a:avLst>
                <a:gd name="adj" fmla="val 18750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9166" name="Text Box 14">
              <a:extLst>
                <a:ext uri="{FF2B5EF4-FFF2-40B4-BE49-F238E27FC236}">
                  <a16:creationId xmlns:a16="http://schemas.microsoft.com/office/drawing/2014/main" id="{D0686137-018E-4FD1-BAAC-D9188481EE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7" y="3203"/>
              <a:ext cx="405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Larger businesses rely more heavily on NPV and IRR than smaller businesses</a:t>
              </a:r>
            </a:p>
          </p:txBody>
        </p:sp>
        <p:sp>
          <p:nvSpPr>
            <p:cNvPr id="49167" name="AutoShape 15">
              <a:extLst>
                <a:ext uri="{FF2B5EF4-FFF2-40B4-BE49-F238E27FC236}">
                  <a16:creationId xmlns:a16="http://schemas.microsoft.com/office/drawing/2014/main" id="{1AA2D547-A85D-4375-B023-7EA78BD932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" y="1792"/>
              <a:ext cx="324" cy="324"/>
            </a:xfrm>
            <a:prstGeom prst="cube">
              <a:avLst>
                <a:gd name="adj" fmla="val 28394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9168" name="AutoShape 16">
              <a:extLst>
                <a:ext uri="{FF2B5EF4-FFF2-40B4-BE49-F238E27FC236}">
                  <a16:creationId xmlns:a16="http://schemas.microsoft.com/office/drawing/2014/main" id="{9ECBABC0-F252-4121-B8BA-8EC0C409A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" y="2440"/>
              <a:ext cx="324" cy="324"/>
            </a:xfrm>
            <a:prstGeom prst="cube">
              <a:avLst>
                <a:gd name="adj" fmla="val 28394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49169" name="AutoShape 17">
              <a:extLst>
                <a:ext uri="{FF2B5EF4-FFF2-40B4-BE49-F238E27FC236}">
                  <a16:creationId xmlns:a16="http://schemas.microsoft.com/office/drawing/2014/main" id="{41B6584E-AC4F-4315-B7A9-97B3E0DCC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" y="3104"/>
              <a:ext cx="324" cy="324"/>
            </a:xfrm>
            <a:prstGeom prst="cube">
              <a:avLst>
                <a:gd name="adj" fmla="val 28394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BE95E8-425F-496D-878B-42658F482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02EC6F1-BB84-4943-ABAE-03F46ECA9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90932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14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9E4C4C2A-65A0-4A73-A4AC-E7A3D4FAB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100965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The nature of investment decisions</a:t>
            </a:r>
            <a:endParaRPr lang="en-GB" altLang="en-US" sz="2400">
              <a:solidFill>
                <a:srgbClr val="CC0000"/>
              </a:solidFill>
            </a:endParaRPr>
          </a:p>
        </p:txBody>
      </p:sp>
      <p:grpSp>
        <p:nvGrpSpPr>
          <p:cNvPr id="8195" name="Group 23">
            <a:extLst>
              <a:ext uri="{FF2B5EF4-FFF2-40B4-BE49-F238E27FC236}">
                <a16:creationId xmlns:a16="http://schemas.microsoft.com/office/drawing/2014/main" id="{CA21F7E4-CEC8-49C9-A2B9-6A43E12692BB}"/>
              </a:ext>
            </a:extLst>
          </p:cNvPr>
          <p:cNvGrpSpPr>
            <a:grpSpLocks/>
          </p:cNvGrpSpPr>
          <p:nvPr/>
        </p:nvGrpSpPr>
        <p:grpSpPr bwMode="auto">
          <a:xfrm>
            <a:off x="2343150" y="2027239"/>
            <a:ext cx="7505700" cy="2777389"/>
            <a:chOff x="842" y="828"/>
            <a:chExt cx="4161" cy="1540"/>
          </a:xfrm>
        </p:grpSpPr>
        <p:sp>
          <p:nvSpPr>
            <p:cNvPr id="8196" name="AutoShape 7">
              <a:extLst>
                <a:ext uri="{FF2B5EF4-FFF2-40B4-BE49-F238E27FC236}">
                  <a16:creationId xmlns:a16="http://schemas.microsoft.com/office/drawing/2014/main" id="{08E44398-08CC-4F65-82E7-A92217BA6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0" y="828"/>
              <a:ext cx="3580" cy="686"/>
            </a:xfrm>
            <a:prstGeom prst="cube">
              <a:avLst>
                <a:gd name="adj" fmla="val 14532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8197" name="Text Box 12">
              <a:extLst>
                <a:ext uri="{FF2B5EF4-FFF2-40B4-BE49-F238E27FC236}">
                  <a16:creationId xmlns:a16="http://schemas.microsoft.com/office/drawing/2014/main" id="{A2919C16-086F-4DC8-8FEA-F665EAB6B2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4" y="1000"/>
              <a:ext cx="2315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Large amounts of resources are often involved</a:t>
              </a:r>
            </a:p>
          </p:txBody>
        </p:sp>
        <p:sp>
          <p:nvSpPr>
            <p:cNvPr id="8198" name="AutoShape 15">
              <a:extLst>
                <a:ext uri="{FF2B5EF4-FFF2-40B4-BE49-F238E27FC236}">
                  <a16:creationId xmlns:a16="http://schemas.microsoft.com/office/drawing/2014/main" id="{D5BA5F6F-8E21-475A-84BE-86261597E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" y="1005"/>
              <a:ext cx="376" cy="376"/>
            </a:xfrm>
            <a:prstGeom prst="cube">
              <a:avLst>
                <a:gd name="adj" fmla="val 24736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8199" name="AutoShape 18">
              <a:extLst>
                <a:ext uri="{FF2B5EF4-FFF2-40B4-BE49-F238E27FC236}">
                  <a16:creationId xmlns:a16="http://schemas.microsoft.com/office/drawing/2014/main" id="{E199CA20-CE49-45E2-AEE6-537DCFBE7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1682"/>
              <a:ext cx="3580" cy="686"/>
            </a:xfrm>
            <a:prstGeom prst="cube">
              <a:avLst>
                <a:gd name="adj" fmla="val 14532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8200" name="Text Box 9">
              <a:extLst>
                <a:ext uri="{FF2B5EF4-FFF2-40B4-BE49-F238E27FC236}">
                  <a16:creationId xmlns:a16="http://schemas.microsoft.com/office/drawing/2014/main" id="{128F030B-6C71-4A99-B6BE-08D538E140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5" y="1849"/>
              <a:ext cx="3471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It is often difficult and/or expensive to bail out of an investment once it has been undertaken</a:t>
              </a:r>
            </a:p>
          </p:txBody>
        </p:sp>
        <p:sp>
          <p:nvSpPr>
            <p:cNvPr id="8201" name="AutoShape 21">
              <a:extLst>
                <a:ext uri="{FF2B5EF4-FFF2-40B4-BE49-F238E27FC236}">
                  <a16:creationId xmlns:a16="http://schemas.microsoft.com/office/drawing/2014/main" id="{D096528C-C8FE-448C-A082-9FAEA05CE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" y="1842"/>
              <a:ext cx="376" cy="376"/>
            </a:xfrm>
            <a:prstGeom prst="cube">
              <a:avLst>
                <a:gd name="adj" fmla="val 24736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E86A9FF-F2C4-4554-8B10-E4FBAB502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0" y="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DB0B0C3-21E7-4E29-A3A6-7AF5C189D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2950" y="107950"/>
            <a:ext cx="816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/>
              <a:t> </a:t>
            </a:r>
            <a:r>
              <a:rPr lang="en-GB" altLang="en-US" sz="2400" b="1">
                <a:solidFill>
                  <a:srgbClr val="CC0000"/>
                </a:solidFill>
              </a:rPr>
              <a:t>The scale of investment by UK businesses</a:t>
            </a:r>
            <a:endParaRPr lang="en-GB" altLang="en-US" sz="2400">
              <a:solidFill>
                <a:srgbClr val="CC0000"/>
              </a:solidFill>
            </a:endParaRPr>
          </a:p>
        </p:txBody>
      </p:sp>
      <p:sp>
        <p:nvSpPr>
          <p:cNvPr id="10244" name="Text Box 5">
            <a:extLst>
              <a:ext uri="{FF2B5EF4-FFF2-40B4-BE49-F238E27FC236}">
                <a16:creationId xmlns:a16="http://schemas.microsoft.com/office/drawing/2014/main" id="{6547E6F5-FB44-4668-9F14-524AFD550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525" y="6205538"/>
            <a:ext cx="8058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800" i="1">
                <a:cs typeface="Arial" panose="020B0604020202020204" pitchFamily="34" charset="0"/>
              </a:rPr>
              <a:t>Source</a:t>
            </a:r>
            <a:r>
              <a:rPr lang="en-GB" altLang="en-US" sz="800">
                <a:cs typeface="Arial" panose="020B0604020202020204" pitchFamily="34" charset="0"/>
              </a:rPr>
              <a:t>: Annual reports of the businesses concerned for the financial years ending in 2015</a:t>
            </a:r>
          </a:p>
        </p:txBody>
      </p:sp>
      <p:sp>
        <p:nvSpPr>
          <p:cNvPr id="10245" name="Text Box 6">
            <a:extLst>
              <a:ext uri="{FF2B5EF4-FFF2-40B4-BE49-F238E27FC236}">
                <a16:creationId xmlns:a16="http://schemas.microsoft.com/office/drawing/2014/main" id="{340C9749-BEB6-40D5-938C-6EE9287C9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3" y="692150"/>
            <a:ext cx="8661400" cy="641350"/>
          </a:xfrm>
          <a:prstGeom prst="rect">
            <a:avLst/>
          </a:prstGeom>
          <a:solidFill>
            <a:srgbClr val="EEDC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 i="1"/>
              <a:t>Business</a:t>
            </a:r>
            <a:r>
              <a:rPr lang="en-GB" altLang="en-US" sz="1600" b="1" i="1"/>
              <a:t>		              </a:t>
            </a:r>
            <a:r>
              <a:rPr lang="en-GB" altLang="en-US" sz="1800" b="1" i="1"/>
              <a:t>Expenditure on additional non-current (fixed) 					assets as a percentage of:</a:t>
            </a:r>
          </a:p>
        </p:txBody>
      </p:sp>
      <p:sp>
        <p:nvSpPr>
          <p:cNvPr id="10246" name="Text Box 7">
            <a:extLst>
              <a:ext uri="{FF2B5EF4-FFF2-40B4-BE49-F238E27FC236}">
                <a16:creationId xmlns:a16="http://schemas.microsoft.com/office/drawing/2014/main" id="{0E20950A-5D2B-4021-9F09-F0C03E0B9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3" y="1489075"/>
            <a:ext cx="866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/>
              <a:t>			     	     </a:t>
            </a:r>
            <a:r>
              <a:rPr lang="en-GB" altLang="en-US" sz="1800" b="1" i="1"/>
              <a:t>Annual sales </a:t>
            </a:r>
            <a:r>
              <a:rPr lang="en-GB" altLang="en-US" sz="1600" b="1" i="1"/>
              <a:t>	</a:t>
            </a:r>
            <a:r>
              <a:rPr lang="en-GB" altLang="en-US" sz="1800" b="1" i="1"/>
              <a:t>                 End-of-year</a:t>
            </a:r>
            <a:br>
              <a:rPr lang="en-GB" altLang="en-US" sz="1800" b="1" i="1"/>
            </a:br>
            <a:r>
              <a:rPr lang="en-GB" altLang="en-US" sz="1800" b="1" i="1"/>
              <a:t>				        revenue	         non-current assets</a:t>
            </a:r>
            <a:endParaRPr lang="en-GB" altLang="en-US" sz="1800" i="1">
              <a:cs typeface="Arial" panose="020B0604020202020204" pitchFamily="34" charset="0"/>
            </a:endParaRPr>
          </a:p>
        </p:txBody>
      </p:sp>
      <p:sp>
        <p:nvSpPr>
          <p:cNvPr id="10247" name="Text Box 9">
            <a:extLst>
              <a:ext uri="{FF2B5EF4-FFF2-40B4-BE49-F238E27FC236}">
                <a16:creationId xmlns:a16="http://schemas.microsoft.com/office/drawing/2014/main" id="{283F38D0-9B60-4B9B-9992-1D5676491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3" y="4581526"/>
            <a:ext cx="8661400" cy="366713"/>
          </a:xfrm>
          <a:prstGeom prst="rect">
            <a:avLst/>
          </a:prstGeom>
          <a:solidFill>
            <a:srgbClr val="EEDC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/>
              <a:t>Wm Morrison Supermarkets plc</a:t>
            </a:r>
            <a:r>
              <a:rPr lang="en-GB" altLang="en-US" sz="1800"/>
              <a:t>	               </a:t>
            </a:r>
            <a:r>
              <a:rPr lang="en-GB" altLang="en-US" sz="1800" b="1"/>
              <a:t>3</a:t>
            </a:r>
            <a:r>
              <a:rPr lang="en-GB" altLang="en-US" sz="1800"/>
              <a:t>       		          </a:t>
            </a:r>
            <a:r>
              <a:rPr lang="en-GB" altLang="en-US" sz="200"/>
              <a:t>             </a:t>
            </a:r>
            <a:r>
              <a:rPr lang="en-GB" altLang="en-US" sz="1800" b="1"/>
              <a:t>7</a:t>
            </a:r>
            <a:endParaRPr lang="en-GB" altLang="en-US" sz="1800" b="1" u="sng">
              <a:cs typeface="Arial" panose="020B0604020202020204" pitchFamily="34" charset="0"/>
            </a:endParaRPr>
          </a:p>
        </p:txBody>
      </p:sp>
      <p:sp>
        <p:nvSpPr>
          <p:cNvPr id="10248" name="Text Box 10">
            <a:extLst>
              <a:ext uri="{FF2B5EF4-FFF2-40B4-BE49-F238E27FC236}">
                <a16:creationId xmlns:a16="http://schemas.microsoft.com/office/drawing/2014/main" id="{72FF407F-D657-4625-BF3D-AFD2A5AAC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3" y="3795713"/>
            <a:ext cx="8661400" cy="366712"/>
          </a:xfrm>
          <a:prstGeom prst="rect">
            <a:avLst/>
          </a:prstGeom>
          <a:solidFill>
            <a:srgbClr val="EEDC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/>
              <a:t>Severn Trent Water plc</a:t>
            </a:r>
            <a:r>
              <a:rPr lang="en-GB" altLang="en-US" sz="1800"/>
              <a:t> 	                          </a:t>
            </a:r>
            <a:r>
              <a:rPr lang="en-GB" altLang="en-US" sz="200"/>
              <a:t>            </a:t>
            </a:r>
            <a:r>
              <a:rPr lang="en-GB" altLang="en-US" sz="1800" b="1"/>
              <a:t>23</a:t>
            </a:r>
            <a:r>
              <a:rPr lang="en-GB" altLang="en-US" sz="1800"/>
              <a:t>     	                        </a:t>
            </a:r>
            <a:r>
              <a:rPr lang="en-GB" altLang="en-US" sz="500"/>
              <a:t>      </a:t>
            </a:r>
            <a:r>
              <a:rPr lang="en-GB" altLang="en-US" sz="1800" b="1"/>
              <a:t>6 </a:t>
            </a:r>
          </a:p>
        </p:txBody>
      </p:sp>
      <p:sp>
        <p:nvSpPr>
          <p:cNvPr id="10249" name="Text Box 11">
            <a:extLst>
              <a:ext uri="{FF2B5EF4-FFF2-40B4-BE49-F238E27FC236}">
                <a16:creationId xmlns:a16="http://schemas.microsoft.com/office/drawing/2014/main" id="{00F85C5B-1EC4-4C0D-9C4A-DD4AEFAB4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3" y="4187826"/>
            <a:ext cx="866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/>
              <a:t>Vodafone plc</a:t>
            </a:r>
            <a:r>
              <a:rPr lang="en-GB" altLang="en-US" sz="1800"/>
              <a:t> </a:t>
            </a:r>
            <a:r>
              <a:rPr lang="en-GB" altLang="en-US" sz="1800" b="1"/>
              <a:t>	</a:t>
            </a:r>
            <a:r>
              <a:rPr lang="en-GB" altLang="en-US" sz="1800"/>
              <a:t>      	                          </a:t>
            </a:r>
            <a:r>
              <a:rPr lang="en-GB" altLang="en-US" sz="200"/>
              <a:t>          </a:t>
            </a:r>
            <a:r>
              <a:rPr lang="en-GB" altLang="en-US" sz="1800" b="1"/>
              <a:t>24 </a:t>
            </a:r>
            <a:r>
              <a:rPr lang="en-GB" altLang="en-US" sz="1800"/>
              <a:t>	     	        </a:t>
            </a:r>
            <a:r>
              <a:rPr lang="en-GB" altLang="en-US" sz="200"/>
              <a:t>             </a:t>
            </a:r>
            <a:r>
              <a:rPr lang="en-GB" altLang="en-US" sz="1800" b="1"/>
              <a:t>10</a:t>
            </a:r>
          </a:p>
        </p:txBody>
      </p:sp>
      <p:sp>
        <p:nvSpPr>
          <p:cNvPr id="10250" name="Text Box 12">
            <a:extLst>
              <a:ext uri="{FF2B5EF4-FFF2-40B4-BE49-F238E27FC236}">
                <a16:creationId xmlns:a16="http://schemas.microsoft.com/office/drawing/2014/main" id="{9564E634-71A8-4A7F-BF16-69B286266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3" y="3011488"/>
            <a:ext cx="8661400" cy="366712"/>
          </a:xfrm>
          <a:prstGeom prst="rect">
            <a:avLst/>
          </a:prstGeom>
          <a:solidFill>
            <a:srgbClr val="EEDC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/>
              <a:t>Marks and Spencer plc</a:t>
            </a:r>
            <a:r>
              <a:rPr lang="en-GB" altLang="en-US" sz="1600"/>
              <a:t> 	                              </a:t>
            </a:r>
            <a:r>
              <a:rPr lang="en-GB" altLang="en-US" sz="200"/>
              <a:t>                       </a:t>
            </a:r>
            <a:r>
              <a:rPr lang="en-GB" altLang="en-US" sz="1800" b="1"/>
              <a:t>6</a:t>
            </a:r>
            <a:r>
              <a:rPr lang="en-GB" altLang="en-US" sz="1600"/>
              <a:t>       	         	         </a:t>
            </a:r>
            <a:r>
              <a:rPr lang="en-GB" altLang="en-US" sz="200"/>
              <a:t>            </a:t>
            </a:r>
            <a:r>
              <a:rPr lang="en-GB" altLang="en-US" sz="1800" b="1"/>
              <a:t>10</a:t>
            </a:r>
            <a:endParaRPr lang="en-GB" altLang="en-US" sz="1800" b="1" u="sng">
              <a:cs typeface="Arial" panose="020B0604020202020204" pitchFamily="34" charset="0"/>
            </a:endParaRPr>
          </a:p>
        </p:txBody>
      </p:sp>
      <p:sp>
        <p:nvSpPr>
          <p:cNvPr id="10251" name="Text Box 13">
            <a:extLst>
              <a:ext uri="{FF2B5EF4-FFF2-40B4-BE49-F238E27FC236}">
                <a16:creationId xmlns:a16="http://schemas.microsoft.com/office/drawing/2014/main" id="{872010EB-41E9-4813-84BD-74C6AABB8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3" y="3390901"/>
            <a:ext cx="866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/>
              <a:t>Ryanair Holdings plc</a:t>
            </a:r>
            <a:r>
              <a:rPr lang="en-GB" altLang="en-US" sz="1600"/>
              <a:t>		            </a:t>
            </a:r>
            <a:r>
              <a:rPr lang="en-GB" altLang="en-US" sz="200"/>
              <a:t>                    </a:t>
            </a:r>
            <a:r>
              <a:rPr lang="en-GB" altLang="en-US" sz="1800" b="1"/>
              <a:t>19</a:t>
            </a:r>
            <a:r>
              <a:rPr lang="en-GB" altLang="en-US" sz="1600"/>
              <a:t>            	    	         </a:t>
            </a:r>
            <a:r>
              <a:rPr lang="en-GB" altLang="en-US" sz="200"/>
              <a:t>            </a:t>
            </a:r>
            <a:r>
              <a:rPr lang="en-GB" altLang="en-US" sz="1800" b="1"/>
              <a:t>12</a:t>
            </a:r>
          </a:p>
        </p:txBody>
      </p:sp>
      <p:sp>
        <p:nvSpPr>
          <p:cNvPr id="10252" name="Text Box 14">
            <a:extLst>
              <a:ext uri="{FF2B5EF4-FFF2-40B4-BE49-F238E27FC236}">
                <a16:creationId xmlns:a16="http://schemas.microsoft.com/office/drawing/2014/main" id="{1D5709CF-275F-4E34-9DE6-9B5A49552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3" y="2176463"/>
            <a:ext cx="8661400" cy="366712"/>
          </a:xfrm>
          <a:prstGeom prst="rect">
            <a:avLst/>
          </a:prstGeom>
          <a:solidFill>
            <a:srgbClr val="EEDC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/>
              <a:t>British Sky Broadcasting plc </a:t>
            </a:r>
            <a:r>
              <a:rPr lang="en-GB" altLang="en-US" sz="1600"/>
              <a:t>	            </a:t>
            </a:r>
            <a:r>
              <a:rPr lang="en-GB" altLang="en-US" sz="200"/>
              <a:t>                   </a:t>
            </a:r>
            <a:r>
              <a:rPr lang="en-GB" altLang="en-US" sz="1800" b="1"/>
              <a:t>74</a:t>
            </a:r>
            <a:r>
              <a:rPr lang="en-GB" altLang="en-US" sz="1600"/>
              <a:t>		         </a:t>
            </a:r>
            <a:r>
              <a:rPr lang="en-GB" altLang="en-US" sz="200"/>
              <a:t>            </a:t>
            </a:r>
            <a:r>
              <a:rPr lang="en-GB" altLang="en-US" sz="1800" b="1"/>
              <a:t>69</a:t>
            </a:r>
          </a:p>
        </p:txBody>
      </p:sp>
      <p:sp>
        <p:nvSpPr>
          <p:cNvPr id="10253" name="Text Box 16">
            <a:extLst>
              <a:ext uri="{FF2B5EF4-FFF2-40B4-BE49-F238E27FC236}">
                <a16:creationId xmlns:a16="http://schemas.microsoft.com/office/drawing/2014/main" id="{5276C103-FE07-427D-8A2B-8FA3FD9C6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3" y="2632076"/>
            <a:ext cx="866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b="1"/>
              <a:t>J D Wetherspoon</a:t>
            </a:r>
            <a:r>
              <a:rPr lang="en-GB" altLang="en-US" sz="1800"/>
              <a:t> </a:t>
            </a:r>
            <a:r>
              <a:rPr lang="en-GB" altLang="en-US" sz="1800" b="1"/>
              <a:t>plc 	 </a:t>
            </a:r>
            <a:r>
              <a:rPr lang="en-GB" altLang="en-US" sz="1600"/>
              <a:t>      	</a:t>
            </a:r>
            <a:r>
              <a:rPr lang="en-GB" altLang="en-US" sz="1800" b="1"/>
              <a:t>           </a:t>
            </a:r>
            <a:r>
              <a:rPr lang="en-GB" altLang="en-US" sz="200" b="1"/>
              <a:t>                        </a:t>
            </a:r>
            <a:r>
              <a:rPr lang="en-GB" altLang="en-US" sz="1800" b="1"/>
              <a:t>11	                       </a:t>
            </a:r>
            <a:r>
              <a:rPr lang="en-GB" altLang="en-US" sz="200" b="1"/>
              <a:t>       </a:t>
            </a:r>
            <a:r>
              <a:rPr lang="en-GB" altLang="en-US" sz="1800" b="1"/>
              <a:t>14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>
            <a:extLst>
              <a:ext uri="{FF2B5EF4-FFF2-40B4-BE49-F238E27FC236}">
                <a16:creationId xmlns:a16="http://schemas.microsoft.com/office/drawing/2014/main" id="{541C7E2C-C5F4-42DB-BA33-C66568DA5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175" y="107950"/>
            <a:ext cx="710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Investment appraisal methods</a:t>
            </a:r>
            <a:endParaRPr lang="en-GB" altLang="en-US" sz="2400">
              <a:solidFill>
                <a:srgbClr val="CC0000"/>
              </a:solidFill>
            </a:endParaRPr>
          </a:p>
        </p:txBody>
      </p:sp>
      <p:grpSp>
        <p:nvGrpSpPr>
          <p:cNvPr id="12291" name="Group 5">
            <a:extLst>
              <a:ext uri="{FF2B5EF4-FFF2-40B4-BE49-F238E27FC236}">
                <a16:creationId xmlns:a16="http://schemas.microsoft.com/office/drawing/2014/main" id="{BFCFCE86-5695-4462-A34E-7A238841A0CA}"/>
              </a:ext>
            </a:extLst>
          </p:cNvPr>
          <p:cNvGrpSpPr>
            <a:grpSpLocks/>
          </p:cNvGrpSpPr>
          <p:nvPr/>
        </p:nvGrpSpPr>
        <p:grpSpPr bwMode="auto">
          <a:xfrm>
            <a:off x="4313239" y="696914"/>
            <a:ext cx="3565525" cy="5183187"/>
            <a:chOff x="1701" y="511"/>
            <a:chExt cx="2245" cy="3265"/>
          </a:xfrm>
        </p:grpSpPr>
        <p:sp>
          <p:nvSpPr>
            <p:cNvPr id="12292" name="AutoShape 6">
              <a:extLst>
                <a:ext uri="{FF2B5EF4-FFF2-40B4-BE49-F238E27FC236}">
                  <a16:creationId xmlns:a16="http://schemas.microsoft.com/office/drawing/2014/main" id="{67188D52-CBD1-4DF6-B86A-AE0302FB2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0" y="511"/>
              <a:ext cx="2128" cy="3045"/>
            </a:xfrm>
            <a:prstGeom prst="roundRect">
              <a:avLst>
                <a:gd name="adj" fmla="val 10046"/>
              </a:avLst>
            </a:prstGeom>
            <a:solidFill>
              <a:srgbClr val="E0C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2293" name="Text Box 7">
              <a:extLst>
                <a:ext uri="{FF2B5EF4-FFF2-40B4-BE49-F238E27FC236}">
                  <a16:creationId xmlns:a16="http://schemas.microsoft.com/office/drawing/2014/main" id="{6C6D0F36-EF98-46A3-A502-D4D478AE89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8" y="552"/>
              <a:ext cx="190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 i="1">
                  <a:solidFill>
                    <a:srgbClr val="CC0000"/>
                  </a:solidFill>
                </a:rPr>
                <a:t>Four methods of evaluation</a:t>
              </a:r>
            </a:p>
          </p:txBody>
        </p:sp>
        <p:sp>
          <p:nvSpPr>
            <p:cNvPr id="12294" name="AutoShape 8">
              <a:extLst>
                <a:ext uri="{FF2B5EF4-FFF2-40B4-BE49-F238E27FC236}">
                  <a16:creationId xmlns:a16="http://schemas.microsoft.com/office/drawing/2014/main" id="{CA6DC043-6796-444A-9EB5-2C3B08D38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1144"/>
              <a:ext cx="2239" cy="557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2295" name="AutoShape 9">
              <a:extLst>
                <a:ext uri="{FF2B5EF4-FFF2-40B4-BE49-F238E27FC236}">
                  <a16:creationId xmlns:a16="http://schemas.microsoft.com/office/drawing/2014/main" id="{2BC466F5-DDC5-4E52-BA55-009C1A2DA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" y="1814"/>
              <a:ext cx="2232" cy="579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2296" name="Text Box 10">
              <a:extLst>
                <a:ext uri="{FF2B5EF4-FFF2-40B4-BE49-F238E27FC236}">
                  <a16:creationId xmlns:a16="http://schemas.microsoft.com/office/drawing/2014/main" id="{9847FEEF-0C57-4268-A5AE-4F1C4EDFC9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4" y="1239"/>
              <a:ext cx="200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Accounting rate of return (ARR)</a:t>
              </a:r>
            </a:p>
          </p:txBody>
        </p:sp>
        <p:sp>
          <p:nvSpPr>
            <p:cNvPr id="12297" name="Text Box 11">
              <a:extLst>
                <a:ext uri="{FF2B5EF4-FFF2-40B4-BE49-F238E27FC236}">
                  <a16:creationId xmlns:a16="http://schemas.microsoft.com/office/drawing/2014/main" id="{9FFB8D5A-AA36-4943-93D5-4DC30D98E0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" y="2008"/>
              <a:ext cx="18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Payback period (PP)</a:t>
              </a:r>
            </a:p>
          </p:txBody>
        </p:sp>
        <p:sp>
          <p:nvSpPr>
            <p:cNvPr id="12298" name="AutoShape 12">
              <a:extLst>
                <a:ext uri="{FF2B5EF4-FFF2-40B4-BE49-F238E27FC236}">
                  <a16:creationId xmlns:a16="http://schemas.microsoft.com/office/drawing/2014/main" id="{7CDCAEC2-56B9-4FBD-882D-BEFC9EC45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" y="2527"/>
              <a:ext cx="2239" cy="557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2299" name="AutoShape 13">
              <a:extLst>
                <a:ext uri="{FF2B5EF4-FFF2-40B4-BE49-F238E27FC236}">
                  <a16:creationId xmlns:a16="http://schemas.microsoft.com/office/drawing/2014/main" id="{08CDF970-9FE3-4CA2-889D-9DA0D7FE0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" y="3197"/>
              <a:ext cx="2232" cy="579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2300" name="Text Box 14">
              <a:extLst>
                <a:ext uri="{FF2B5EF4-FFF2-40B4-BE49-F238E27FC236}">
                  <a16:creationId xmlns:a16="http://schemas.microsoft.com/office/drawing/2014/main" id="{269793C7-0502-44FD-B570-363F776395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" y="2624"/>
              <a:ext cx="162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Net present value (NPV)</a:t>
              </a:r>
            </a:p>
          </p:txBody>
        </p:sp>
        <p:sp>
          <p:nvSpPr>
            <p:cNvPr id="12301" name="Text Box 15">
              <a:extLst>
                <a:ext uri="{FF2B5EF4-FFF2-40B4-BE49-F238E27FC236}">
                  <a16:creationId xmlns:a16="http://schemas.microsoft.com/office/drawing/2014/main" id="{B921F887-CF97-4338-9257-1513406B25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8" y="3305"/>
              <a:ext cx="178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Internal rate of return (IRR)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1">
            <a:extLst>
              <a:ext uri="{FF2B5EF4-FFF2-40B4-BE49-F238E27FC236}">
                <a16:creationId xmlns:a16="http://schemas.microsoft.com/office/drawing/2014/main" id="{24C30D2F-26F9-4047-984D-5BC9312D001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55850" y="2689225"/>
            <a:ext cx="7480300" cy="1189038"/>
            <a:chOff x="656" y="1362"/>
            <a:chExt cx="4574" cy="728"/>
          </a:xfrm>
        </p:grpSpPr>
        <p:sp>
          <p:nvSpPr>
            <p:cNvPr id="14342" name="AutoShape 5">
              <a:extLst>
                <a:ext uri="{FF2B5EF4-FFF2-40B4-BE49-F238E27FC236}">
                  <a16:creationId xmlns:a16="http://schemas.microsoft.com/office/drawing/2014/main" id="{B5ADBDCA-FF53-4953-8E2C-7C8238346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1362"/>
              <a:ext cx="795" cy="728"/>
            </a:xfrm>
            <a:prstGeom prst="cube">
              <a:avLst>
                <a:gd name="adj" fmla="val 15208"/>
              </a:avLst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43" name="AutoShape 6">
              <a:extLst>
                <a:ext uri="{FF2B5EF4-FFF2-40B4-BE49-F238E27FC236}">
                  <a16:creationId xmlns:a16="http://schemas.microsoft.com/office/drawing/2014/main" id="{E9C4895C-3C80-47D2-AB9A-5BC3CF818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9" y="1362"/>
              <a:ext cx="3564" cy="728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4344" name="Text Box 7">
              <a:extLst>
                <a:ext uri="{FF2B5EF4-FFF2-40B4-BE49-F238E27FC236}">
                  <a16:creationId xmlns:a16="http://schemas.microsoft.com/office/drawing/2014/main" id="{0471BB66-DD8B-4C29-A26E-0A7FBB7A29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1545"/>
              <a:ext cx="425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Average annual operating profit</a:t>
              </a:r>
              <a:br>
                <a:rPr lang="en-GB" altLang="en-US" sz="2000" b="1"/>
              </a:br>
              <a:r>
                <a:rPr lang="en-GB" altLang="en-US" sz="2000" b="1"/>
                <a:t>Average investment to earn that profit  </a:t>
              </a:r>
            </a:p>
          </p:txBody>
        </p:sp>
        <p:sp>
          <p:nvSpPr>
            <p:cNvPr id="14345" name="Text Box 8">
              <a:extLst>
                <a:ext uri="{FF2B5EF4-FFF2-40B4-BE49-F238E27FC236}">
                  <a16:creationId xmlns:a16="http://schemas.microsoft.com/office/drawing/2014/main" id="{E69EF709-0601-404B-84CA-896C678F86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" y="1596"/>
              <a:ext cx="7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 i="1">
                  <a:solidFill>
                    <a:srgbClr val="FFCC99"/>
                  </a:solidFill>
                </a:rPr>
                <a:t>ARR =</a:t>
              </a:r>
              <a:r>
                <a:rPr lang="en-GB" altLang="en-US" sz="1600" b="1" i="1">
                  <a:solidFill>
                    <a:srgbClr val="FFCC99"/>
                  </a:solidFill>
                </a:rPr>
                <a:t> </a:t>
              </a:r>
              <a:r>
                <a:rPr lang="en-GB" altLang="en-US" sz="2400">
                  <a:latin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14339" name="Text Box 9">
            <a:extLst>
              <a:ext uri="{FF2B5EF4-FFF2-40B4-BE49-F238E27FC236}">
                <a16:creationId xmlns:a16="http://schemas.microsoft.com/office/drawing/2014/main" id="{A6591869-DBE1-4DF6-9098-C8F55365E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175" y="1035050"/>
            <a:ext cx="710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Accounting rate of return (ARR)</a:t>
            </a:r>
            <a:endParaRPr lang="en-GB" altLang="en-US" sz="2400">
              <a:solidFill>
                <a:srgbClr val="CC0000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C67BC5C-C20F-4285-A6DF-158D4544085C}"/>
              </a:ext>
            </a:extLst>
          </p:cNvPr>
          <p:cNvCxnSpPr/>
          <p:nvPr/>
        </p:nvCxnSpPr>
        <p:spPr>
          <a:xfrm>
            <a:off x="4033838" y="3357563"/>
            <a:ext cx="46085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TextBox 11">
            <a:extLst>
              <a:ext uri="{FF2B5EF4-FFF2-40B4-BE49-F238E27FC236}">
                <a16:creationId xmlns:a16="http://schemas.microsoft.com/office/drawing/2014/main" id="{CDD94189-9D1C-449B-9172-C1445597A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7426" y="3141663"/>
            <a:ext cx="1330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rgbClr val="000000"/>
                </a:solidFill>
              </a:rPr>
              <a:t>× 100%</a:t>
            </a:r>
            <a:endParaRPr lang="en-IN" altLang="en-US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22716009-BBF3-4F88-88DA-40F86B67A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9" y="107950"/>
            <a:ext cx="804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ARR decision rule</a:t>
            </a:r>
            <a:endParaRPr lang="en-GB" altLang="en-US" sz="2400">
              <a:solidFill>
                <a:srgbClr val="CC0000"/>
              </a:solidFill>
            </a:endParaRPr>
          </a:p>
        </p:txBody>
      </p:sp>
      <p:sp>
        <p:nvSpPr>
          <p:cNvPr id="16387" name="AutoShape 4">
            <a:extLst>
              <a:ext uri="{FF2B5EF4-FFF2-40B4-BE49-F238E27FC236}">
                <a16:creationId xmlns:a16="http://schemas.microsoft.com/office/drawing/2014/main" id="{01380364-2421-42A6-BC87-849591F5C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5663" y="1890713"/>
            <a:ext cx="6196012" cy="1274762"/>
          </a:xfrm>
          <a:prstGeom prst="cube">
            <a:avLst>
              <a:gd name="adj" fmla="val 12829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388" name="AutoShape 5">
            <a:extLst>
              <a:ext uri="{FF2B5EF4-FFF2-40B4-BE49-F238E27FC236}">
                <a16:creationId xmlns:a16="http://schemas.microsoft.com/office/drawing/2014/main" id="{8980C103-0D0E-432B-9533-FD4774F7D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963" y="3430588"/>
            <a:ext cx="6196012" cy="1274762"/>
          </a:xfrm>
          <a:prstGeom prst="cube">
            <a:avLst>
              <a:gd name="adj" fmla="val 12829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389" name="Text Box 6">
            <a:extLst>
              <a:ext uri="{FF2B5EF4-FFF2-40B4-BE49-F238E27FC236}">
                <a16:creationId xmlns:a16="http://schemas.microsoft.com/office/drawing/2014/main" id="{97968B21-08EA-4421-9D4F-06C41A0DB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9014" y="3633789"/>
            <a:ext cx="58070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Where competing projects exceed the minimum rate, the one with the highest ARR should be selected</a:t>
            </a:r>
          </a:p>
        </p:txBody>
      </p:sp>
      <p:sp>
        <p:nvSpPr>
          <p:cNvPr id="16390" name="Text Box 7">
            <a:extLst>
              <a:ext uri="{FF2B5EF4-FFF2-40B4-BE49-F238E27FC236}">
                <a16:creationId xmlns:a16="http://schemas.microsoft.com/office/drawing/2014/main" id="{D2EBE4EC-555A-417A-92F7-FF151DC8C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50" y="2247901"/>
            <a:ext cx="58181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For a project to be acceptable, it must achieve at least a minimum target ARR</a:t>
            </a:r>
          </a:p>
        </p:txBody>
      </p:sp>
      <p:sp>
        <p:nvSpPr>
          <p:cNvPr id="16391" name="AutoShape 8">
            <a:extLst>
              <a:ext uri="{FF2B5EF4-FFF2-40B4-BE49-F238E27FC236}">
                <a16:creationId xmlns:a16="http://schemas.microsoft.com/office/drawing/2014/main" id="{B81CD396-9E83-475B-81B4-F1BCBE1DA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1" y="2357438"/>
            <a:ext cx="538163" cy="538162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6392" name="AutoShape 9">
            <a:extLst>
              <a:ext uri="{FF2B5EF4-FFF2-40B4-BE49-F238E27FC236}">
                <a16:creationId xmlns:a16="http://schemas.microsoft.com/office/drawing/2014/main" id="{44B436B2-E53B-46EF-8745-CB697C470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0326" y="3762376"/>
            <a:ext cx="538163" cy="538163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027E839D-C6B8-47F3-98D5-259E59D76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175" y="107950"/>
            <a:ext cx="710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Problems with ARR</a:t>
            </a:r>
            <a:endParaRPr lang="en-GB" altLang="en-US" sz="2400">
              <a:solidFill>
                <a:srgbClr val="CC0000"/>
              </a:solidFill>
            </a:endParaRPr>
          </a:p>
        </p:txBody>
      </p:sp>
      <p:grpSp>
        <p:nvGrpSpPr>
          <p:cNvPr id="18435" name="Group 25">
            <a:extLst>
              <a:ext uri="{FF2B5EF4-FFF2-40B4-BE49-F238E27FC236}">
                <a16:creationId xmlns:a16="http://schemas.microsoft.com/office/drawing/2014/main" id="{6FDAFE85-6D28-45C3-8801-ABAC3510AFF5}"/>
              </a:ext>
            </a:extLst>
          </p:cNvPr>
          <p:cNvGrpSpPr>
            <a:grpSpLocks/>
          </p:cNvGrpSpPr>
          <p:nvPr/>
        </p:nvGrpSpPr>
        <p:grpSpPr bwMode="auto">
          <a:xfrm>
            <a:off x="3805238" y="1271589"/>
            <a:ext cx="4583112" cy="4257675"/>
            <a:chOff x="1390" y="687"/>
            <a:chExt cx="2887" cy="2682"/>
          </a:xfrm>
        </p:grpSpPr>
        <p:sp>
          <p:nvSpPr>
            <p:cNvPr id="18436" name="AutoShape 6">
              <a:extLst>
                <a:ext uri="{FF2B5EF4-FFF2-40B4-BE49-F238E27FC236}">
                  <a16:creationId xmlns:a16="http://schemas.microsoft.com/office/drawing/2014/main" id="{0DD2D294-1E6A-4295-9316-BA8E7695B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" y="687"/>
              <a:ext cx="2340" cy="557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8437" name="AutoShape 7">
              <a:extLst>
                <a:ext uri="{FF2B5EF4-FFF2-40B4-BE49-F238E27FC236}">
                  <a16:creationId xmlns:a16="http://schemas.microsoft.com/office/drawing/2014/main" id="{6B729EFB-25D4-4C6B-A50C-FC8D23B23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1382"/>
              <a:ext cx="2333" cy="579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8438" name="Text Box 8">
              <a:extLst>
                <a:ext uri="{FF2B5EF4-FFF2-40B4-BE49-F238E27FC236}">
                  <a16:creationId xmlns:a16="http://schemas.microsoft.com/office/drawing/2014/main" id="{D1D17B51-5963-491C-BCE3-48C624F421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4" y="782"/>
              <a:ext cx="200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Ignores the timing of cash flows</a:t>
              </a:r>
            </a:p>
          </p:txBody>
        </p:sp>
        <p:sp>
          <p:nvSpPr>
            <p:cNvPr id="18439" name="Text Box 9">
              <a:extLst>
                <a:ext uri="{FF2B5EF4-FFF2-40B4-BE49-F238E27FC236}">
                  <a16:creationId xmlns:a16="http://schemas.microsoft.com/office/drawing/2014/main" id="{D5BD83F7-18FD-40BA-B124-97EE720DF7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2" y="1576"/>
              <a:ext cx="21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Use of average investment</a:t>
              </a:r>
            </a:p>
          </p:txBody>
        </p:sp>
        <p:sp>
          <p:nvSpPr>
            <p:cNvPr id="18440" name="AutoShape 10">
              <a:extLst>
                <a:ext uri="{FF2B5EF4-FFF2-40B4-BE49-F238E27FC236}">
                  <a16:creationId xmlns:a16="http://schemas.microsoft.com/office/drawing/2014/main" id="{376A2811-2FB5-4714-A6E4-05556AC24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" y="2095"/>
              <a:ext cx="2340" cy="557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8441" name="AutoShape 11">
              <a:extLst>
                <a:ext uri="{FF2B5EF4-FFF2-40B4-BE49-F238E27FC236}">
                  <a16:creationId xmlns:a16="http://schemas.microsoft.com/office/drawing/2014/main" id="{D2AAE767-A53B-48D2-8BCD-F366274EB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2790"/>
              <a:ext cx="2333" cy="579"/>
            </a:xfrm>
            <a:prstGeom prst="cube">
              <a:avLst>
                <a:gd name="adj" fmla="val 1520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8442" name="Text Box 12">
              <a:extLst>
                <a:ext uri="{FF2B5EF4-FFF2-40B4-BE49-F238E27FC236}">
                  <a16:creationId xmlns:a16="http://schemas.microsoft.com/office/drawing/2014/main" id="{5F2E0D23-62C8-4D2D-8458-24E5846FF8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7" y="2286"/>
              <a:ext cx="21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Use of accounting profit</a:t>
              </a:r>
            </a:p>
          </p:txBody>
        </p:sp>
        <p:sp>
          <p:nvSpPr>
            <p:cNvPr id="18443" name="Text Box 13">
              <a:extLst>
                <a:ext uri="{FF2B5EF4-FFF2-40B4-BE49-F238E27FC236}">
                  <a16:creationId xmlns:a16="http://schemas.microsoft.com/office/drawing/2014/main" id="{700F66E5-9247-4091-B63B-9AC417C106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3" y="2983"/>
              <a:ext cx="19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/>
                <a:t>Competing investments</a:t>
              </a:r>
            </a:p>
          </p:txBody>
        </p:sp>
        <p:grpSp>
          <p:nvGrpSpPr>
            <p:cNvPr id="18444" name="Group 23">
              <a:extLst>
                <a:ext uri="{FF2B5EF4-FFF2-40B4-BE49-F238E27FC236}">
                  <a16:creationId xmlns:a16="http://schemas.microsoft.com/office/drawing/2014/main" id="{433DA410-98D6-44E2-9A42-FC064A1011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0" y="777"/>
              <a:ext cx="379" cy="2484"/>
              <a:chOff x="1390" y="684"/>
              <a:chExt cx="379" cy="2484"/>
            </a:xfrm>
          </p:grpSpPr>
          <p:sp>
            <p:nvSpPr>
              <p:cNvPr id="18445" name="AutoShape 16">
                <a:extLst>
                  <a:ext uri="{FF2B5EF4-FFF2-40B4-BE49-F238E27FC236}">
                    <a16:creationId xmlns:a16="http://schemas.microsoft.com/office/drawing/2014/main" id="{BFDFAE8E-0CBB-4125-A0F3-553B42C287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0" y="684"/>
                <a:ext cx="376" cy="376"/>
              </a:xfrm>
              <a:prstGeom prst="cube">
                <a:avLst>
                  <a:gd name="adj" fmla="val 24736"/>
                </a:avLst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18446" name="AutoShape 17">
                <a:extLst>
                  <a:ext uri="{FF2B5EF4-FFF2-40B4-BE49-F238E27FC236}">
                    <a16:creationId xmlns:a16="http://schemas.microsoft.com/office/drawing/2014/main" id="{FCC51EF3-AF3F-4899-8A87-A4C25411B2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089"/>
                <a:ext cx="376" cy="376"/>
              </a:xfrm>
              <a:prstGeom prst="cube">
                <a:avLst>
                  <a:gd name="adj" fmla="val 24736"/>
                </a:avLst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18447" name="AutoShape 18">
                <a:extLst>
                  <a:ext uri="{FF2B5EF4-FFF2-40B4-BE49-F238E27FC236}">
                    <a16:creationId xmlns:a16="http://schemas.microsoft.com/office/drawing/2014/main" id="{0A74FCC7-2992-40B3-9E52-78705F9B60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" y="1378"/>
                <a:ext cx="376" cy="376"/>
              </a:xfrm>
              <a:prstGeom prst="cube">
                <a:avLst>
                  <a:gd name="adj" fmla="val 24736"/>
                </a:avLst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18448" name="AutoShape 19">
                <a:extLst>
                  <a:ext uri="{FF2B5EF4-FFF2-40B4-BE49-F238E27FC236}">
                    <a16:creationId xmlns:a16="http://schemas.microsoft.com/office/drawing/2014/main" id="{1DB99291-F6BA-4C62-B2DE-29D24F28D9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792"/>
                <a:ext cx="376" cy="376"/>
              </a:xfrm>
              <a:prstGeom prst="cube">
                <a:avLst>
                  <a:gd name="adj" fmla="val 24736"/>
                </a:avLst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>
            <a:extLst>
              <a:ext uri="{FF2B5EF4-FFF2-40B4-BE49-F238E27FC236}">
                <a16:creationId xmlns:a16="http://schemas.microsoft.com/office/drawing/2014/main" id="{9149E870-467C-40A4-AD39-12242DFD2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175" y="1130300"/>
            <a:ext cx="710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rgbClr val="CC0000"/>
                </a:solidFill>
              </a:rPr>
              <a:t>Payback period (PP)</a:t>
            </a:r>
            <a:endParaRPr lang="en-GB" altLang="en-US" sz="2400">
              <a:solidFill>
                <a:srgbClr val="CC0000"/>
              </a:solidFill>
            </a:endParaRPr>
          </a:p>
        </p:txBody>
      </p:sp>
      <p:grpSp>
        <p:nvGrpSpPr>
          <p:cNvPr id="20483" name="Group 11">
            <a:extLst>
              <a:ext uri="{FF2B5EF4-FFF2-40B4-BE49-F238E27FC236}">
                <a16:creationId xmlns:a16="http://schemas.microsoft.com/office/drawing/2014/main" id="{F655ADD8-E0A6-4103-8D26-0DA9192A8DDA}"/>
              </a:ext>
            </a:extLst>
          </p:cNvPr>
          <p:cNvGrpSpPr>
            <a:grpSpLocks/>
          </p:cNvGrpSpPr>
          <p:nvPr/>
        </p:nvGrpSpPr>
        <p:grpSpPr bwMode="auto">
          <a:xfrm>
            <a:off x="3348039" y="2497138"/>
            <a:ext cx="5495925" cy="1828800"/>
            <a:chOff x="1112" y="999"/>
            <a:chExt cx="3463" cy="1152"/>
          </a:xfrm>
        </p:grpSpPr>
        <p:sp>
          <p:nvSpPr>
            <p:cNvPr id="20484" name="AutoShape 6">
              <a:extLst>
                <a:ext uri="{FF2B5EF4-FFF2-40B4-BE49-F238E27FC236}">
                  <a16:creationId xmlns:a16="http://schemas.microsoft.com/office/drawing/2014/main" id="{67C75E40-E683-42A0-9C54-B6DA890DF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7" y="999"/>
              <a:ext cx="2278" cy="1020"/>
            </a:xfrm>
            <a:prstGeom prst="roundRect">
              <a:avLst>
                <a:gd name="adj" fmla="val 16667"/>
              </a:avLst>
            </a:prstGeom>
            <a:solidFill>
              <a:srgbClr val="E8D0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0485" name="AutoShape 7">
              <a:extLst>
                <a:ext uri="{FF2B5EF4-FFF2-40B4-BE49-F238E27FC236}">
                  <a16:creationId xmlns:a16="http://schemas.microsoft.com/office/drawing/2014/main" id="{FBFE6C6E-8EDA-4567-ABBE-22F796EB6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1" y="999"/>
              <a:ext cx="1476" cy="1152"/>
            </a:xfrm>
            <a:prstGeom prst="cube">
              <a:avLst>
                <a:gd name="adj" fmla="val 9898"/>
              </a:avLst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20486" name="Text Box 8">
              <a:extLst>
                <a:ext uri="{FF2B5EF4-FFF2-40B4-BE49-F238E27FC236}">
                  <a16:creationId xmlns:a16="http://schemas.microsoft.com/office/drawing/2014/main" id="{69654A2E-B81E-4589-A9DB-3DAFDBE3D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2" y="1389"/>
              <a:ext cx="144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100" b="1"/>
                <a:t>Payback period (PP)</a:t>
              </a:r>
              <a:endParaRPr lang="en-GB" altLang="en-US" sz="2100"/>
            </a:p>
          </p:txBody>
        </p:sp>
        <p:sp>
          <p:nvSpPr>
            <p:cNvPr id="20487" name="Text Box 9">
              <a:extLst>
                <a:ext uri="{FF2B5EF4-FFF2-40B4-BE49-F238E27FC236}">
                  <a16:creationId xmlns:a16="http://schemas.microsoft.com/office/drawing/2014/main" id="{EFB4C8B2-3898-45C1-AA2C-D4175BB610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2" y="1102"/>
              <a:ext cx="1763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b="1" i="1"/>
                <a:t>Time taken for initial investment to be repaid out of project net cash inflows</a:t>
              </a:r>
              <a:endParaRPr lang="en-GB" altLang="en-US" sz="20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1042</Words>
  <Application>Microsoft Office PowerPoint</Application>
  <PresentationFormat>Widescreen</PresentationFormat>
  <Paragraphs>207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klkoh@stanfort.edu.sg</dc:creator>
  <cp:lastModifiedBy>klkoh@stanfort.edu.sg</cp:lastModifiedBy>
  <cp:revision>4</cp:revision>
  <dcterms:created xsi:type="dcterms:W3CDTF">2021-09-28T06:55:24Z</dcterms:created>
  <dcterms:modified xsi:type="dcterms:W3CDTF">2022-04-05T09:53:13Z</dcterms:modified>
</cp:coreProperties>
</file>