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82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3" r:id="rId34"/>
    <p:sldId id="311" r:id="rId35"/>
    <p:sldId id="312" r:id="rId36"/>
    <p:sldId id="314" r:id="rId37"/>
    <p:sldId id="317" r:id="rId38"/>
    <p:sldId id="316" r:id="rId39"/>
    <p:sldId id="315" r:id="rId40"/>
    <p:sldId id="318" r:id="rId41"/>
    <p:sldId id="319" r:id="rId42"/>
    <p:sldId id="320" r:id="rId43"/>
    <p:sldId id="324" r:id="rId44"/>
    <p:sldId id="325" r:id="rId45"/>
    <p:sldId id="327" r:id="rId46"/>
    <p:sldId id="321" r:id="rId47"/>
    <p:sldId id="322" r:id="rId48"/>
    <p:sldId id="326" r:id="rId49"/>
    <p:sldId id="323" r:id="rId50"/>
    <p:sldId id="328" r:id="rId51"/>
    <p:sldId id="32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5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A491-A32F-4F10-A503-5A999F915F53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B721-52EF-4E26-B11F-C0D226D5B34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376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elon-musk-tesla-compensation-package-tranches-explainer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EAEAEA"/>
                </a:solidFill>
                <a:ea typeface="Noto Sans SC Regular" charset="0"/>
                <a:cs typeface="Noto Sans SC Regular" charset="0"/>
              </a:rPr>
              <a:t>e.g. interest on borrowings)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EAEAEA"/>
                </a:solidFill>
                <a:ea typeface="Noto Sans SC Regular" charset="0"/>
                <a:cs typeface="Noto Sans SC Regular" charset="0"/>
              </a:rPr>
              <a:t>e.g. interest received from investments)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EAEAEA"/>
              </a:solidFill>
              <a:ea typeface="Noto Sans SC Regular" charset="0"/>
              <a:cs typeface="Noto Sans SC Regular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B721-52EF-4E26-B11F-C0D226D5B347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210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Income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£	15,000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Expense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£	(3,000)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Profit before taxes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£ 12,000</a:t>
            </a:r>
            <a:endParaRPr lang="en-SG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B721-52EF-4E26-B11F-C0D226D5B347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594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hlinkClick r:id="rId3"/>
              </a:rPr>
              <a:t>https://www.businessinsider.com/elon-musk-tesla-compensation-package-tranches-explainer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B721-52EF-4E26-B11F-C0D226D5B347}" type="slidenum">
              <a:rPr lang="en-SG" smtClean="0"/>
              <a:t>51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323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46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10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650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953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280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721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64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9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32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869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612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5A17-EE05-409D-BCDB-AC78A494FF26}" type="datetimeFigureOut">
              <a:rPr lang="en-SG" smtClean="0"/>
              <a:t>17/3/2023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E07C-2D06-44AC-A900-B69B2FEE96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39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SG" dirty="0"/>
              <a:t>Lesson 3: Measuring and Reporting Financial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9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Income statement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682752" cy="4925144"/>
          </a:xfrm>
        </p:spPr>
        <p:txBody>
          <a:bodyPr>
            <a:normAutofit fontScale="77500" lnSpcReduction="20000"/>
          </a:bodyPr>
          <a:lstStyle/>
          <a:p>
            <a:r>
              <a:rPr lang="en-SG" dirty="0"/>
              <a:t>Error on income statement</a:t>
            </a:r>
          </a:p>
          <a:p>
            <a:pPr marL="514350" indent="-514350">
              <a:buAutoNum type="arabicPeriod"/>
            </a:pPr>
            <a:r>
              <a:rPr lang="en-US" dirty="0"/>
              <a:t>Staff performance bonuses amounting to £12,500 had been charged to cost of sales.</a:t>
            </a:r>
          </a:p>
          <a:p>
            <a:pPr marL="514350" indent="-514350">
              <a:buAutoNum type="arabicPeriod"/>
            </a:pPr>
            <a:r>
              <a:rPr lang="en-US" dirty="0"/>
              <a:t>The depreciation charge for fixtures and fittings should be £10,000 not £1,000. </a:t>
            </a:r>
          </a:p>
          <a:p>
            <a:pPr marL="514350" indent="-514350">
              <a:buAutoNum type="arabicPeriod"/>
            </a:pPr>
            <a:r>
              <a:rPr lang="en-US" dirty="0"/>
              <a:t>Stationery costing £500 had been treated as interest on borrowings.</a:t>
            </a:r>
            <a:endParaRPr lang="en-S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4896543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4800"/>
            <a:ext cx="61595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5" y="5283200"/>
            <a:ext cx="61277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Cost of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Direct costs attributable to the production of goods or supply of services by an entity. </a:t>
            </a:r>
          </a:p>
          <a:p>
            <a:r>
              <a:rPr lang="en-SG" dirty="0"/>
              <a:t>Not all companies will have cost of sales because they don’t carry inventory. </a:t>
            </a:r>
          </a:p>
          <a:p>
            <a:pPr lvl="1"/>
            <a:r>
              <a:rPr lang="en-SG" dirty="0"/>
              <a:t>Real estate firms</a:t>
            </a:r>
          </a:p>
          <a:p>
            <a:pPr lvl="1"/>
            <a:r>
              <a:rPr lang="en-SG" dirty="0"/>
              <a:t>Accounting firms</a:t>
            </a:r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Cost of sales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Better-Price Stores, which we considered in Example 3.1 above, began the year with unsold inventories of £40,000 and during that year bought inventories at a cost of £189,000. At the end of the year, unsold inventories of £75,000 were still held by the business.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Income statement (partial)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128838"/>
            <a:ext cx="90392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Gross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Noto Sans SC Regular" charset="0"/>
                <a:cs typeface="Noto Sans SC Regular" charset="0"/>
              </a:rPr>
              <a:t>The Income Statement starts with  sales (revenues).</a:t>
            </a:r>
          </a:p>
          <a:p>
            <a:pPr marL="0" indent="0">
              <a:buNone/>
            </a:pPr>
            <a:r>
              <a:rPr lang="en-US" b="1" dirty="0">
                <a:latin typeface="Arial Narrow" charset="0"/>
                <a:ea typeface="Noto Sans SC Regular" charset="0"/>
                <a:cs typeface="Noto Sans SC Regular" charset="0"/>
              </a:rPr>
              <a:t>Sales (Revenue)</a:t>
            </a:r>
          </a:p>
          <a:p>
            <a:pPr marL="0" indent="0">
              <a:buNone/>
            </a:pPr>
            <a:r>
              <a:rPr lang="en-US" sz="2400" dirty="0">
                <a:latin typeface="Arial Narrow" charset="0"/>
                <a:ea typeface="Noto Sans SC Regular" charset="0"/>
                <a:cs typeface="Noto Sans SC Regular" charset="0"/>
              </a:rPr>
              <a:t>minus</a:t>
            </a:r>
          </a:p>
          <a:p>
            <a:pPr marL="0" indent="0">
              <a:buNone/>
            </a:pPr>
            <a:r>
              <a:rPr lang="en-US" b="1" dirty="0">
                <a:latin typeface="Arial Narrow" charset="0"/>
                <a:ea typeface="Noto Sans SC Regular" charset="0"/>
                <a:cs typeface="Noto Sans SC Regular" charset="0"/>
              </a:rPr>
              <a:t>Cost of goods sold/ cost of sales</a:t>
            </a:r>
          </a:p>
          <a:p>
            <a:pPr marL="0" indent="0">
              <a:buNone/>
            </a:pPr>
            <a:r>
              <a:rPr lang="en-US" sz="2400" dirty="0">
                <a:latin typeface="Arial Narrow" charset="0"/>
                <a:ea typeface="Noto Sans SC Regular" charset="0"/>
                <a:cs typeface="Noto Sans SC Regular" charset="0"/>
              </a:rPr>
              <a:t>equals</a:t>
            </a:r>
          </a:p>
          <a:p>
            <a:pPr marL="0" indent="0">
              <a:buNone/>
            </a:pPr>
            <a:r>
              <a:rPr lang="en-US" b="1" dirty="0">
                <a:latin typeface="Arial Narrow" charset="0"/>
                <a:ea typeface="Noto Sans SC Regular" charset="0"/>
                <a:cs typeface="Noto Sans SC Regular" charset="0"/>
              </a:rPr>
              <a:t>Gross profit</a:t>
            </a:r>
          </a:p>
          <a:p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5580112" y="2564904"/>
            <a:ext cx="3024336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Quantity sold X price per unit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03848" y="3032956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Operating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profit  is the total profit firm  makes from running the business before paying creditors (interest expense) for the use of debt, and paying income taxes to the government.</a:t>
            </a:r>
          </a:p>
          <a:p>
            <a:r>
              <a:rPr lang="en-US" dirty="0"/>
              <a:t>Operating profit is the best profit indicator of  </a:t>
            </a:r>
            <a:r>
              <a:rPr lang="en-US" b="1" u="sng" dirty="0"/>
              <a:t>how well a company is doing in its business.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Operating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Noto Sans SC Regular" charset="0"/>
                <a:cs typeface="Noto Sans SC Regular" charset="0"/>
              </a:rPr>
              <a:t>Compute operating profit  (earnings before interest &amp; taxes)</a:t>
            </a:r>
            <a:endParaRPr lang="en-US" sz="2800" b="1" dirty="0">
              <a:latin typeface="Arial Narrow" charset="0"/>
              <a:ea typeface="Noto Sans SC Regular" charset="0"/>
              <a:cs typeface="Noto Sans SC Regular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Sales (Revenue)</a:t>
            </a:r>
          </a:p>
          <a:p>
            <a:pPr marL="0" indent="0">
              <a:buNone/>
            </a:pPr>
            <a:r>
              <a:rPr lang="en-US" sz="2800" dirty="0">
                <a:latin typeface="Arial Narrow" charset="0"/>
                <a:ea typeface="Noto Sans SC Regular" charset="0"/>
                <a:cs typeface="Noto Sans SC Regular" charset="0"/>
              </a:rPr>
              <a:t>minus</a:t>
            </a:r>
          </a:p>
          <a:p>
            <a:pPr marL="0" indent="0">
              <a:buNone/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Cost of goods sold/ cost of sales</a:t>
            </a:r>
          </a:p>
          <a:p>
            <a:pPr marL="0" indent="0">
              <a:buNone/>
            </a:pPr>
            <a:r>
              <a:rPr lang="en-US" sz="2800" dirty="0">
                <a:latin typeface="Arial Narrow" charset="0"/>
                <a:ea typeface="Noto Sans SC Regular" charset="0"/>
                <a:cs typeface="Noto Sans SC Regular" charset="0"/>
              </a:rPr>
              <a:t>equals</a:t>
            </a:r>
          </a:p>
          <a:p>
            <a:pPr marL="0" indent="0">
              <a:buNone/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Gross profit</a:t>
            </a:r>
            <a:endParaRPr lang="en-SG" sz="2800" dirty="0"/>
          </a:p>
          <a:p>
            <a:pPr marL="0" indent="0">
              <a:buNone/>
            </a:pPr>
            <a:r>
              <a:rPr lang="en-US" sz="2800" dirty="0">
                <a:latin typeface="Arial Narrow" charset="0"/>
                <a:ea typeface="Noto Sans SC Regular" charset="0"/>
                <a:cs typeface="Noto Sans SC Regular" charset="0"/>
              </a:rPr>
              <a:t>minus</a:t>
            </a:r>
          </a:p>
          <a:p>
            <a:pPr marL="0" indent="0">
              <a:buNone/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Operating expenses</a:t>
            </a:r>
          </a:p>
          <a:p>
            <a:pPr marL="0" indent="0">
              <a:buNone/>
            </a:pPr>
            <a:r>
              <a:rPr lang="en-US" sz="2800" dirty="0">
                <a:latin typeface="Arial Narrow" charset="0"/>
                <a:ea typeface="Noto Sans SC Regular" charset="0"/>
                <a:cs typeface="Noto Sans SC Regular" charset="0"/>
              </a:rPr>
              <a:t>equals</a:t>
            </a:r>
          </a:p>
          <a:p>
            <a:pPr marL="0" indent="0">
              <a:buNone/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Operating profit</a:t>
            </a:r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Operating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419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addition to the cost of goods sold, you need  to convince someone to buy what you are selling. So, you will have: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Marketing expenses</a:t>
            </a:r>
          </a:p>
          <a:p>
            <a:r>
              <a:rPr lang="en-US" dirty="0"/>
              <a:t>And you have operating overhead — e.g. the  light bill must be paid. So, you will have: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General &amp; administrative expenses</a:t>
            </a:r>
          </a:p>
          <a:p>
            <a:r>
              <a:rPr lang="en-US" dirty="0"/>
              <a:t>And if you have equipment and buildings, you  will have </a:t>
            </a:r>
            <a:r>
              <a:rPr lang="en-US" i="1" dirty="0"/>
              <a:t>depreciation expense </a:t>
            </a:r>
            <a:r>
              <a:rPr lang="en-US" dirty="0"/>
              <a:t>(more on this  later).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Operating expenses &amp; finance costs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Operating Expenses - Expenses related to  marketing and distributing the product or service and  administering the business.</a:t>
            </a:r>
          </a:p>
          <a:p>
            <a:r>
              <a:rPr lang="en-US" b="1" dirty="0"/>
              <a:t>Financing Costs </a:t>
            </a:r>
            <a:r>
              <a:rPr lang="en-US" dirty="0"/>
              <a:t>- The interest paid to creditors and</a:t>
            </a:r>
          </a:p>
          <a:p>
            <a:r>
              <a:rPr lang="en-US" dirty="0"/>
              <a:t>the dividends paid to preferred stockholders.</a:t>
            </a:r>
          </a:p>
          <a:p>
            <a:r>
              <a:rPr lang="en-US" dirty="0"/>
              <a:t>Returns to Owners -</a:t>
            </a:r>
          </a:p>
          <a:p>
            <a:pPr lvl="1"/>
            <a:r>
              <a:rPr lang="en-US" dirty="0"/>
              <a:t>Examples: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Income /corporation taxes to the government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Interest on loan finance (to service loan)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Deduct Preference shareholders (dividends)</a:t>
            </a:r>
          </a:p>
          <a:p>
            <a:r>
              <a:rPr lang="en-US" dirty="0"/>
              <a:t>Profit for shareholders - </a:t>
            </a:r>
            <a:r>
              <a:rPr lang="en-US" b="1" u="sng" dirty="0"/>
              <a:t>the residual return.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SG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altLang="en-US" sz="3000" dirty="0">
                <a:latin typeface="Arial" charset="0"/>
              </a:rPr>
              <a:t>Discuss the nature and purpose of the</a:t>
            </a:r>
            <a:br>
              <a:rPr lang="en-GB" altLang="en-US" sz="3000" dirty="0">
                <a:latin typeface="Arial" charset="0"/>
              </a:rPr>
            </a:br>
            <a:r>
              <a:rPr lang="en-GB" altLang="en-US" sz="3000" dirty="0">
                <a:latin typeface="Arial" charset="0"/>
              </a:rPr>
              <a:t>income statement</a:t>
            </a:r>
          </a:p>
          <a:p>
            <a:pPr algn="just">
              <a:buFont typeface="Wingdings" pitchFamily="2" charset="2"/>
              <a:buChar char="q"/>
            </a:pPr>
            <a:r>
              <a:rPr lang="en-GB" altLang="en-US" sz="3000" dirty="0">
                <a:latin typeface="Arial" charset="0"/>
              </a:rPr>
              <a:t>Prepare an income statement from relevant financial information and interpret the information that it contains</a:t>
            </a:r>
          </a:p>
          <a:p>
            <a:pPr>
              <a:buFont typeface="Wingdings" pitchFamily="2" charset="2"/>
              <a:buChar char="q"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6252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Arial" charset="0"/>
              </a:rPr>
              <a:t>Interest expense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- The cost of borrowing money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lender charges interest to loan money, which is shown  as interest expense in the income statement of the  borrower.</a:t>
            </a:r>
          </a:p>
          <a:p>
            <a:r>
              <a:rPr lang="en-US" dirty="0"/>
              <a:t>Interest expense is the result of the interest rate and the amount borrowed.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ts val="2575"/>
              </a:lnSpc>
              <a:buNone/>
              <a:tabLst>
                <a:tab pos="457200" algn="l"/>
                <a:tab pos="914400" algn="l"/>
              </a:tabLst>
            </a:pPr>
            <a:r>
              <a:rPr lang="en-US" sz="2800" b="1" dirty="0">
                <a:latin typeface="Arial Narrow" charset="0"/>
                <a:ea typeface="Noto Sans SC Regular" charset="0"/>
                <a:cs typeface="Noto Sans SC Regular" charset="0"/>
              </a:rPr>
              <a:t>Interest Rate X Amount borrowed = Interest expense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Profit before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Operating profit</a:t>
            </a:r>
          </a:p>
          <a:p>
            <a:pPr marL="0" indent="0">
              <a:buNone/>
            </a:pPr>
            <a:r>
              <a:rPr lang="en-SG" sz="2400" dirty="0"/>
              <a:t>minus</a:t>
            </a:r>
          </a:p>
          <a:p>
            <a:pPr marL="0" indent="0">
              <a:buNone/>
            </a:pPr>
            <a:r>
              <a:rPr lang="en-SG" dirty="0"/>
              <a:t>Interest expenses</a:t>
            </a:r>
          </a:p>
          <a:p>
            <a:pPr marL="0" indent="0">
              <a:buNone/>
            </a:pPr>
            <a:r>
              <a:rPr lang="en-SG" sz="2400" dirty="0"/>
              <a:t>equals</a:t>
            </a:r>
          </a:p>
          <a:p>
            <a:pPr marL="0" indent="0">
              <a:buNone/>
            </a:pPr>
            <a:r>
              <a:rPr lang="en-SG" b="1" dirty="0"/>
              <a:t>Profit before taxes</a:t>
            </a:r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firm has £15,000 in operating income and £50,000 in debt at a 6% interest rate.</a:t>
            </a:r>
          </a:p>
          <a:p>
            <a:pPr marL="0" indent="0">
              <a:buNone/>
            </a:pPr>
            <a:r>
              <a:rPr lang="en-US" dirty="0"/>
              <a:t>What is the profit before taxes?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15,000 – 50,000*6%=12000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Net Profit/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dirty="0"/>
              <a:t>Operating profit</a:t>
            </a:r>
          </a:p>
          <a:p>
            <a:pPr marL="0" indent="0">
              <a:buNone/>
            </a:pPr>
            <a:r>
              <a:rPr lang="en-SG" sz="2400" dirty="0"/>
              <a:t>minus</a:t>
            </a:r>
          </a:p>
          <a:p>
            <a:pPr marL="0" indent="0">
              <a:buNone/>
            </a:pPr>
            <a:r>
              <a:rPr lang="en-SG" dirty="0"/>
              <a:t>Interest expenses</a:t>
            </a:r>
          </a:p>
          <a:p>
            <a:pPr marL="0" indent="0">
              <a:buNone/>
            </a:pPr>
            <a:r>
              <a:rPr lang="en-SG" sz="2400" dirty="0"/>
              <a:t>equals</a:t>
            </a:r>
          </a:p>
          <a:p>
            <a:pPr marL="0" indent="0">
              <a:buNone/>
            </a:pPr>
            <a:r>
              <a:rPr lang="en-SG" b="1" dirty="0"/>
              <a:t>Profit before taxes</a:t>
            </a:r>
          </a:p>
          <a:p>
            <a:pPr marL="0" indent="0">
              <a:buNone/>
            </a:pPr>
            <a:r>
              <a:rPr lang="en-SG" dirty="0"/>
              <a:t>minus</a:t>
            </a:r>
          </a:p>
          <a:p>
            <a:pPr marL="0" indent="0">
              <a:buNone/>
            </a:pPr>
            <a:r>
              <a:rPr lang="en-SG" dirty="0"/>
              <a:t>Income taxes</a:t>
            </a:r>
          </a:p>
          <a:p>
            <a:pPr marL="0" indent="0">
              <a:buNone/>
            </a:pPr>
            <a:r>
              <a:rPr lang="en-SG" dirty="0"/>
              <a:t>equals</a:t>
            </a:r>
          </a:p>
          <a:p>
            <a:pPr marL="0" indent="0">
              <a:buNone/>
            </a:pPr>
            <a:r>
              <a:rPr lang="en-SG" b="1" dirty="0"/>
              <a:t>Net income</a:t>
            </a:r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Compute: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Noto Sans SC Regular" charset="0"/>
                <a:cs typeface="Noto Sans SC Regular" charset="0"/>
              </a:rPr>
              <a:t>If a firm has operating income of £15,000 and earning before taxes of £12,000. The corporate income tax is 25%. </a:t>
            </a:r>
          </a:p>
          <a:p>
            <a:r>
              <a:rPr lang="en-US" dirty="0">
                <a:latin typeface="Arial" charset="0"/>
                <a:ea typeface="Noto Sans SC Regular" charset="0"/>
                <a:cs typeface="Noto Sans SC Regular" charset="0"/>
              </a:rPr>
              <a:t>What is the net income? </a:t>
            </a:r>
          </a:p>
          <a:p>
            <a:pPr lvl="0"/>
            <a:r>
              <a:rPr lang="en-US" dirty="0">
                <a:latin typeface="Arial" charset="0"/>
                <a:ea typeface="Noto Sans SC Regular" charset="0"/>
                <a:cs typeface="Noto Sans SC Regular" charset="0"/>
              </a:rPr>
              <a:t>12000-</a:t>
            </a:r>
            <a:r>
              <a:rPr lang="zh-CN" altLang="en-US" dirty="0">
                <a:latin typeface="Arial" charset="0"/>
                <a:ea typeface="Noto Sans SC Regular" charset="0"/>
                <a:cs typeface="Noto Sans SC Regular" charset="0"/>
              </a:rPr>
              <a:t>（</a:t>
            </a:r>
            <a:r>
              <a:rPr lang="en-US" dirty="0">
                <a:latin typeface="Arial" charset="0"/>
                <a:ea typeface="Noto Sans SC Regular" charset="0"/>
                <a:cs typeface="Noto Sans SC Regular" charset="0"/>
              </a:rPr>
              <a:t>12000*25%</a:t>
            </a:r>
            <a:r>
              <a:rPr lang="zh-CN" altLang="en-US" dirty="0">
                <a:latin typeface="Arial" charset="0"/>
                <a:ea typeface="Noto Sans SC Regular" charset="0"/>
                <a:cs typeface="Noto Sans SC Regular" charset="0"/>
              </a:rPr>
              <a:t>）</a:t>
            </a:r>
            <a:r>
              <a:rPr lang="en-US" altLang="zh-CN" dirty="0">
                <a:latin typeface="Arial" charset="0"/>
                <a:ea typeface="Noto Sans SC Regular" charset="0"/>
                <a:cs typeface="Noto Sans SC Regular" charset="0"/>
              </a:rPr>
              <a:t>=9000</a:t>
            </a:r>
            <a:endParaRPr lang="en-US" dirty="0">
              <a:latin typeface="Arial" charset="0"/>
              <a:ea typeface="Noto Sans SC Regular" charset="0"/>
              <a:cs typeface="Noto Sans SC Regular" charset="0"/>
            </a:endParaRP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38" y="-2138"/>
            <a:ext cx="8229600" cy="1143000"/>
          </a:xfrm>
        </p:spPr>
        <p:txBody>
          <a:bodyPr/>
          <a:lstStyle/>
          <a:p>
            <a:r>
              <a:rPr lang="en-SG" dirty="0"/>
              <a:t>Relax and chill: Exercise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3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SG" sz="2000" dirty="0"/>
              <a:t>Prepare an income statement for the year ended 31 December 20X8. (Hint: Not all items listed should appear on the income statement. Ignore debit and credit)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026430"/>
            <a:ext cx="74416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non-current assets do not have a perpetual existence.  They are eventually used up in the process of generating revenue  for the business.</a:t>
            </a:r>
          </a:p>
          <a:p>
            <a:r>
              <a:rPr lang="en-US" dirty="0"/>
              <a:t>Depreciation is the allowance for wear and tear on some fixed assets like, plant and machinery.</a:t>
            </a:r>
          </a:p>
          <a:p>
            <a:r>
              <a:rPr lang="en-US" dirty="0"/>
              <a:t>Depreciation is an attempt to measure that portion of the cost of a  non-current asset that has been used up in generating the  revenue recognized during a particular period.</a:t>
            </a:r>
          </a:p>
          <a:p>
            <a:r>
              <a:rPr lang="en-US" dirty="0"/>
              <a:t>The depreciation charge is considered to be an expense of the  period to which it relates.</a:t>
            </a:r>
          </a:p>
          <a:p>
            <a:r>
              <a:rPr lang="en-US" dirty="0"/>
              <a:t>Amount of decreasing value in a capital asset allowed to be  deducted from a business tax return.</a:t>
            </a:r>
          </a:p>
          <a:p>
            <a:r>
              <a:rPr lang="en-US" dirty="0"/>
              <a:t>Depreciation allows “cost recovery” on capital asset purchases in  the business.</a:t>
            </a:r>
          </a:p>
          <a:p>
            <a:r>
              <a:rPr lang="en-US" dirty="0"/>
              <a:t>Depreciation	is NOT a real cash flow and you can NEVER depreciate land.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SG" b="1" dirty="0"/>
              <a:t>Accumulated depreciation: </a:t>
            </a:r>
            <a:r>
              <a:rPr lang="en-SG" dirty="0"/>
              <a:t>Shows amount that the asset has lost in value since its purchase.</a:t>
            </a:r>
          </a:p>
          <a:p>
            <a:r>
              <a:rPr lang="en-US" b="1" dirty="0"/>
              <a:t>Depreciation expense: </a:t>
            </a:r>
            <a:r>
              <a:rPr lang="en-US" dirty="0"/>
              <a:t>Shows the amount that  the asset has lost in value this period.</a:t>
            </a:r>
          </a:p>
          <a:p>
            <a:r>
              <a:rPr lang="en-US" dirty="0"/>
              <a:t>Causes of decline in fixed assets:</a:t>
            </a:r>
          </a:p>
          <a:p>
            <a:pPr lvl="1"/>
            <a:r>
              <a:rPr lang="en-US" dirty="0"/>
              <a:t>Physical depreciation: Occurs from the wear and  tear.</a:t>
            </a:r>
          </a:p>
          <a:p>
            <a:pPr lvl="1"/>
            <a:r>
              <a:rPr lang="en-US" dirty="0"/>
              <a:t>Functional depreciation: Occurs when a fixed  asset is no longer able to provide services at the  level for which it was intended.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127000" indent="-457200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Depreciation is the measure of the:</a:t>
            </a:r>
          </a:p>
          <a:p>
            <a:pPr marL="874712" lvl="1" indent="-457200">
              <a:spcBef>
                <a:spcPts val="2263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Wearing out</a:t>
            </a:r>
          </a:p>
          <a:p>
            <a:pPr marL="874712" lvl="1" indent="-457200">
              <a:spcBef>
                <a:spcPts val="413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Consumption</a:t>
            </a:r>
          </a:p>
          <a:p>
            <a:pPr marL="874712" lvl="1" indent="-457200">
              <a:spcBef>
                <a:spcPts val="338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Other reductions in the useful economic life  of a fixed asset</a:t>
            </a:r>
          </a:p>
          <a:p>
            <a:pPr marL="127000" indent="-457200">
              <a:lnSpc>
                <a:spcPct val="100000"/>
              </a:lnSpc>
              <a:spcBef>
                <a:spcPts val="2088"/>
              </a:spcBef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Arising from:</a:t>
            </a:r>
          </a:p>
          <a:p>
            <a:pPr marL="874712" lvl="1" indent="-457200">
              <a:spcBef>
                <a:spcPts val="413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use</a:t>
            </a:r>
          </a:p>
          <a:p>
            <a:pPr marL="874712" lvl="1" indent="-457200">
              <a:spcBef>
                <a:spcPts val="413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passage of time</a:t>
            </a:r>
          </a:p>
          <a:p>
            <a:pPr marL="874712" lvl="1" indent="-457200">
              <a:spcBef>
                <a:spcPts val="413"/>
              </a:spcBef>
              <a:buSzPct val="81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dirty="0">
                <a:latin typeface="Calibri" charset="0"/>
                <a:ea typeface="Noto Sans SC Regular" charset="0"/>
                <a:cs typeface="Noto Sans SC Regular" charset="0"/>
              </a:rPr>
              <a:t>obsolescence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Depreciation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cost (or fair value) of the asset</a:t>
            </a:r>
          </a:p>
          <a:p>
            <a:r>
              <a:rPr lang="en-US" dirty="0"/>
              <a:t>The useful life of the asset</a:t>
            </a:r>
          </a:p>
          <a:p>
            <a:r>
              <a:rPr lang="en-US" dirty="0"/>
              <a:t>Residual value (disposal value)</a:t>
            </a:r>
          </a:p>
          <a:p>
            <a:r>
              <a:rPr lang="en-US" dirty="0"/>
              <a:t>Depreciation method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income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 algn="just">
              <a:lnSpc>
                <a:spcPct val="108000"/>
              </a:lnSpc>
              <a:spcBef>
                <a:spcPts val="88"/>
              </a:spcBef>
              <a:buSzPct val="79000"/>
              <a:tabLst>
                <a:tab pos="7064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Income Statement is to measure and report  how much profit (wealth) the business has  generated over a period of time.</a:t>
            </a:r>
          </a:p>
          <a:p>
            <a:pPr marL="584200" indent="-571500">
              <a:lnSpc>
                <a:spcPct val="100000"/>
              </a:lnSpc>
              <a:spcBef>
                <a:spcPts val="25"/>
              </a:spcBef>
              <a:buSzTx/>
              <a:tabLst>
                <a:tab pos="7064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4000" dirty="0">
              <a:ea typeface="Noto Sans SC Regular" charset="0"/>
              <a:cs typeface="Noto Sans SC Regular" charset="0"/>
            </a:endParaRPr>
          </a:p>
          <a:p>
            <a:pPr marL="469900" indent="-457200" algn="just">
              <a:lnSpc>
                <a:spcPct val="108000"/>
              </a:lnSpc>
              <a:buSzPct val="79000"/>
              <a:tabLst>
                <a:tab pos="7064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Measuring and reporting financial performance  in terms of revenues, expenses, and  profits/losses over a given time period.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2112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Depreciation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Straight Line Method (SLM): </a:t>
            </a:r>
            <a:r>
              <a:rPr lang="en-US" dirty="0"/>
              <a:t>Depreciated  equally over the </a:t>
            </a:r>
            <a:r>
              <a:rPr lang="en-US" dirty="0">
                <a:solidFill>
                  <a:srgbClr val="FF0000"/>
                </a:solidFill>
              </a:rPr>
              <a:t>useful life </a:t>
            </a:r>
            <a:r>
              <a:rPr lang="en-US" dirty="0"/>
              <a:t>of the asset.</a:t>
            </a:r>
          </a:p>
          <a:p>
            <a:endParaRPr lang="en-US" dirty="0"/>
          </a:p>
          <a:p>
            <a:r>
              <a:rPr lang="en-US" b="1" dirty="0"/>
              <a:t>Reducing Balance Method (RBM): </a:t>
            </a:r>
            <a:r>
              <a:rPr lang="en-US" dirty="0"/>
              <a:t>A fixed  percentage rate of depreciation to the </a:t>
            </a:r>
            <a:r>
              <a:rPr lang="en-US" dirty="0">
                <a:solidFill>
                  <a:srgbClr val="FF0000"/>
                </a:solidFill>
              </a:rPr>
              <a:t>carrying  amount </a:t>
            </a:r>
            <a:r>
              <a:rPr lang="en-US" dirty="0"/>
              <a:t>of the asset each year.</a:t>
            </a:r>
          </a:p>
          <a:p>
            <a:r>
              <a:rPr lang="en-US" dirty="0"/>
              <a:t>carrying amount = net book value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net book value </a:t>
            </a:r>
            <a:r>
              <a:rPr lang="en-US" dirty="0"/>
              <a:t>= Cost of Fix Asset – Accumulated depreciation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 Depreciation method – straight line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Straight line depreciation is calculated as the cost of the asset, minus the estimated disposal value, divided by the number of expected years of use.</a:t>
            </a:r>
            <a:r>
              <a:rPr lang="zh-CN" altLang="en-US" sz="1800" dirty="0">
                <a:solidFill>
                  <a:srgbClr val="FF0000"/>
                </a:solidFill>
              </a:rPr>
              <a:t>直线折旧计算为 </a:t>
            </a:r>
            <a:r>
              <a:rPr lang="en-US" altLang="zh-CN" sz="1800" dirty="0">
                <a:solidFill>
                  <a:srgbClr val="FF0000"/>
                </a:solidFill>
              </a:rPr>
              <a:t>: </a:t>
            </a:r>
            <a:r>
              <a:rPr lang="zh-CN" altLang="en-US" sz="1800" dirty="0">
                <a:solidFill>
                  <a:srgbClr val="FF0000"/>
                </a:solidFill>
              </a:rPr>
              <a:t>资产成本</a:t>
            </a:r>
            <a:r>
              <a:rPr lang="en-US" altLang="zh-CN" sz="1800" dirty="0">
                <a:solidFill>
                  <a:srgbClr val="FF0000"/>
                </a:solidFill>
              </a:rPr>
              <a:t> - </a:t>
            </a:r>
            <a:r>
              <a:rPr lang="zh-CN" altLang="en-US" sz="1800" dirty="0">
                <a:solidFill>
                  <a:srgbClr val="FF0000"/>
                </a:solidFill>
              </a:rPr>
              <a:t>估计处置价值，除以 预期使用年限</a:t>
            </a:r>
            <a:endParaRPr lang="en-GB" sz="1800" dirty="0">
              <a:solidFill>
                <a:srgbClr val="FF0000"/>
              </a:solidFill>
            </a:endParaRPr>
          </a:p>
          <a:p>
            <a:endParaRPr lang="en-SG" dirty="0"/>
          </a:p>
        </p:txBody>
      </p:sp>
      <p:pic>
        <p:nvPicPr>
          <p:cNvPr id="4" name="Picture 2" descr="Y:\Graphics\Powerpoint\PE_UK\PE312-WOOD_12e\Final files\GIF\ch26\page304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22" y="3857628"/>
            <a:ext cx="8541662" cy="1715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Compute: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The lorry was bought for £22,000 and keep it for four years would have no disposal value, what is the charge for depreciation?</a:t>
            </a: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7C538-D849-4E79-A912-61E8845F6A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77072"/>
            <a:ext cx="704078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 Depreciation method – straight line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84784"/>
            <a:ext cx="91344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fixed </a:t>
            </a:r>
            <a:r>
              <a:rPr lang="en-US" b="1" dirty="0">
                <a:solidFill>
                  <a:srgbClr val="FF0000"/>
                </a:solidFill>
              </a:rPr>
              <a:t>percentage</a:t>
            </a:r>
            <a:r>
              <a:rPr lang="en-US" b="1" dirty="0"/>
              <a:t> </a:t>
            </a:r>
            <a:r>
              <a:rPr lang="en-US" dirty="0"/>
              <a:t>for depreciation is deducted from the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in the first year. </a:t>
            </a:r>
            <a:r>
              <a:rPr lang="en-GB" dirty="0"/>
              <a:t>	</a:t>
            </a:r>
          </a:p>
          <a:p>
            <a:r>
              <a:rPr lang="en-US" dirty="0"/>
              <a:t>In the second or later years the same percentage is taken of the reduced balance(</a:t>
            </a:r>
            <a:r>
              <a:rPr lang="en-US" dirty="0">
                <a:solidFill>
                  <a:srgbClr val="FF0000"/>
                </a:solidFill>
              </a:rPr>
              <a:t>net book value</a:t>
            </a:r>
            <a:r>
              <a:rPr lang="en-US" dirty="0"/>
              <a:t>). </a:t>
            </a:r>
          </a:p>
          <a:p>
            <a:r>
              <a:rPr lang="en-US" dirty="0"/>
              <a:t>Also known as </a:t>
            </a:r>
            <a:r>
              <a:rPr lang="en-US" u="sng" dirty="0"/>
              <a:t>diminishing balance method(</a:t>
            </a:r>
            <a:r>
              <a:rPr lang="en-GB" altLang="zh-CN" dirty="0"/>
              <a:t>reducing balance)</a:t>
            </a:r>
            <a:r>
              <a:rPr lang="en-US" dirty="0"/>
              <a:t>. </a:t>
            </a:r>
          </a:p>
          <a:p>
            <a:r>
              <a:rPr lang="en-US" dirty="0"/>
              <a:t>For example, if a machine is bought for £10,000 and depreciation is to be charged at 20 per cent, calculate the depreciation for first year, second year and third year. </a:t>
            </a:r>
            <a:endParaRPr lang="en-GB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Reducing balance depreciation is calculated using a fixed percentage, on the net value of the asset. </a:t>
            </a:r>
          </a:p>
        </p:txBody>
      </p:sp>
      <p:pic>
        <p:nvPicPr>
          <p:cNvPr id="4" name="Picture 2" descr="Y:\Graphics\Powerpoint\PE_UK\PE312-WOOD_12e\Final files\GIF\ch26\page304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0" y="3212976"/>
            <a:ext cx="7996520" cy="3201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What if you would like to find the percentage that apply to this method?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</a:p>
              <a:p>
                <a:pPr marL="0" indent="0">
                  <a:buNone/>
                </a:pPr>
                <a:r>
                  <a:rPr lang="en-US" dirty="0"/>
                  <a:t>n = the number of years </a:t>
                </a:r>
              </a:p>
              <a:p>
                <a:pPr marL="0" indent="0">
                  <a:buNone/>
                </a:pPr>
                <a:r>
                  <a:rPr lang="en-US" dirty="0"/>
                  <a:t>s = the net residual value </a:t>
                </a:r>
              </a:p>
              <a:p>
                <a:pPr marL="0" indent="0">
                  <a:buNone/>
                </a:pPr>
                <a:r>
                  <a:rPr lang="en-US" dirty="0"/>
                  <a:t>c = the cost of the asset </a:t>
                </a:r>
              </a:p>
              <a:p>
                <a:pPr marL="0" indent="0">
                  <a:buNone/>
                </a:pPr>
                <a:r>
                  <a:rPr lang="en-US" dirty="0"/>
                  <a:t>r = the rate of depreciation to be applied.</a:t>
                </a:r>
                <a:endParaRPr lang="en-GB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704" t="-2591" r="-2444" b="-5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Example, If a machine is bought for £10,000, the residual value is £256 and keep for 4 years. Calculate the rate of depreciation that applied.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256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10,000</m:t>
                            </m:r>
                          </m:den>
                        </m:f>
                      </m:e>
                    </m:rad>
                  </m:oMath>
                </a14:m>
                <a:endParaRPr lang="en-GB" dirty="0"/>
              </a:p>
              <a:p>
                <a:r>
                  <a:rPr lang="en-GB" dirty="0"/>
                  <a:t>r= 60%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72200" y="3459535"/>
                <a:ext cx="1872208" cy="6560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459535"/>
                <a:ext cx="1872208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779912" y="3787541"/>
            <a:ext cx="2592288" cy="433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23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104CD5-E6F7-4790-8A9D-5CEE2A4FE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772816"/>
            <a:ext cx="839187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Depreciation methods – reducing balance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174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4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Income statement terminology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47663" algn="just">
              <a:lnSpc>
                <a:spcPct val="98000"/>
              </a:lnSpc>
              <a:spcBef>
                <a:spcPts val="125"/>
              </a:spcBef>
              <a:buSzPct val="80000"/>
              <a:buFont typeface="Arial" charset="0"/>
              <a:buChar char="•"/>
              <a:tabLst>
                <a:tab pos="7191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b="1" dirty="0">
                <a:ea typeface="Noto Sans SC Regular" charset="0"/>
                <a:cs typeface="Noto Sans SC Regular" charset="0"/>
              </a:rPr>
              <a:t>Revenue - </a:t>
            </a:r>
            <a:r>
              <a:rPr lang="en-US" dirty="0">
                <a:ea typeface="Noto Sans SC Regular" charset="0"/>
                <a:cs typeface="Noto Sans SC Regular" charset="0"/>
              </a:rPr>
              <a:t>Money derived from selling the company</a:t>
            </a:r>
            <a:r>
              <a:rPr lang="en-US" dirty="0">
                <a:latin typeface="Times New Roman" pitchFamily="16" charset="0"/>
                <a:ea typeface="Noto Sans SC Regular" charset="0"/>
                <a:cs typeface="Noto Sans SC Regular" charset="0"/>
              </a:rPr>
              <a:t>’</a:t>
            </a:r>
            <a:r>
              <a:rPr lang="en-US" dirty="0">
                <a:ea typeface="Noto Sans SC Regular" charset="0"/>
                <a:cs typeface="Noto Sans SC Regular" charset="0"/>
              </a:rPr>
              <a:t>s product or  service, the inflow of economic benefits arising from the ordinary  activities of a business.</a:t>
            </a:r>
          </a:p>
          <a:p>
            <a:pPr marL="358775" indent="-347663" algn="just">
              <a:lnSpc>
                <a:spcPct val="98000"/>
              </a:lnSpc>
              <a:spcBef>
                <a:spcPts val="125"/>
              </a:spcBef>
              <a:buSzPct val="80000"/>
              <a:buFont typeface="Arial" charset="0"/>
              <a:buChar char="•"/>
              <a:tabLst>
                <a:tab pos="7191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dirty="0">
              <a:ea typeface="Noto Sans SC Regular" charset="0"/>
              <a:cs typeface="Noto Sans SC Regular" charset="0"/>
            </a:endParaRPr>
          </a:p>
          <a:p>
            <a:pPr marL="752475" lvl="1" indent="-282575" algn="just">
              <a:lnSpc>
                <a:spcPts val="2375"/>
              </a:lnSpc>
              <a:buSzPct val="70000"/>
              <a:buFont typeface="Arial" charset="0"/>
              <a:buChar char="•"/>
              <a:tabLst>
                <a:tab pos="71913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b="1" i="1" dirty="0">
                <a:ea typeface="Noto Sans SC Regular" charset="0"/>
                <a:cs typeface="Noto Sans SC Regular" charset="0"/>
              </a:rPr>
              <a:t>Examples</a:t>
            </a:r>
          </a:p>
          <a:p>
            <a:pPr marL="812800" lvl="2">
              <a:lnSpc>
                <a:spcPct val="10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2800" dirty="0">
                <a:ea typeface="Noto Sans SC Regular" charset="0"/>
                <a:cs typeface="Noto Sans SC Regular" charset="0"/>
              </a:rPr>
              <a:t>Sales of goods by a manufacturer  </a:t>
            </a:r>
          </a:p>
          <a:p>
            <a:pPr marL="812800" lvl="2">
              <a:lnSpc>
                <a:spcPct val="10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2800" dirty="0">
                <a:ea typeface="Noto Sans SC Regular" charset="0"/>
                <a:cs typeface="Noto Sans SC Regular" charset="0"/>
              </a:rPr>
              <a:t>Fees for services of a solicitor  </a:t>
            </a:r>
          </a:p>
          <a:p>
            <a:pPr marL="812800" lvl="2">
              <a:lnSpc>
                <a:spcPct val="10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2800" dirty="0">
                <a:ea typeface="Noto Sans SC Regular" charset="0"/>
                <a:cs typeface="Noto Sans SC Regular" charset="0"/>
              </a:rPr>
              <a:t>Subscriptions of a club</a:t>
            </a:r>
          </a:p>
          <a:p>
            <a:pPr marL="812800" lvl="2">
              <a:spcBef>
                <a:spcPts val="225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2800" dirty="0">
                <a:ea typeface="Noto Sans SC Regular" charset="0"/>
                <a:cs typeface="Noto Sans SC Regular" charset="0"/>
              </a:rPr>
              <a:t>Interest received from an investment</a:t>
            </a:r>
            <a:endParaRPr lang="en-US" sz="2800" b="1" i="1" dirty="0">
              <a:ea typeface="Noto Sans SC Regular" charset="0"/>
              <a:cs typeface="Noto Sans SC Regular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method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method chosen should be the one that allocates the cost to each period in accordance with the overall economic benefit from the use of the asset.</a:t>
            </a:r>
          </a:p>
          <a:p>
            <a:r>
              <a:rPr lang="en-GB" dirty="0"/>
              <a:t>Therefore, if more benefit is derived from the asset in early years, then the reducing balance method is more appropriate.</a:t>
            </a:r>
          </a:p>
          <a:p>
            <a:r>
              <a:rPr lang="en-GB" dirty="0"/>
              <a:t>However, if benefits are spread equally over the years, the straight line method is suitable.</a:t>
            </a:r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method: comparison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business has just bought a machine for £8,000. It will be kept in use for four years, when it will be disposed of for an estimated amount of £500. The accountant has asked you to prepare a comparison of the amounts charged as depreciation using both methods.</a:t>
            </a: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E418B-E9D3-41A3-9D85-D3485D96DE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075" y="3645024"/>
            <a:ext cx="7631424" cy="27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Relax and chill: Exercise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Gillian purchased a notebook PC for £2,600. It has an estimated life of four years and a scrap value of £200. She is not certain whether she should use the straight line or the reducing balance basis for the purpose of calculating depreciation on the computer. </a:t>
            </a:r>
          </a:p>
          <a:p>
            <a:pPr algn="just"/>
            <a:r>
              <a:rPr lang="en-US" dirty="0"/>
              <a:t>You are required to calculate the depreciation (to the nearest £) using both methods. (Assume that 45 percent per annum is to be used for the reducing balance method. 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6F-5AE7-4812-BC31-A217B30D918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D67A-F50D-4763-AC67-3E437D39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8892480" cy="498316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Gillian purchased a notebook PC for £2,600. It has an estimated life of four years and a scrap value/ </a:t>
            </a:r>
            <a:r>
              <a:rPr lang="en-US" u="sng" dirty="0">
                <a:solidFill>
                  <a:srgbClr val="FF0000"/>
                </a:solidFill>
              </a:rPr>
              <a:t>disposal value/ residual value </a:t>
            </a:r>
            <a:r>
              <a:rPr lang="en-US" dirty="0"/>
              <a:t>of £200. She is not certain whether she should use the straight line or the reducing balance basis for the purpose of calculating depreciation on the computer.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0BCB7-8EFC-49D3-8D39-815EADBE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49471"/>
              </p:ext>
            </p:extLst>
          </p:nvPr>
        </p:nvGraphicFramePr>
        <p:xfrm>
          <a:off x="395536" y="4437112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109108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4554533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43265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70345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Depreciation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Book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1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8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9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6F-5AE7-4812-BC31-A217B30D918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D67A-F50D-4763-AC67-3E437D39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8892480" cy="498316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Aggregate/ Total depreciation</a:t>
            </a:r>
            <a:r>
              <a:rPr lang="en-US" dirty="0">
                <a:sym typeface="Wingdings" pitchFamily="2" charset="2"/>
              </a:rPr>
              <a:t> a contra asset under non-fixed assets in the balance sheet</a:t>
            </a:r>
          </a:p>
          <a:p>
            <a:pPr algn="just"/>
            <a:r>
              <a:rPr lang="en-US" dirty="0">
                <a:sym typeface="Wingdings" pitchFamily="2" charset="2"/>
              </a:rPr>
              <a:t>Cumulative depreciation of an asset up to a single point in its life. </a:t>
            </a:r>
          </a:p>
          <a:p>
            <a:pPr algn="just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0BCB7-8EFC-49D3-8D39-815EADBE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6631"/>
              </p:ext>
            </p:extLst>
          </p:nvPr>
        </p:nvGraphicFramePr>
        <p:xfrm>
          <a:off x="323528" y="3501008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62">
                  <a:extLst>
                    <a:ext uri="{9D8B030D-6E8A-4147-A177-3AD203B41FA5}">
                      <a16:colId xmlns:a16="http://schemas.microsoft.com/office/drawing/2014/main" val="410910867"/>
                    </a:ext>
                  </a:extLst>
                </a:gridCol>
                <a:gridCol w="990204">
                  <a:extLst>
                    <a:ext uri="{9D8B030D-6E8A-4147-A177-3AD203B41FA5}">
                      <a16:colId xmlns:a16="http://schemas.microsoft.com/office/drawing/2014/main" val="745545336"/>
                    </a:ext>
                  </a:extLst>
                </a:gridCol>
                <a:gridCol w="2298790">
                  <a:extLst>
                    <a:ext uri="{9D8B030D-6E8A-4147-A177-3AD203B41FA5}">
                      <a16:colId xmlns:a16="http://schemas.microsoft.com/office/drawing/2014/main" val="4143265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2976">
                  <a:extLst>
                    <a:ext uri="{9D8B030D-6E8A-4147-A177-3AD203B41FA5}">
                      <a16:colId xmlns:a16="http://schemas.microsoft.com/office/drawing/2014/main" val="3670345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Depreciation charge (Profit and Loss Statement/ Account)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Aggregate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/Accumulated Depreciation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Book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1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8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£1800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£2400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6F-5AE7-4812-BC31-A217B30D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Exercise 1- RBM (45%)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D67A-F50D-4763-AC67-3E437D39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8892480" cy="498316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Aggregate/ Total depreciation</a:t>
            </a:r>
            <a:r>
              <a:rPr lang="en-US" dirty="0">
                <a:sym typeface="Wingdings" pitchFamily="2" charset="2"/>
              </a:rPr>
              <a:t> a contra asset under non-fixed assets in the balance sheet</a:t>
            </a:r>
          </a:p>
          <a:p>
            <a:pPr algn="just"/>
            <a:r>
              <a:rPr lang="en-US" dirty="0">
                <a:sym typeface="Wingdings" pitchFamily="2" charset="2"/>
              </a:rPr>
              <a:t>Cumulative depreciation of an asset up to a single point in its life. </a:t>
            </a:r>
          </a:p>
          <a:p>
            <a:pPr algn="just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0BCB7-8EFC-49D3-8D39-815EADBE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84133"/>
              </p:ext>
            </p:extLst>
          </p:nvPr>
        </p:nvGraphicFramePr>
        <p:xfrm>
          <a:off x="323528" y="3501008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62">
                  <a:extLst>
                    <a:ext uri="{9D8B030D-6E8A-4147-A177-3AD203B41FA5}">
                      <a16:colId xmlns:a16="http://schemas.microsoft.com/office/drawing/2014/main" val="410910867"/>
                    </a:ext>
                  </a:extLst>
                </a:gridCol>
                <a:gridCol w="990204">
                  <a:extLst>
                    <a:ext uri="{9D8B030D-6E8A-4147-A177-3AD203B41FA5}">
                      <a16:colId xmlns:a16="http://schemas.microsoft.com/office/drawing/2014/main" val="745545336"/>
                    </a:ext>
                  </a:extLst>
                </a:gridCol>
                <a:gridCol w="2298790">
                  <a:extLst>
                    <a:ext uri="{9D8B030D-6E8A-4147-A177-3AD203B41FA5}">
                      <a16:colId xmlns:a16="http://schemas.microsoft.com/office/drawing/2014/main" val="4143265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2976">
                  <a:extLst>
                    <a:ext uri="{9D8B030D-6E8A-4147-A177-3AD203B41FA5}">
                      <a16:colId xmlns:a16="http://schemas.microsoft.com/office/drawing/2014/main" val="3670345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Depreciation charge (Profit and Loss Statement/ Account)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Aggregate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/Accumulated Depreciation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Book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1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8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£643.50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£1813.50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£786.50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£786.50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£353.93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£2167.43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£432.57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£432.57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£194.66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£2362.09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£237.91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Other management issues: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algn="just">
              <a:lnSpc>
                <a:spcPct val="105000"/>
              </a:lnSpc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There are other management and financial reports  you may find useful for managing your business  that provide more detail for income statement and  balance sheet accounts, </a:t>
            </a:r>
            <a:r>
              <a:rPr lang="en-US" dirty="0" err="1">
                <a:ea typeface="Noto Sans SC Regular" charset="0"/>
                <a:cs typeface="Noto Sans SC Regular" charset="0"/>
              </a:rPr>
              <a:t>e.g</a:t>
            </a:r>
            <a:r>
              <a:rPr lang="en-US" dirty="0">
                <a:ea typeface="Noto Sans SC Regular" charset="0"/>
                <a:cs typeface="Noto Sans SC Regular" charset="0"/>
              </a:rPr>
              <a:t>:</a:t>
            </a:r>
          </a:p>
          <a:p>
            <a:pPr marL="355600" indent="-341313">
              <a:lnSpc>
                <a:spcPct val="100000"/>
              </a:lnSpc>
              <a:spcBef>
                <a:spcPts val="775"/>
              </a:spcBef>
              <a:buClr>
                <a:srgbClr val="FFFF00"/>
              </a:buClr>
              <a:buSzPct val="79000"/>
              <a:buFont typeface="Wingdings" charset="2"/>
              <a:buChar char="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Sales revenue (e.g. Cash)</a:t>
            </a:r>
          </a:p>
          <a:p>
            <a:pPr marL="355600" indent="-341313">
              <a:lnSpc>
                <a:spcPts val="3350"/>
              </a:lnSpc>
              <a:spcBef>
                <a:spcPts val="413"/>
              </a:spcBef>
              <a:buClr>
                <a:srgbClr val="FFFF00"/>
              </a:buClr>
              <a:buSzPct val="79000"/>
              <a:buFont typeface="Wingdings" charset="2"/>
              <a:buChar char="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Unpaid invoices</a:t>
            </a:r>
          </a:p>
          <a:p>
            <a:pPr marL="355600" indent="-341313">
              <a:lnSpc>
                <a:spcPts val="3350"/>
              </a:lnSpc>
              <a:buClr>
                <a:srgbClr val="FFFF00"/>
              </a:buClr>
              <a:buSzPct val="79000"/>
              <a:buFont typeface="Wingdings" charset="2"/>
              <a:buChar char="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Accounts receivables (Debtors)-bad debt</a:t>
            </a:r>
          </a:p>
          <a:p>
            <a:pPr marL="355600" indent="-341313"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SzPct val="79000"/>
              <a:buFont typeface="Wingdings" charset="2"/>
              <a:buChar char="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Accounts payables	(Creditors)</a:t>
            </a:r>
          </a:p>
          <a:p>
            <a:pPr marL="355600" indent="-341313">
              <a:lnSpc>
                <a:spcPct val="100000"/>
              </a:lnSpc>
              <a:buClr>
                <a:srgbClr val="FFFF00"/>
              </a:buClr>
              <a:buSzPct val="79000"/>
              <a:buFont typeface="Wingdings" charset="2"/>
              <a:buChar char="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Costing Inventories (FIFO, LIFO, AVCO)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Pop quiz: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depreciation reduces profits and reduces the value of assets and so reduces the capital account of the owner, why do businesses bother providing for depreciation?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1DA3-2974-44ED-BE8F-6FA8D702313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Answer: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48EA-C79F-4550-9F93-1E08B6C7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financial statements must show a </a:t>
            </a:r>
            <a:r>
              <a:rPr lang="en-US" u="sng" dirty="0"/>
              <a:t>true and fair view of the financial performance</a:t>
            </a:r>
            <a:r>
              <a:rPr lang="en-US" dirty="0"/>
              <a:t> and position of the business. </a:t>
            </a:r>
          </a:p>
          <a:p>
            <a:r>
              <a:rPr lang="en-US" dirty="0"/>
              <a:t>If depreciation was not provided for, both fixed assets and profits would be stated in the financial statements at </a:t>
            </a:r>
            <a:r>
              <a:rPr lang="en-US" u="sng" dirty="0"/>
              <a:t>inflated amounts</a:t>
            </a:r>
            <a:r>
              <a:rPr lang="en-US" dirty="0"/>
              <a:t>. </a:t>
            </a:r>
          </a:p>
          <a:p>
            <a:r>
              <a:rPr lang="en-US" dirty="0"/>
              <a:t>This would </a:t>
            </a:r>
            <a:r>
              <a:rPr lang="en-US" u="sng" dirty="0"/>
              <a:t>only mislead the users of those financial statements</a:t>
            </a:r>
            <a:r>
              <a:rPr lang="en-US" dirty="0"/>
              <a:t> and, so, depreciation must be charged.</a:t>
            </a:r>
          </a:p>
        </p:txBody>
      </p:sp>
    </p:spTree>
    <p:extLst>
      <p:ext uri="{BB962C8B-B14F-4D97-AF65-F5344CB8AC3E}">
        <p14:creationId xmlns:p14="http://schemas.microsoft.com/office/powerpoint/2010/main" val="210458382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Seminar question- download from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Critical thinking question 2. </a:t>
            </a:r>
          </a:p>
        </p:txBody>
      </p:sp>
    </p:spTree>
    <p:extLst>
      <p:ext uri="{BB962C8B-B14F-4D97-AF65-F5344CB8AC3E}">
        <p14:creationId xmlns:p14="http://schemas.microsoft.com/office/powerpoint/2010/main" val="170308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Income statement terminology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Expense - The cost of producing or acquiring the goods or  services to be sold, the outflow of economic benefits arising from  the ordinary activities of a business.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Cost of goods sold or cost of sales  </a:t>
            </a:r>
          </a:p>
          <a:p>
            <a:pPr lvl="1"/>
            <a:r>
              <a:rPr lang="en-US" dirty="0"/>
              <a:t>Salaries and wages</a:t>
            </a:r>
          </a:p>
          <a:p>
            <a:pPr lvl="1"/>
            <a:r>
              <a:rPr lang="en-US" dirty="0"/>
              <a:t>Rent and rates</a:t>
            </a:r>
          </a:p>
          <a:p>
            <a:pPr lvl="1"/>
            <a:r>
              <a:rPr lang="en-US" dirty="0"/>
              <a:t>Motor vehicle running expenses  Insurance</a:t>
            </a:r>
          </a:p>
          <a:p>
            <a:pPr lvl="1"/>
            <a:r>
              <a:rPr lang="en-US" dirty="0"/>
              <a:t>Printing and stationery  </a:t>
            </a:r>
          </a:p>
          <a:p>
            <a:pPr lvl="1"/>
            <a:r>
              <a:rPr lang="en-US" dirty="0"/>
              <a:t>Heat and light</a:t>
            </a:r>
          </a:p>
          <a:p>
            <a:pPr lvl="1"/>
            <a:r>
              <a:rPr lang="en-US" dirty="0"/>
              <a:t>Telephone and postage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Compensation package for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00808"/>
            <a:ext cx="6084788" cy="355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8965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66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Compensation package for CEO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51125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tranche of options, once vested, entitles Musk to buy up to </a:t>
            </a:r>
            <a:r>
              <a:rPr lang="en-US" dirty="0">
                <a:solidFill>
                  <a:srgbClr val="FF0000"/>
                </a:solidFill>
              </a:rPr>
              <a:t>1,688,670 shares </a:t>
            </a:r>
            <a:r>
              <a:rPr lang="en-US" dirty="0"/>
              <a:t>of Tesla stock at a price </a:t>
            </a:r>
            <a:r>
              <a:rPr lang="en-US" dirty="0">
                <a:solidFill>
                  <a:srgbClr val="FF0000"/>
                </a:solidFill>
              </a:rPr>
              <a:t>of $350.02 a share</a:t>
            </a:r>
            <a:r>
              <a:rPr lang="en-US" dirty="0"/>
              <a:t>, or the closing price at the time of the agreement. So, if Tesla's stock is trading right at the $539.46 level needed to hit a $100 billion valuation, he'd essentially net a profit of $189.44 a share, making the overall first tranche worth just shy of $320 million.</a:t>
            </a:r>
          </a:p>
          <a:p>
            <a:endParaRPr lang="en-US" dirty="0"/>
          </a:p>
          <a:p>
            <a:r>
              <a:rPr lang="en-US" dirty="0"/>
              <a:t>At Tesla's price as of 10 AM Eastern Time Friday of about </a:t>
            </a:r>
            <a:r>
              <a:rPr lang="en-US" dirty="0">
                <a:solidFill>
                  <a:srgbClr val="FF0000"/>
                </a:solidFill>
              </a:rPr>
              <a:t>$809 a share</a:t>
            </a:r>
            <a:r>
              <a:rPr lang="en-US" dirty="0"/>
              <a:t>, the total value of the first tranche would be about </a:t>
            </a:r>
            <a:r>
              <a:rPr lang="en-US" sz="2000" b="1" u="sng" dirty="0">
                <a:solidFill>
                  <a:srgbClr val="0070C0"/>
                </a:solidFill>
              </a:rPr>
              <a:t>$780 million.</a:t>
            </a:r>
            <a:endParaRPr lang="en-SG" sz="2000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172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Source: Business Insider, 20 May 2020</a:t>
            </a:r>
          </a:p>
        </p:txBody>
      </p:sp>
    </p:spTree>
    <p:extLst>
      <p:ext uri="{BB962C8B-B14F-4D97-AF65-F5344CB8AC3E}">
        <p14:creationId xmlns:p14="http://schemas.microsoft.com/office/powerpoint/2010/main" val="381161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Income statement: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Profit (or loss) </a:t>
            </a:r>
            <a:r>
              <a:rPr lang="en-US" dirty="0"/>
              <a:t>for the period =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Total revenue for the period</a:t>
            </a:r>
          </a:p>
          <a:p>
            <a:pPr marL="0" indent="0" algn="ctr">
              <a:buNone/>
            </a:pPr>
            <a:r>
              <a:rPr lang="en-US" dirty="0"/>
              <a:t>–</a:t>
            </a:r>
          </a:p>
          <a:p>
            <a:pPr marL="0" indent="0" algn="ctr">
              <a:buNone/>
            </a:pPr>
            <a:r>
              <a:rPr lang="en-US" dirty="0"/>
              <a:t>Total expenses incurred in generating that revenue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Review: Relationship between balance sheet and income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Assets (at the end of the period) =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Equity (amount at the start of the period)</a:t>
            </a:r>
          </a:p>
          <a:p>
            <a:pPr marL="0" indent="0" algn="ctr">
              <a:buNone/>
            </a:pPr>
            <a:r>
              <a:rPr lang="en-US" dirty="0"/>
              <a:t>+ </a:t>
            </a:r>
            <a:r>
              <a:rPr lang="en-US" i="1" dirty="0"/>
              <a:t>Profit (or –loss) for the period</a:t>
            </a:r>
          </a:p>
          <a:p>
            <a:pPr marL="0" indent="0" algn="ctr">
              <a:buNone/>
            </a:pPr>
            <a:r>
              <a:rPr lang="en-US" dirty="0">
                <a:ea typeface="Noto Sans SC Regular" charset="0"/>
                <a:cs typeface="Noto Sans SC Regular" charset="0"/>
              </a:rPr>
              <a:t>+ Liabilities (at the end of the period)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/>
              <a:t>(Assuming that owner makes no injections or withdrawals of  equity during the period.)</a:t>
            </a:r>
          </a:p>
          <a:p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Income statement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59383" cy="508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Income statement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Sales revenue</a:t>
            </a:r>
          </a:p>
          <a:p>
            <a:pPr marL="0" indent="0">
              <a:buNone/>
            </a:pPr>
            <a:r>
              <a:rPr lang="en-US" dirty="0"/>
              <a:t>Less cost of goods sold (cost of sales)</a:t>
            </a:r>
          </a:p>
          <a:p>
            <a:pPr marL="0" indent="0">
              <a:buNone/>
            </a:pPr>
            <a:r>
              <a:rPr lang="en-US" i="1" dirty="0"/>
              <a:t>(Opening stocks + Purchases) - Closing Stocks (COGS)</a:t>
            </a:r>
          </a:p>
          <a:p>
            <a:pPr marL="0" indent="0">
              <a:buNone/>
            </a:pPr>
            <a:r>
              <a:rPr lang="en-US" b="1" dirty="0"/>
              <a:t>= Gross profit</a:t>
            </a:r>
          </a:p>
          <a:p>
            <a:pPr marL="0" indent="0">
              <a:buNone/>
            </a:pPr>
            <a:r>
              <a:rPr lang="en-US" dirty="0"/>
              <a:t>Less operating expenses</a:t>
            </a:r>
          </a:p>
          <a:p>
            <a:pPr marL="0" indent="0">
              <a:buNone/>
            </a:pPr>
            <a:r>
              <a:rPr lang="en-US" i="1" dirty="0"/>
              <a:t>(salaries and wages, heat and light, insurance, motor vehicle  running expenses, depreciation etc.)</a:t>
            </a:r>
          </a:p>
          <a:p>
            <a:pPr marL="0" indent="0">
              <a:buNone/>
            </a:pPr>
            <a:r>
              <a:rPr lang="en-US" b="1" dirty="0"/>
              <a:t>= Operating profit</a:t>
            </a:r>
          </a:p>
          <a:p>
            <a:pPr marL="0" indent="0">
              <a:buNone/>
            </a:pPr>
            <a:r>
              <a:rPr lang="en-US" dirty="0"/>
              <a:t>Less non-operating expenses</a:t>
            </a:r>
          </a:p>
          <a:p>
            <a:pPr marL="0" indent="0">
              <a:lnSpc>
                <a:spcPts val="2700"/>
              </a:lnSpc>
              <a:spcBef>
                <a:spcPts val="288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i="1" dirty="0">
                <a:ea typeface="Noto Sans SC Regular" charset="0"/>
                <a:cs typeface="Noto Sans SC Regular" charset="0"/>
              </a:rPr>
              <a:t>(e.g. Less interest  expense or Plus interest income)</a:t>
            </a:r>
          </a:p>
          <a:p>
            <a:pPr marL="0" indent="0">
              <a:lnSpc>
                <a:spcPts val="2700"/>
              </a:lnSpc>
              <a:spcBef>
                <a:spcPts val="288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b="1" dirty="0">
                <a:ea typeface="Noto Sans SC Regular" charset="0"/>
                <a:cs typeface="Noto Sans SC Regular" charset="0"/>
              </a:rPr>
              <a:t>Profit for the period </a:t>
            </a:r>
            <a:r>
              <a:rPr lang="en-US" dirty="0">
                <a:ea typeface="Noto Sans SC Regular" charset="0"/>
                <a:cs typeface="Noto Sans SC Regular" charset="0"/>
              </a:rPr>
              <a:t>(or </a:t>
            </a:r>
            <a:r>
              <a:rPr lang="en-US" b="1" dirty="0">
                <a:ea typeface="Noto Sans SC Regular" charset="0"/>
                <a:cs typeface="Noto Sans SC Regular" charset="0"/>
              </a:rPr>
              <a:t>Earnings before  taxes)</a:t>
            </a:r>
          </a:p>
          <a:p>
            <a:pPr marL="0" indent="0">
              <a:lnSpc>
                <a:spcPct val="100000"/>
              </a:lnSpc>
              <a:spcBef>
                <a:spcPts val="75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Less corporate taxes</a:t>
            </a:r>
          </a:p>
          <a:p>
            <a:pPr marL="0" indent="0">
              <a:lnSpc>
                <a:spcPts val="2825"/>
              </a:lnSpc>
              <a:spcBef>
                <a:spcPts val="188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= </a:t>
            </a:r>
            <a:r>
              <a:rPr lang="en-US" b="1" dirty="0">
                <a:ea typeface="Noto Sans SC Regular" charset="0"/>
                <a:cs typeface="Noto Sans SC Regular" charset="0"/>
              </a:rPr>
              <a:t>Profit/Earnings before preferred dividends </a:t>
            </a:r>
          </a:p>
          <a:p>
            <a:pPr marL="0" indent="0">
              <a:lnSpc>
                <a:spcPts val="2825"/>
              </a:lnSpc>
              <a:spcBef>
                <a:spcPts val="188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>
                <a:ea typeface="Noto Sans SC Regular" charset="0"/>
                <a:cs typeface="Noto Sans SC Regular" charset="0"/>
              </a:rPr>
              <a:t>Less preferred stock dividends</a:t>
            </a:r>
          </a:p>
          <a:p>
            <a:pPr marL="0" indent="0">
              <a:lnSpc>
                <a:spcPts val="2700"/>
              </a:lnSpc>
              <a:spcBef>
                <a:spcPts val="288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dirty="0">
                <a:latin typeface="Arial" charset="0"/>
              </a:rPr>
              <a:t>= </a:t>
            </a:r>
            <a:r>
              <a:rPr lang="en-US" b="1" dirty="0">
                <a:latin typeface="Arial" charset="0"/>
              </a:rPr>
              <a:t>Net profit/income available to shareholders</a:t>
            </a:r>
            <a:endParaRPr lang="en-US" i="1" dirty="0">
              <a:ea typeface="Noto Sans SC Regular" charset="0"/>
              <a:cs typeface="Noto Sans SC Regular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12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2506</Words>
  <Application>Microsoft Office PowerPoint</Application>
  <PresentationFormat>全屏显示(4:3)</PresentationFormat>
  <Paragraphs>321</Paragraphs>
  <Slides>51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Cambria Math</vt:lpstr>
      <vt:lpstr>Times New Roman</vt:lpstr>
      <vt:lpstr>Wingdings</vt:lpstr>
      <vt:lpstr>Office Theme</vt:lpstr>
      <vt:lpstr>Lesson 3: Measuring and Reporting Financial Performance</vt:lpstr>
      <vt:lpstr>Learning outcomes</vt:lpstr>
      <vt:lpstr>The income statement</vt:lpstr>
      <vt:lpstr>Income statement terminology</vt:lpstr>
      <vt:lpstr>Income statement terminology</vt:lpstr>
      <vt:lpstr>Income statement: Equation</vt:lpstr>
      <vt:lpstr>Review: Relationship between balance sheet and income statement</vt:lpstr>
      <vt:lpstr>Income statement layout</vt:lpstr>
      <vt:lpstr>Income statement layout</vt:lpstr>
      <vt:lpstr>Income statement correction</vt:lpstr>
      <vt:lpstr>Answer</vt:lpstr>
      <vt:lpstr>Cost of Sales</vt:lpstr>
      <vt:lpstr>Cost of sales (Example)</vt:lpstr>
      <vt:lpstr>Income statement (partial)</vt:lpstr>
      <vt:lpstr>Gross profit</vt:lpstr>
      <vt:lpstr>Operating profit</vt:lpstr>
      <vt:lpstr>Operating profit</vt:lpstr>
      <vt:lpstr>Operating expenses</vt:lpstr>
      <vt:lpstr>Operating expenses &amp; finance costs</vt:lpstr>
      <vt:lpstr>Interest expense - The cost of borrowing money</vt:lpstr>
      <vt:lpstr>Profit before taxes</vt:lpstr>
      <vt:lpstr>Example: </vt:lpstr>
      <vt:lpstr>Net Profit/ Income</vt:lpstr>
      <vt:lpstr>Compute:</vt:lpstr>
      <vt:lpstr>Relax and chill: Exercise Time</vt:lpstr>
      <vt:lpstr>Depreciation</vt:lpstr>
      <vt:lpstr>Depreciation</vt:lpstr>
      <vt:lpstr>Depreciation</vt:lpstr>
      <vt:lpstr>Depreciation terminology</vt:lpstr>
      <vt:lpstr>Depreciation methods</vt:lpstr>
      <vt:lpstr>1. Depreciation method – straight line</vt:lpstr>
      <vt:lpstr>Compute: </vt:lpstr>
      <vt:lpstr>1. Depreciation method – straight line</vt:lpstr>
      <vt:lpstr>2. Depreciation methods – reducing balance</vt:lpstr>
      <vt:lpstr>2. Depreciation methods – reducing balance</vt:lpstr>
      <vt:lpstr>2. Depreciation methods – reducing balance</vt:lpstr>
      <vt:lpstr>2. Depreciation methods – reducing balance</vt:lpstr>
      <vt:lpstr>2. Depreciation methods – reducing balance</vt:lpstr>
      <vt:lpstr>2. Depreciation methods – reducing balance</vt:lpstr>
      <vt:lpstr>Choice of method</vt:lpstr>
      <vt:lpstr>Choice of method: comparison</vt:lpstr>
      <vt:lpstr>Relax and chill: Exercise time</vt:lpstr>
      <vt:lpstr>Exercise 1</vt:lpstr>
      <vt:lpstr>Exercise 1</vt:lpstr>
      <vt:lpstr>Exercise 1- RBM (45%)</vt:lpstr>
      <vt:lpstr>Other management issues:</vt:lpstr>
      <vt:lpstr>Pop quiz: </vt:lpstr>
      <vt:lpstr>Answer: </vt:lpstr>
      <vt:lpstr>Seminar question- download from Canvas</vt:lpstr>
      <vt:lpstr>Compensation package for CEO</vt:lpstr>
      <vt:lpstr>Compensation package for CEO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and Finance</dc:title>
  <dc:creator>Gee</dc:creator>
  <cp:lastModifiedBy>NAN YANG</cp:lastModifiedBy>
  <cp:revision>48</cp:revision>
  <dcterms:created xsi:type="dcterms:W3CDTF">2020-07-03T09:29:19Z</dcterms:created>
  <dcterms:modified xsi:type="dcterms:W3CDTF">2023-03-17T13:17:07Z</dcterms:modified>
</cp:coreProperties>
</file>