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313" r:id="rId6"/>
    <p:sldId id="260" r:id="rId7"/>
    <p:sldId id="266" r:id="rId8"/>
    <p:sldId id="267" r:id="rId9"/>
    <p:sldId id="265" r:id="rId10"/>
    <p:sldId id="268" r:id="rId11"/>
    <p:sldId id="314" r:id="rId12"/>
    <p:sldId id="269" r:id="rId13"/>
    <p:sldId id="270" r:id="rId14"/>
    <p:sldId id="301" r:id="rId15"/>
    <p:sldId id="271" r:id="rId16"/>
    <p:sldId id="302" r:id="rId17"/>
    <p:sldId id="303" r:id="rId18"/>
    <p:sldId id="272" r:id="rId19"/>
    <p:sldId id="273" r:id="rId20"/>
    <p:sldId id="275" r:id="rId21"/>
    <p:sldId id="276" r:id="rId22"/>
    <p:sldId id="277" r:id="rId23"/>
    <p:sldId id="304" r:id="rId24"/>
    <p:sldId id="278" r:id="rId25"/>
    <p:sldId id="305" r:id="rId26"/>
    <p:sldId id="279" r:id="rId27"/>
    <p:sldId id="280" r:id="rId28"/>
    <p:sldId id="274" r:id="rId29"/>
    <p:sldId id="312" r:id="rId30"/>
    <p:sldId id="306" r:id="rId31"/>
    <p:sldId id="281" r:id="rId32"/>
    <p:sldId id="282" r:id="rId33"/>
    <p:sldId id="283" r:id="rId34"/>
    <p:sldId id="284" r:id="rId35"/>
    <p:sldId id="285" r:id="rId36"/>
    <p:sldId id="286" r:id="rId37"/>
    <p:sldId id="288" r:id="rId38"/>
    <p:sldId id="289" r:id="rId39"/>
    <p:sldId id="291" r:id="rId40"/>
    <p:sldId id="290" r:id="rId41"/>
    <p:sldId id="287" r:id="rId42"/>
    <p:sldId id="292" r:id="rId43"/>
    <p:sldId id="293" r:id="rId44"/>
    <p:sldId id="294" r:id="rId45"/>
    <p:sldId id="296" r:id="rId46"/>
    <p:sldId id="297" r:id="rId47"/>
    <p:sldId id="298" r:id="rId48"/>
    <p:sldId id="299" r:id="rId49"/>
    <p:sldId id="261" r:id="rId50"/>
    <p:sldId id="307" r:id="rId51"/>
    <p:sldId id="308" r:id="rId52"/>
    <p:sldId id="309" r:id="rId53"/>
    <p:sldId id="300" r:id="rId54"/>
    <p:sldId id="295" r:id="rId55"/>
    <p:sldId id="262" r:id="rId56"/>
    <p:sldId id="263" r:id="rId57"/>
    <p:sldId id="264" r:id="rId58"/>
    <p:sldId id="310" r:id="rId59"/>
    <p:sldId id="31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77601" autoAdjust="0"/>
  </p:normalViewPr>
  <p:slideViewPr>
    <p:cSldViewPr>
      <p:cViewPr varScale="1">
        <p:scale>
          <a:sx n="68" d="100"/>
          <a:sy n="68" d="100"/>
        </p:scale>
        <p:origin x="-186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9866B-C7A4-4025-A466-B4EAD3D63F0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SG"/>
        </a:p>
      </dgm:t>
    </dgm:pt>
    <dgm:pt modelId="{202D669F-2AFC-47B2-AFFB-F4782FF04CC8}">
      <dgm:prSet phldrT="[Text]"/>
      <dgm:spPr/>
      <dgm:t>
        <a:bodyPr/>
        <a:lstStyle/>
        <a:p>
          <a:r>
            <a:rPr lang="en-US" dirty="0">
              <a:solidFill>
                <a:schemeClr val="tx1"/>
              </a:solidFill>
            </a:rPr>
            <a:t>Sources of finance</a:t>
          </a:r>
          <a:endParaRPr lang="en-SG" dirty="0">
            <a:solidFill>
              <a:schemeClr val="tx1"/>
            </a:solidFill>
          </a:endParaRPr>
        </a:p>
      </dgm:t>
    </dgm:pt>
    <dgm:pt modelId="{C27F9CA9-F30D-44F8-B04C-602EF0CBBC9D}" type="parTrans" cxnId="{A90E8A43-4F0A-4D9E-9FE5-594EFB2705CB}">
      <dgm:prSet/>
      <dgm:spPr/>
      <dgm:t>
        <a:bodyPr/>
        <a:lstStyle/>
        <a:p>
          <a:endParaRPr lang="en-SG"/>
        </a:p>
      </dgm:t>
    </dgm:pt>
    <dgm:pt modelId="{56DD1CB7-3F4F-4949-A74E-6BB4B4E8A630}" type="sibTrans" cxnId="{A90E8A43-4F0A-4D9E-9FE5-594EFB2705CB}">
      <dgm:prSet/>
      <dgm:spPr/>
      <dgm:t>
        <a:bodyPr/>
        <a:lstStyle/>
        <a:p>
          <a:endParaRPr lang="en-SG"/>
        </a:p>
      </dgm:t>
    </dgm:pt>
    <dgm:pt modelId="{DFCBAE3C-073C-4F55-8E37-FD51606E8BA1}">
      <dgm:prSet phldrT="[Text]"/>
      <dgm:spPr/>
      <dgm:t>
        <a:bodyPr/>
        <a:lstStyle/>
        <a:p>
          <a:r>
            <a:rPr lang="en-US" dirty="0"/>
            <a:t>Internal sources</a:t>
          </a:r>
          <a:endParaRPr lang="en-SG" dirty="0"/>
        </a:p>
      </dgm:t>
    </dgm:pt>
    <dgm:pt modelId="{E4D6E3F4-C78C-45CF-ACD9-95D438FE4DFA}" type="parTrans" cxnId="{7DF07264-2B9E-41C8-82B2-DF6BFC5DF3B8}">
      <dgm:prSet/>
      <dgm:spPr/>
      <dgm:t>
        <a:bodyPr/>
        <a:lstStyle/>
        <a:p>
          <a:endParaRPr lang="en-SG"/>
        </a:p>
      </dgm:t>
    </dgm:pt>
    <dgm:pt modelId="{46984990-0714-4117-B223-6466554694B7}" type="sibTrans" cxnId="{7DF07264-2B9E-41C8-82B2-DF6BFC5DF3B8}">
      <dgm:prSet/>
      <dgm:spPr/>
      <dgm:t>
        <a:bodyPr/>
        <a:lstStyle/>
        <a:p>
          <a:endParaRPr lang="en-SG"/>
        </a:p>
      </dgm:t>
    </dgm:pt>
    <dgm:pt modelId="{ED1AF9E4-008B-454B-A9A7-A178EA920CA8}">
      <dgm:prSet phldrT="[Text]"/>
      <dgm:spPr/>
      <dgm:t>
        <a:bodyPr/>
        <a:lstStyle/>
        <a:p>
          <a:r>
            <a:rPr lang="en-US" dirty="0"/>
            <a:t>Long-term</a:t>
          </a:r>
          <a:endParaRPr lang="en-SG" dirty="0"/>
        </a:p>
      </dgm:t>
    </dgm:pt>
    <dgm:pt modelId="{D98DC211-3D44-466A-BDED-E662BE4B0E53}" type="parTrans" cxnId="{855C6358-7D0A-4545-A8A8-5A635FA8E38E}">
      <dgm:prSet/>
      <dgm:spPr/>
      <dgm:t>
        <a:bodyPr/>
        <a:lstStyle/>
        <a:p>
          <a:endParaRPr lang="en-SG"/>
        </a:p>
      </dgm:t>
    </dgm:pt>
    <dgm:pt modelId="{8261B575-A7D8-4B98-B885-81EFFC19ADC8}" type="sibTrans" cxnId="{855C6358-7D0A-4545-A8A8-5A635FA8E38E}">
      <dgm:prSet/>
      <dgm:spPr/>
      <dgm:t>
        <a:bodyPr/>
        <a:lstStyle/>
        <a:p>
          <a:endParaRPr lang="en-SG"/>
        </a:p>
      </dgm:t>
    </dgm:pt>
    <dgm:pt modelId="{75594178-B97D-41FE-9D08-C09DEA2BA5A4}">
      <dgm:prSet phldrT="[Text]"/>
      <dgm:spPr/>
      <dgm:t>
        <a:bodyPr/>
        <a:lstStyle/>
        <a:p>
          <a:r>
            <a:rPr lang="en-US" dirty="0"/>
            <a:t>Short-term</a:t>
          </a:r>
          <a:endParaRPr lang="en-SG" dirty="0"/>
        </a:p>
      </dgm:t>
    </dgm:pt>
    <dgm:pt modelId="{612705C7-D36B-4A39-B8E0-D6C0D30AF480}" type="parTrans" cxnId="{85DD64EA-41F0-433B-B750-D555BE3688D9}">
      <dgm:prSet/>
      <dgm:spPr/>
      <dgm:t>
        <a:bodyPr/>
        <a:lstStyle/>
        <a:p>
          <a:endParaRPr lang="en-SG"/>
        </a:p>
      </dgm:t>
    </dgm:pt>
    <dgm:pt modelId="{F014262B-9176-465D-AB71-891E24ADB630}" type="sibTrans" cxnId="{85DD64EA-41F0-433B-B750-D555BE3688D9}">
      <dgm:prSet/>
      <dgm:spPr/>
      <dgm:t>
        <a:bodyPr/>
        <a:lstStyle/>
        <a:p>
          <a:endParaRPr lang="en-SG"/>
        </a:p>
      </dgm:t>
    </dgm:pt>
    <dgm:pt modelId="{DB0B9402-16D4-4157-BAFC-05DF6168A05B}">
      <dgm:prSet phldrT="[Text]"/>
      <dgm:spPr/>
      <dgm:t>
        <a:bodyPr/>
        <a:lstStyle/>
        <a:p>
          <a:r>
            <a:rPr lang="en-US" dirty="0"/>
            <a:t>External sources</a:t>
          </a:r>
          <a:endParaRPr lang="en-SG" dirty="0"/>
        </a:p>
      </dgm:t>
    </dgm:pt>
    <dgm:pt modelId="{B1955015-C1CA-4349-8A7F-45219D8A3C8E}" type="parTrans" cxnId="{7C50775E-9CC2-42F7-BDB7-B97989C6EC24}">
      <dgm:prSet/>
      <dgm:spPr/>
      <dgm:t>
        <a:bodyPr/>
        <a:lstStyle/>
        <a:p>
          <a:endParaRPr lang="en-SG"/>
        </a:p>
      </dgm:t>
    </dgm:pt>
    <dgm:pt modelId="{C943F214-444B-4A8E-BE05-5A47BCD3438D}" type="sibTrans" cxnId="{7C50775E-9CC2-42F7-BDB7-B97989C6EC24}">
      <dgm:prSet/>
      <dgm:spPr/>
      <dgm:t>
        <a:bodyPr/>
        <a:lstStyle/>
        <a:p>
          <a:endParaRPr lang="en-SG"/>
        </a:p>
      </dgm:t>
    </dgm:pt>
    <dgm:pt modelId="{801D0ADF-000D-4A6F-A243-E4385234A636}">
      <dgm:prSet phldrT="[Text]"/>
      <dgm:spPr/>
      <dgm:t>
        <a:bodyPr/>
        <a:lstStyle/>
        <a:p>
          <a:endParaRPr lang="en-SG" dirty="0"/>
        </a:p>
      </dgm:t>
    </dgm:pt>
    <dgm:pt modelId="{288FDC34-B4AB-461B-B9B7-6A0D5C608766}" type="parTrans" cxnId="{87E495C4-16EA-4B50-8339-92DFABAF9345}">
      <dgm:prSet/>
      <dgm:spPr/>
      <dgm:t>
        <a:bodyPr/>
        <a:lstStyle/>
        <a:p>
          <a:endParaRPr lang="en-SG"/>
        </a:p>
      </dgm:t>
    </dgm:pt>
    <dgm:pt modelId="{61A3BCB5-7242-4C9E-9F30-2878BCBD76C7}" type="sibTrans" cxnId="{87E495C4-16EA-4B50-8339-92DFABAF9345}">
      <dgm:prSet/>
      <dgm:spPr/>
      <dgm:t>
        <a:bodyPr/>
        <a:lstStyle/>
        <a:p>
          <a:endParaRPr lang="en-SG"/>
        </a:p>
      </dgm:t>
    </dgm:pt>
    <dgm:pt modelId="{65921DA7-428E-47C4-B26F-9FAFFB306FDF}">
      <dgm:prSet phldrT="[Text]"/>
      <dgm:spPr/>
      <dgm:t>
        <a:bodyPr/>
        <a:lstStyle/>
        <a:p>
          <a:endParaRPr lang="en-SG" dirty="0"/>
        </a:p>
      </dgm:t>
    </dgm:pt>
    <dgm:pt modelId="{BA5A3082-2656-45B2-B888-538E39DD9678}" type="parTrans" cxnId="{702453B8-ABBD-40CB-B9CE-14ECA172224B}">
      <dgm:prSet/>
      <dgm:spPr/>
      <dgm:t>
        <a:bodyPr/>
        <a:lstStyle/>
        <a:p>
          <a:endParaRPr lang="en-SG"/>
        </a:p>
      </dgm:t>
    </dgm:pt>
    <dgm:pt modelId="{D42A87FB-FB47-42A5-8FC5-75D2141690DD}" type="sibTrans" cxnId="{702453B8-ABBD-40CB-B9CE-14ECA172224B}">
      <dgm:prSet/>
      <dgm:spPr/>
      <dgm:t>
        <a:bodyPr/>
        <a:lstStyle/>
        <a:p>
          <a:endParaRPr lang="en-SG"/>
        </a:p>
      </dgm:t>
    </dgm:pt>
    <dgm:pt modelId="{4D6C5DB6-F95E-4B9F-82F5-9795C5AD5420}">
      <dgm:prSet phldrT="[Text]"/>
      <dgm:spPr/>
      <dgm:t>
        <a:bodyPr/>
        <a:lstStyle/>
        <a:p>
          <a:endParaRPr lang="en-SG" dirty="0"/>
        </a:p>
      </dgm:t>
    </dgm:pt>
    <dgm:pt modelId="{56928AC0-2183-4F91-94C5-B5C8BAC9B649}" type="parTrans" cxnId="{3555FA9F-4DE6-45D2-A0DA-3C98C081F0C9}">
      <dgm:prSet/>
      <dgm:spPr/>
      <dgm:t>
        <a:bodyPr/>
        <a:lstStyle/>
        <a:p>
          <a:endParaRPr lang="en-SG"/>
        </a:p>
      </dgm:t>
    </dgm:pt>
    <dgm:pt modelId="{5C49DBB3-33B4-482D-ABBC-F61BFD99B412}" type="sibTrans" cxnId="{3555FA9F-4DE6-45D2-A0DA-3C98C081F0C9}">
      <dgm:prSet/>
      <dgm:spPr/>
      <dgm:t>
        <a:bodyPr/>
        <a:lstStyle/>
        <a:p>
          <a:endParaRPr lang="en-SG"/>
        </a:p>
      </dgm:t>
    </dgm:pt>
    <dgm:pt modelId="{2D68F8DF-7D10-4BB6-91C7-6BB77499AF9B}">
      <dgm:prSet phldrT="[Text]"/>
      <dgm:spPr/>
      <dgm:t>
        <a:bodyPr/>
        <a:lstStyle/>
        <a:p>
          <a:endParaRPr lang="en-SG" dirty="0"/>
        </a:p>
      </dgm:t>
    </dgm:pt>
    <dgm:pt modelId="{0ED2CBF2-714E-4A88-A1C2-CDE706DF545B}" type="parTrans" cxnId="{AF97D7B7-CD71-4861-8549-2A1B40BFBC02}">
      <dgm:prSet/>
      <dgm:spPr/>
      <dgm:t>
        <a:bodyPr/>
        <a:lstStyle/>
        <a:p>
          <a:endParaRPr lang="en-SG"/>
        </a:p>
      </dgm:t>
    </dgm:pt>
    <dgm:pt modelId="{A05D4349-D6AB-4D33-A2A5-F5A767B2D1C5}" type="sibTrans" cxnId="{AF97D7B7-CD71-4861-8549-2A1B40BFBC02}">
      <dgm:prSet/>
      <dgm:spPr/>
      <dgm:t>
        <a:bodyPr/>
        <a:lstStyle/>
        <a:p>
          <a:endParaRPr lang="en-SG"/>
        </a:p>
      </dgm:t>
    </dgm:pt>
    <dgm:pt modelId="{D991C97C-0D39-46A1-9228-1E65B0CAAE51}" type="pres">
      <dgm:prSet presAssocID="{D599866B-C7A4-4025-A466-B4EAD3D63F0D}" presName="diagram" presStyleCnt="0">
        <dgm:presLayoutVars>
          <dgm:chPref val="1"/>
          <dgm:dir/>
          <dgm:animOne val="branch"/>
          <dgm:animLvl val="lvl"/>
          <dgm:resizeHandles val="exact"/>
        </dgm:presLayoutVars>
      </dgm:prSet>
      <dgm:spPr/>
      <dgm:t>
        <a:bodyPr/>
        <a:lstStyle/>
        <a:p>
          <a:endParaRPr lang="en-SG"/>
        </a:p>
      </dgm:t>
    </dgm:pt>
    <dgm:pt modelId="{5F4DC0DD-4E35-4A56-A2C8-B3B569485207}" type="pres">
      <dgm:prSet presAssocID="{202D669F-2AFC-47B2-AFFB-F4782FF04CC8}" presName="root1" presStyleCnt="0"/>
      <dgm:spPr/>
    </dgm:pt>
    <dgm:pt modelId="{D3D5C4D8-4AEE-4225-9625-1048E38E44BF}" type="pres">
      <dgm:prSet presAssocID="{202D669F-2AFC-47B2-AFFB-F4782FF04CC8}" presName="LevelOneTextNode" presStyleLbl="node0" presStyleIdx="0" presStyleCnt="1">
        <dgm:presLayoutVars>
          <dgm:chPref val="3"/>
        </dgm:presLayoutVars>
      </dgm:prSet>
      <dgm:spPr/>
      <dgm:t>
        <a:bodyPr/>
        <a:lstStyle/>
        <a:p>
          <a:endParaRPr lang="en-SG"/>
        </a:p>
      </dgm:t>
    </dgm:pt>
    <dgm:pt modelId="{6EB97654-5109-43FD-95C9-CE3B95E0AC22}" type="pres">
      <dgm:prSet presAssocID="{202D669F-2AFC-47B2-AFFB-F4782FF04CC8}" presName="level2hierChild" presStyleCnt="0"/>
      <dgm:spPr/>
    </dgm:pt>
    <dgm:pt modelId="{28E08EA1-782F-49F6-A618-535BACBF1EE3}" type="pres">
      <dgm:prSet presAssocID="{E4D6E3F4-C78C-45CF-ACD9-95D438FE4DFA}" presName="conn2-1" presStyleLbl="parChTrans1D2" presStyleIdx="0" presStyleCnt="2"/>
      <dgm:spPr/>
      <dgm:t>
        <a:bodyPr/>
        <a:lstStyle/>
        <a:p>
          <a:endParaRPr lang="en-SG"/>
        </a:p>
      </dgm:t>
    </dgm:pt>
    <dgm:pt modelId="{AF7E59C8-883A-426E-A4DD-52C2073A9419}" type="pres">
      <dgm:prSet presAssocID="{E4D6E3F4-C78C-45CF-ACD9-95D438FE4DFA}" presName="connTx" presStyleLbl="parChTrans1D2" presStyleIdx="0" presStyleCnt="2"/>
      <dgm:spPr/>
      <dgm:t>
        <a:bodyPr/>
        <a:lstStyle/>
        <a:p>
          <a:endParaRPr lang="en-SG"/>
        </a:p>
      </dgm:t>
    </dgm:pt>
    <dgm:pt modelId="{B12FF7A5-AA6F-4932-B6E3-9E35027FCD6B}" type="pres">
      <dgm:prSet presAssocID="{DFCBAE3C-073C-4F55-8E37-FD51606E8BA1}" presName="root2" presStyleCnt="0"/>
      <dgm:spPr/>
    </dgm:pt>
    <dgm:pt modelId="{CC8A6F3D-8D09-4D26-AAA2-BFDFA5CD3079}" type="pres">
      <dgm:prSet presAssocID="{DFCBAE3C-073C-4F55-8E37-FD51606E8BA1}" presName="LevelTwoTextNode" presStyleLbl="node2" presStyleIdx="0" presStyleCnt="2">
        <dgm:presLayoutVars>
          <dgm:chPref val="3"/>
        </dgm:presLayoutVars>
      </dgm:prSet>
      <dgm:spPr/>
      <dgm:t>
        <a:bodyPr/>
        <a:lstStyle/>
        <a:p>
          <a:endParaRPr lang="en-SG"/>
        </a:p>
      </dgm:t>
    </dgm:pt>
    <dgm:pt modelId="{D4894501-B332-469E-823B-5D825512C5D2}" type="pres">
      <dgm:prSet presAssocID="{DFCBAE3C-073C-4F55-8E37-FD51606E8BA1}" presName="level3hierChild" presStyleCnt="0"/>
      <dgm:spPr/>
    </dgm:pt>
    <dgm:pt modelId="{DF8CEBA6-D752-453D-9604-E0AF1AAAFBB3}" type="pres">
      <dgm:prSet presAssocID="{D98DC211-3D44-466A-BDED-E662BE4B0E53}" presName="conn2-1" presStyleLbl="parChTrans1D3" presStyleIdx="0" presStyleCnt="2"/>
      <dgm:spPr/>
      <dgm:t>
        <a:bodyPr/>
        <a:lstStyle/>
        <a:p>
          <a:endParaRPr lang="en-SG"/>
        </a:p>
      </dgm:t>
    </dgm:pt>
    <dgm:pt modelId="{52CF8B3C-7D5E-49D2-90CD-DD8AA0B559F7}" type="pres">
      <dgm:prSet presAssocID="{D98DC211-3D44-466A-BDED-E662BE4B0E53}" presName="connTx" presStyleLbl="parChTrans1D3" presStyleIdx="0" presStyleCnt="2"/>
      <dgm:spPr/>
      <dgm:t>
        <a:bodyPr/>
        <a:lstStyle/>
        <a:p>
          <a:endParaRPr lang="en-SG"/>
        </a:p>
      </dgm:t>
    </dgm:pt>
    <dgm:pt modelId="{29A56C70-FA56-486B-A07A-EE1EAC973352}" type="pres">
      <dgm:prSet presAssocID="{ED1AF9E4-008B-454B-A9A7-A178EA920CA8}" presName="root2" presStyleCnt="0"/>
      <dgm:spPr/>
    </dgm:pt>
    <dgm:pt modelId="{D7229EA3-29B2-46D5-9B1C-E21C175B60FF}" type="pres">
      <dgm:prSet presAssocID="{ED1AF9E4-008B-454B-A9A7-A178EA920CA8}" presName="LevelTwoTextNode" presStyleLbl="node3" presStyleIdx="0" presStyleCnt="2">
        <dgm:presLayoutVars>
          <dgm:chPref val="3"/>
        </dgm:presLayoutVars>
      </dgm:prSet>
      <dgm:spPr/>
      <dgm:t>
        <a:bodyPr/>
        <a:lstStyle/>
        <a:p>
          <a:endParaRPr lang="en-SG"/>
        </a:p>
      </dgm:t>
    </dgm:pt>
    <dgm:pt modelId="{C3A4D94D-AF82-459F-8AC7-8A17394D61D2}" type="pres">
      <dgm:prSet presAssocID="{ED1AF9E4-008B-454B-A9A7-A178EA920CA8}" presName="level3hierChild" presStyleCnt="0"/>
      <dgm:spPr/>
    </dgm:pt>
    <dgm:pt modelId="{D62DC42E-5F12-4E2B-9600-9CF35E28B866}" type="pres">
      <dgm:prSet presAssocID="{288FDC34-B4AB-461B-B9B7-6A0D5C608766}" presName="conn2-1" presStyleLbl="parChTrans1D4" presStyleIdx="0" presStyleCnt="4"/>
      <dgm:spPr/>
      <dgm:t>
        <a:bodyPr/>
        <a:lstStyle/>
        <a:p>
          <a:endParaRPr lang="en-SG"/>
        </a:p>
      </dgm:t>
    </dgm:pt>
    <dgm:pt modelId="{DD39964E-6541-46F8-ACEB-763F2B058A07}" type="pres">
      <dgm:prSet presAssocID="{288FDC34-B4AB-461B-B9B7-6A0D5C608766}" presName="connTx" presStyleLbl="parChTrans1D4" presStyleIdx="0" presStyleCnt="4"/>
      <dgm:spPr/>
      <dgm:t>
        <a:bodyPr/>
        <a:lstStyle/>
        <a:p>
          <a:endParaRPr lang="en-SG"/>
        </a:p>
      </dgm:t>
    </dgm:pt>
    <dgm:pt modelId="{E5195CC2-585F-4C10-933E-25B5A9612976}" type="pres">
      <dgm:prSet presAssocID="{801D0ADF-000D-4A6F-A243-E4385234A636}" presName="root2" presStyleCnt="0"/>
      <dgm:spPr/>
    </dgm:pt>
    <dgm:pt modelId="{60A51590-E006-4A13-AC8A-A15EC5827030}" type="pres">
      <dgm:prSet presAssocID="{801D0ADF-000D-4A6F-A243-E4385234A636}" presName="LevelTwoTextNode" presStyleLbl="node4" presStyleIdx="0" presStyleCnt="4">
        <dgm:presLayoutVars>
          <dgm:chPref val="3"/>
        </dgm:presLayoutVars>
      </dgm:prSet>
      <dgm:spPr/>
      <dgm:t>
        <a:bodyPr/>
        <a:lstStyle/>
        <a:p>
          <a:endParaRPr lang="en-SG"/>
        </a:p>
      </dgm:t>
    </dgm:pt>
    <dgm:pt modelId="{200552D6-4EB2-431D-89D3-6FD4E4BD7DEF}" type="pres">
      <dgm:prSet presAssocID="{801D0ADF-000D-4A6F-A243-E4385234A636}" presName="level3hierChild" presStyleCnt="0"/>
      <dgm:spPr/>
    </dgm:pt>
    <dgm:pt modelId="{AC9124D6-8D7B-4C0B-901A-296FC6DE4887}" type="pres">
      <dgm:prSet presAssocID="{612705C7-D36B-4A39-B8E0-D6C0D30AF480}" presName="conn2-1" presStyleLbl="parChTrans1D3" presStyleIdx="1" presStyleCnt="2"/>
      <dgm:spPr/>
      <dgm:t>
        <a:bodyPr/>
        <a:lstStyle/>
        <a:p>
          <a:endParaRPr lang="en-SG"/>
        </a:p>
      </dgm:t>
    </dgm:pt>
    <dgm:pt modelId="{71004BCF-934C-4CBB-BF40-83C83A331E50}" type="pres">
      <dgm:prSet presAssocID="{612705C7-D36B-4A39-B8E0-D6C0D30AF480}" presName="connTx" presStyleLbl="parChTrans1D3" presStyleIdx="1" presStyleCnt="2"/>
      <dgm:spPr/>
      <dgm:t>
        <a:bodyPr/>
        <a:lstStyle/>
        <a:p>
          <a:endParaRPr lang="en-SG"/>
        </a:p>
      </dgm:t>
    </dgm:pt>
    <dgm:pt modelId="{2FF8B2E9-6419-4E28-82A2-A8598CEE2875}" type="pres">
      <dgm:prSet presAssocID="{75594178-B97D-41FE-9D08-C09DEA2BA5A4}" presName="root2" presStyleCnt="0"/>
      <dgm:spPr/>
    </dgm:pt>
    <dgm:pt modelId="{B87818B8-BC3C-42AD-8C1D-6AA5FB476E41}" type="pres">
      <dgm:prSet presAssocID="{75594178-B97D-41FE-9D08-C09DEA2BA5A4}" presName="LevelTwoTextNode" presStyleLbl="node3" presStyleIdx="1" presStyleCnt="2">
        <dgm:presLayoutVars>
          <dgm:chPref val="3"/>
        </dgm:presLayoutVars>
      </dgm:prSet>
      <dgm:spPr/>
      <dgm:t>
        <a:bodyPr/>
        <a:lstStyle/>
        <a:p>
          <a:endParaRPr lang="en-SG"/>
        </a:p>
      </dgm:t>
    </dgm:pt>
    <dgm:pt modelId="{AFDDC034-A0DC-4875-84E2-72C0A47CCC76}" type="pres">
      <dgm:prSet presAssocID="{75594178-B97D-41FE-9D08-C09DEA2BA5A4}" presName="level3hierChild" presStyleCnt="0"/>
      <dgm:spPr/>
    </dgm:pt>
    <dgm:pt modelId="{AB600109-7A9D-4B33-B4AE-D2499A2BCAE3}" type="pres">
      <dgm:prSet presAssocID="{56928AC0-2183-4F91-94C5-B5C8BAC9B649}" presName="conn2-1" presStyleLbl="parChTrans1D4" presStyleIdx="1" presStyleCnt="4"/>
      <dgm:spPr/>
      <dgm:t>
        <a:bodyPr/>
        <a:lstStyle/>
        <a:p>
          <a:endParaRPr lang="en-SG"/>
        </a:p>
      </dgm:t>
    </dgm:pt>
    <dgm:pt modelId="{BC6F8BB3-A080-4F4A-994A-5370DD13F403}" type="pres">
      <dgm:prSet presAssocID="{56928AC0-2183-4F91-94C5-B5C8BAC9B649}" presName="connTx" presStyleLbl="parChTrans1D4" presStyleIdx="1" presStyleCnt="4"/>
      <dgm:spPr/>
      <dgm:t>
        <a:bodyPr/>
        <a:lstStyle/>
        <a:p>
          <a:endParaRPr lang="en-SG"/>
        </a:p>
      </dgm:t>
    </dgm:pt>
    <dgm:pt modelId="{DE9DDF62-C023-4EB0-B41E-B52AE7D65E3E}" type="pres">
      <dgm:prSet presAssocID="{4D6C5DB6-F95E-4B9F-82F5-9795C5AD5420}" presName="root2" presStyleCnt="0"/>
      <dgm:spPr/>
    </dgm:pt>
    <dgm:pt modelId="{0D4CC732-AD8B-4429-AEEB-BB38B967064B}" type="pres">
      <dgm:prSet presAssocID="{4D6C5DB6-F95E-4B9F-82F5-9795C5AD5420}" presName="LevelTwoTextNode" presStyleLbl="node4" presStyleIdx="1" presStyleCnt="4">
        <dgm:presLayoutVars>
          <dgm:chPref val="3"/>
        </dgm:presLayoutVars>
      </dgm:prSet>
      <dgm:spPr/>
      <dgm:t>
        <a:bodyPr/>
        <a:lstStyle/>
        <a:p>
          <a:endParaRPr lang="en-SG"/>
        </a:p>
      </dgm:t>
    </dgm:pt>
    <dgm:pt modelId="{8540343B-A80B-4E7D-894B-1594884D7822}" type="pres">
      <dgm:prSet presAssocID="{4D6C5DB6-F95E-4B9F-82F5-9795C5AD5420}" presName="level3hierChild" presStyleCnt="0"/>
      <dgm:spPr/>
    </dgm:pt>
    <dgm:pt modelId="{134574F8-3F09-425C-96DF-43E6802F4D1E}" type="pres">
      <dgm:prSet presAssocID="{0ED2CBF2-714E-4A88-A1C2-CDE706DF545B}" presName="conn2-1" presStyleLbl="parChTrans1D4" presStyleIdx="2" presStyleCnt="4"/>
      <dgm:spPr/>
      <dgm:t>
        <a:bodyPr/>
        <a:lstStyle/>
        <a:p>
          <a:endParaRPr lang="en-SG"/>
        </a:p>
      </dgm:t>
    </dgm:pt>
    <dgm:pt modelId="{AACE28B6-C014-4CF0-BE59-03B4BFB8C760}" type="pres">
      <dgm:prSet presAssocID="{0ED2CBF2-714E-4A88-A1C2-CDE706DF545B}" presName="connTx" presStyleLbl="parChTrans1D4" presStyleIdx="2" presStyleCnt="4"/>
      <dgm:spPr/>
      <dgm:t>
        <a:bodyPr/>
        <a:lstStyle/>
        <a:p>
          <a:endParaRPr lang="en-SG"/>
        </a:p>
      </dgm:t>
    </dgm:pt>
    <dgm:pt modelId="{F49784BB-0D52-4A30-AA56-74ECA32F6A1A}" type="pres">
      <dgm:prSet presAssocID="{2D68F8DF-7D10-4BB6-91C7-6BB77499AF9B}" presName="root2" presStyleCnt="0"/>
      <dgm:spPr/>
    </dgm:pt>
    <dgm:pt modelId="{9FD4E6D3-D38D-4AE7-B1A0-B96BC279D78D}" type="pres">
      <dgm:prSet presAssocID="{2D68F8DF-7D10-4BB6-91C7-6BB77499AF9B}" presName="LevelTwoTextNode" presStyleLbl="node4" presStyleIdx="2" presStyleCnt="4">
        <dgm:presLayoutVars>
          <dgm:chPref val="3"/>
        </dgm:presLayoutVars>
      </dgm:prSet>
      <dgm:spPr/>
      <dgm:t>
        <a:bodyPr/>
        <a:lstStyle/>
        <a:p>
          <a:endParaRPr lang="en-SG"/>
        </a:p>
      </dgm:t>
    </dgm:pt>
    <dgm:pt modelId="{8FB96C0F-0C59-4DD8-A99A-B92DB4E3B3AC}" type="pres">
      <dgm:prSet presAssocID="{2D68F8DF-7D10-4BB6-91C7-6BB77499AF9B}" presName="level3hierChild" presStyleCnt="0"/>
      <dgm:spPr/>
    </dgm:pt>
    <dgm:pt modelId="{88DFAA69-020C-4FDC-9433-C957FCDD717A}" type="pres">
      <dgm:prSet presAssocID="{BA5A3082-2656-45B2-B888-538E39DD9678}" presName="conn2-1" presStyleLbl="parChTrans1D4" presStyleIdx="3" presStyleCnt="4"/>
      <dgm:spPr/>
      <dgm:t>
        <a:bodyPr/>
        <a:lstStyle/>
        <a:p>
          <a:endParaRPr lang="en-SG"/>
        </a:p>
      </dgm:t>
    </dgm:pt>
    <dgm:pt modelId="{0763747E-E618-42E0-9C7C-CFC581454FC1}" type="pres">
      <dgm:prSet presAssocID="{BA5A3082-2656-45B2-B888-538E39DD9678}" presName="connTx" presStyleLbl="parChTrans1D4" presStyleIdx="3" presStyleCnt="4"/>
      <dgm:spPr/>
      <dgm:t>
        <a:bodyPr/>
        <a:lstStyle/>
        <a:p>
          <a:endParaRPr lang="en-SG"/>
        </a:p>
      </dgm:t>
    </dgm:pt>
    <dgm:pt modelId="{21F95770-261A-41BD-8045-47BCCFD879FD}" type="pres">
      <dgm:prSet presAssocID="{65921DA7-428E-47C4-B26F-9FAFFB306FDF}" presName="root2" presStyleCnt="0"/>
      <dgm:spPr/>
    </dgm:pt>
    <dgm:pt modelId="{AB5D8BDC-39B0-4252-AF0C-66194840581B}" type="pres">
      <dgm:prSet presAssocID="{65921DA7-428E-47C4-B26F-9FAFFB306FDF}" presName="LevelTwoTextNode" presStyleLbl="node4" presStyleIdx="3" presStyleCnt="4">
        <dgm:presLayoutVars>
          <dgm:chPref val="3"/>
        </dgm:presLayoutVars>
      </dgm:prSet>
      <dgm:spPr/>
      <dgm:t>
        <a:bodyPr/>
        <a:lstStyle/>
        <a:p>
          <a:endParaRPr lang="en-SG"/>
        </a:p>
      </dgm:t>
    </dgm:pt>
    <dgm:pt modelId="{7EC2A6F2-647D-4D81-BE4F-D15284C6730D}" type="pres">
      <dgm:prSet presAssocID="{65921DA7-428E-47C4-B26F-9FAFFB306FDF}" presName="level3hierChild" presStyleCnt="0"/>
      <dgm:spPr/>
    </dgm:pt>
    <dgm:pt modelId="{F1D5410A-51E1-47A6-AD56-2D4D7E402593}" type="pres">
      <dgm:prSet presAssocID="{B1955015-C1CA-4349-8A7F-45219D8A3C8E}" presName="conn2-1" presStyleLbl="parChTrans1D2" presStyleIdx="1" presStyleCnt="2"/>
      <dgm:spPr/>
      <dgm:t>
        <a:bodyPr/>
        <a:lstStyle/>
        <a:p>
          <a:endParaRPr lang="en-SG"/>
        </a:p>
      </dgm:t>
    </dgm:pt>
    <dgm:pt modelId="{E20C2DAC-40E4-494C-9761-C588F88C9341}" type="pres">
      <dgm:prSet presAssocID="{B1955015-C1CA-4349-8A7F-45219D8A3C8E}" presName="connTx" presStyleLbl="parChTrans1D2" presStyleIdx="1" presStyleCnt="2"/>
      <dgm:spPr/>
      <dgm:t>
        <a:bodyPr/>
        <a:lstStyle/>
        <a:p>
          <a:endParaRPr lang="en-SG"/>
        </a:p>
      </dgm:t>
    </dgm:pt>
    <dgm:pt modelId="{A942561E-442C-4BF6-9908-05E26879A420}" type="pres">
      <dgm:prSet presAssocID="{DB0B9402-16D4-4157-BAFC-05DF6168A05B}" presName="root2" presStyleCnt="0"/>
      <dgm:spPr/>
    </dgm:pt>
    <dgm:pt modelId="{179DA27C-F2A7-43AD-9085-B040BBB637B9}" type="pres">
      <dgm:prSet presAssocID="{DB0B9402-16D4-4157-BAFC-05DF6168A05B}" presName="LevelTwoTextNode" presStyleLbl="node2" presStyleIdx="1" presStyleCnt="2">
        <dgm:presLayoutVars>
          <dgm:chPref val="3"/>
        </dgm:presLayoutVars>
      </dgm:prSet>
      <dgm:spPr/>
      <dgm:t>
        <a:bodyPr/>
        <a:lstStyle/>
        <a:p>
          <a:endParaRPr lang="en-SG"/>
        </a:p>
      </dgm:t>
    </dgm:pt>
    <dgm:pt modelId="{B95D9F16-3B1B-4FEC-B3C3-401A4955919E}" type="pres">
      <dgm:prSet presAssocID="{DB0B9402-16D4-4157-BAFC-05DF6168A05B}" presName="level3hierChild" presStyleCnt="0"/>
      <dgm:spPr/>
    </dgm:pt>
  </dgm:ptLst>
  <dgm:cxnLst>
    <dgm:cxn modelId="{E30993B1-6BEF-493D-A80E-3A08958E164A}" type="presOf" srcId="{4D6C5DB6-F95E-4B9F-82F5-9795C5AD5420}" destId="{0D4CC732-AD8B-4429-AEEB-BB38B967064B}" srcOrd="0" destOrd="0" presId="urn:microsoft.com/office/officeart/2005/8/layout/hierarchy2"/>
    <dgm:cxn modelId="{13B5A6E5-7C72-4854-93BD-0E69381DCD4E}" type="presOf" srcId="{E4D6E3F4-C78C-45CF-ACD9-95D438FE4DFA}" destId="{AF7E59C8-883A-426E-A4DD-52C2073A9419}" srcOrd="1" destOrd="0" presId="urn:microsoft.com/office/officeart/2005/8/layout/hierarchy2"/>
    <dgm:cxn modelId="{855C6358-7D0A-4545-A8A8-5A635FA8E38E}" srcId="{DFCBAE3C-073C-4F55-8E37-FD51606E8BA1}" destId="{ED1AF9E4-008B-454B-A9A7-A178EA920CA8}" srcOrd="0" destOrd="0" parTransId="{D98DC211-3D44-466A-BDED-E662BE4B0E53}" sibTransId="{8261B575-A7D8-4B98-B885-81EFFC19ADC8}"/>
    <dgm:cxn modelId="{A90E8A43-4F0A-4D9E-9FE5-594EFB2705CB}" srcId="{D599866B-C7A4-4025-A466-B4EAD3D63F0D}" destId="{202D669F-2AFC-47B2-AFFB-F4782FF04CC8}" srcOrd="0" destOrd="0" parTransId="{C27F9CA9-F30D-44F8-B04C-602EF0CBBC9D}" sibTransId="{56DD1CB7-3F4F-4949-A74E-6BB4B4E8A630}"/>
    <dgm:cxn modelId="{63CE4233-6886-4FCD-987A-99241F28D10A}" type="presOf" srcId="{202D669F-2AFC-47B2-AFFB-F4782FF04CC8}" destId="{D3D5C4D8-4AEE-4225-9625-1048E38E44BF}" srcOrd="0" destOrd="0" presId="urn:microsoft.com/office/officeart/2005/8/layout/hierarchy2"/>
    <dgm:cxn modelId="{E3BF714D-2983-4FC7-8F0F-8AA7FBA41A68}" type="presOf" srcId="{288FDC34-B4AB-461B-B9B7-6A0D5C608766}" destId="{DD39964E-6541-46F8-ACEB-763F2B058A07}" srcOrd="1" destOrd="0" presId="urn:microsoft.com/office/officeart/2005/8/layout/hierarchy2"/>
    <dgm:cxn modelId="{6BB9E1D9-5AB2-4276-9D08-D0028DE8A1C9}" type="presOf" srcId="{D98DC211-3D44-466A-BDED-E662BE4B0E53}" destId="{52CF8B3C-7D5E-49D2-90CD-DD8AA0B559F7}" srcOrd="1" destOrd="0" presId="urn:microsoft.com/office/officeart/2005/8/layout/hierarchy2"/>
    <dgm:cxn modelId="{2EA29FEC-8D52-4978-8A8F-11F73F2429EB}" type="presOf" srcId="{E4D6E3F4-C78C-45CF-ACD9-95D438FE4DFA}" destId="{28E08EA1-782F-49F6-A618-535BACBF1EE3}" srcOrd="0" destOrd="0" presId="urn:microsoft.com/office/officeart/2005/8/layout/hierarchy2"/>
    <dgm:cxn modelId="{83CB3DC3-7791-4E5B-9937-3E6EC6C73B60}" type="presOf" srcId="{75594178-B97D-41FE-9D08-C09DEA2BA5A4}" destId="{B87818B8-BC3C-42AD-8C1D-6AA5FB476E41}" srcOrd="0" destOrd="0" presId="urn:microsoft.com/office/officeart/2005/8/layout/hierarchy2"/>
    <dgm:cxn modelId="{2A1377E1-17FA-4A54-AA7B-2E4C3210E237}" type="presOf" srcId="{288FDC34-B4AB-461B-B9B7-6A0D5C608766}" destId="{D62DC42E-5F12-4E2B-9600-9CF35E28B866}" srcOrd="0" destOrd="0" presId="urn:microsoft.com/office/officeart/2005/8/layout/hierarchy2"/>
    <dgm:cxn modelId="{32D9563E-CD4D-4169-B6CF-F88528C2AC50}" type="presOf" srcId="{B1955015-C1CA-4349-8A7F-45219D8A3C8E}" destId="{F1D5410A-51E1-47A6-AD56-2D4D7E402593}" srcOrd="0" destOrd="0" presId="urn:microsoft.com/office/officeart/2005/8/layout/hierarchy2"/>
    <dgm:cxn modelId="{0122C78F-4159-4D9D-BEE6-224CEB0BA292}" type="presOf" srcId="{801D0ADF-000D-4A6F-A243-E4385234A636}" destId="{60A51590-E006-4A13-AC8A-A15EC5827030}" srcOrd="0" destOrd="0" presId="urn:microsoft.com/office/officeart/2005/8/layout/hierarchy2"/>
    <dgm:cxn modelId="{95978751-3766-48EB-87CB-FB726B81526F}" type="presOf" srcId="{DB0B9402-16D4-4157-BAFC-05DF6168A05B}" destId="{179DA27C-F2A7-43AD-9085-B040BBB637B9}" srcOrd="0" destOrd="0" presId="urn:microsoft.com/office/officeart/2005/8/layout/hierarchy2"/>
    <dgm:cxn modelId="{2F6EC29E-C626-4E4C-B1AA-5880605026DA}" type="presOf" srcId="{56928AC0-2183-4F91-94C5-B5C8BAC9B649}" destId="{BC6F8BB3-A080-4F4A-994A-5370DD13F403}" srcOrd="1" destOrd="0" presId="urn:microsoft.com/office/officeart/2005/8/layout/hierarchy2"/>
    <dgm:cxn modelId="{AF97D7B7-CD71-4861-8549-2A1B40BFBC02}" srcId="{75594178-B97D-41FE-9D08-C09DEA2BA5A4}" destId="{2D68F8DF-7D10-4BB6-91C7-6BB77499AF9B}" srcOrd="1" destOrd="0" parTransId="{0ED2CBF2-714E-4A88-A1C2-CDE706DF545B}" sibTransId="{A05D4349-D6AB-4D33-A2A5-F5A767B2D1C5}"/>
    <dgm:cxn modelId="{7C50775E-9CC2-42F7-BDB7-B97989C6EC24}" srcId="{202D669F-2AFC-47B2-AFFB-F4782FF04CC8}" destId="{DB0B9402-16D4-4157-BAFC-05DF6168A05B}" srcOrd="1" destOrd="0" parTransId="{B1955015-C1CA-4349-8A7F-45219D8A3C8E}" sibTransId="{C943F214-444B-4A8E-BE05-5A47BCD3438D}"/>
    <dgm:cxn modelId="{433FB662-591D-442A-A1D3-7C384D729782}" type="presOf" srcId="{65921DA7-428E-47C4-B26F-9FAFFB306FDF}" destId="{AB5D8BDC-39B0-4252-AF0C-66194840581B}" srcOrd="0" destOrd="0" presId="urn:microsoft.com/office/officeart/2005/8/layout/hierarchy2"/>
    <dgm:cxn modelId="{243B714A-CDFD-4F1C-B7CD-E1543057FA4A}" type="presOf" srcId="{B1955015-C1CA-4349-8A7F-45219D8A3C8E}" destId="{E20C2DAC-40E4-494C-9761-C588F88C9341}" srcOrd="1" destOrd="0" presId="urn:microsoft.com/office/officeart/2005/8/layout/hierarchy2"/>
    <dgm:cxn modelId="{E6C8628A-2887-46EA-AA6C-9C009674C47E}" type="presOf" srcId="{BA5A3082-2656-45B2-B888-538E39DD9678}" destId="{0763747E-E618-42E0-9C7C-CFC581454FC1}" srcOrd="1" destOrd="0" presId="urn:microsoft.com/office/officeart/2005/8/layout/hierarchy2"/>
    <dgm:cxn modelId="{85DD64EA-41F0-433B-B750-D555BE3688D9}" srcId="{DFCBAE3C-073C-4F55-8E37-FD51606E8BA1}" destId="{75594178-B97D-41FE-9D08-C09DEA2BA5A4}" srcOrd="1" destOrd="0" parTransId="{612705C7-D36B-4A39-B8E0-D6C0D30AF480}" sibTransId="{F014262B-9176-465D-AB71-891E24ADB630}"/>
    <dgm:cxn modelId="{377F1426-2E12-4DF7-977F-00691691CADA}" type="presOf" srcId="{0ED2CBF2-714E-4A88-A1C2-CDE706DF545B}" destId="{134574F8-3F09-425C-96DF-43E6802F4D1E}" srcOrd="0" destOrd="0" presId="urn:microsoft.com/office/officeart/2005/8/layout/hierarchy2"/>
    <dgm:cxn modelId="{30E4862E-292A-4AFF-927A-2EE5082F6DD6}" type="presOf" srcId="{D98DC211-3D44-466A-BDED-E662BE4B0E53}" destId="{DF8CEBA6-D752-453D-9604-E0AF1AAAFBB3}" srcOrd="0" destOrd="0" presId="urn:microsoft.com/office/officeart/2005/8/layout/hierarchy2"/>
    <dgm:cxn modelId="{034A3B85-CBB4-414E-8BE0-EBBBEAE42239}" type="presOf" srcId="{D599866B-C7A4-4025-A466-B4EAD3D63F0D}" destId="{D991C97C-0D39-46A1-9228-1E65B0CAAE51}" srcOrd="0" destOrd="0" presId="urn:microsoft.com/office/officeart/2005/8/layout/hierarchy2"/>
    <dgm:cxn modelId="{87E495C4-16EA-4B50-8339-92DFABAF9345}" srcId="{ED1AF9E4-008B-454B-A9A7-A178EA920CA8}" destId="{801D0ADF-000D-4A6F-A243-E4385234A636}" srcOrd="0" destOrd="0" parTransId="{288FDC34-B4AB-461B-B9B7-6A0D5C608766}" sibTransId="{61A3BCB5-7242-4C9E-9F30-2878BCBD76C7}"/>
    <dgm:cxn modelId="{F3E1F36A-D1D3-46BA-8194-F4A4C8C879B9}" type="presOf" srcId="{DFCBAE3C-073C-4F55-8E37-FD51606E8BA1}" destId="{CC8A6F3D-8D09-4D26-AAA2-BFDFA5CD3079}" srcOrd="0" destOrd="0" presId="urn:microsoft.com/office/officeart/2005/8/layout/hierarchy2"/>
    <dgm:cxn modelId="{3555FA9F-4DE6-45D2-A0DA-3C98C081F0C9}" srcId="{75594178-B97D-41FE-9D08-C09DEA2BA5A4}" destId="{4D6C5DB6-F95E-4B9F-82F5-9795C5AD5420}" srcOrd="0" destOrd="0" parTransId="{56928AC0-2183-4F91-94C5-B5C8BAC9B649}" sibTransId="{5C49DBB3-33B4-482D-ABBC-F61BFD99B412}"/>
    <dgm:cxn modelId="{7DF07264-2B9E-41C8-82B2-DF6BFC5DF3B8}" srcId="{202D669F-2AFC-47B2-AFFB-F4782FF04CC8}" destId="{DFCBAE3C-073C-4F55-8E37-FD51606E8BA1}" srcOrd="0" destOrd="0" parTransId="{E4D6E3F4-C78C-45CF-ACD9-95D438FE4DFA}" sibTransId="{46984990-0714-4117-B223-6466554694B7}"/>
    <dgm:cxn modelId="{12A23054-1085-42C7-865D-A33D25EE9B37}" type="presOf" srcId="{56928AC0-2183-4F91-94C5-B5C8BAC9B649}" destId="{AB600109-7A9D-4B33-B4AE-D2499A2BCAE3}" srcOrd="0" destOrd="0" presId="urn:microsoft.com/office/officeart/2005/8/layout/hierarchy2"/>
    <dgm:cxn modelId="{66441ED9-1FAD-4A0D-9046-EC12C110FCD1}" type="presOf" srcId="{0ED2CBF2-714E-4A88-A1C2-CDE706DF545B}" destId="{AACE28B6-C014-4CF0-BE59-03B4BFB8C760}" srcOrd="1" destOrd="0" presId="urn:microsoft.com/office/officeart/2005/8/layout/hierarchy2"/>
    <dgm:cxn modelId="{37AAD6AA-05E6-4F62-9C23-853033E340C5}" type="presOf" srcId="{612705C7-D36B-4A39-B8E0-D6C0D30AF480}" destId="{71004BCF-934C-4CBB-BF40-83C83A331E50}" srcOrd="1" destOrd="0" presId="urn:microsoft.com/office/officeart/2005/8/layout/hierarchy2"/>
    <dgm:cxn modelId="{702453B8-ABBD-40CB-B9CE-14ECA172224B}" srcId="{75594178-B97D-41FE-9D08-C09DEA2BA5A4}" destId="{65921DA7-428E-47C4-B26F-9FAFFB306FDF}" srcOrd="2" destOrd="0" parTransId="{BA5A3082-2656-45B2-B888-538E39DD9678}" sibTransId="{D42A87FB-FB47-42A5-8FC5-75D2141690DD}"/>
    <dgm:cxn modelId="{C88A2217-DF1B-42A1-BFE8-58F0FEF5B019}" type="presOf" srcId="{612705C7-D36B-4A39-B8E0-D6C0D30AF480}" destId="{AC9124D6-8D7B-4C0B-901A-296FC6DE4887}" srcOrd="0" destOrd="0" presId="urn:microsoft.com/office/officeart/2005/8/layout/hierarchy2"/>
    <dgm:cxn modelId="{F97A2763-B2EB-4FF4-A1FC-8D68545A4D1F}" type="presOf" srcId="{ED1AF9E4-008B-454B-A9A7-A178EA920CA8}" destId="{D7229EA3-29B2-46D5-9B1C-E21C175B60FF}" srcOrd="0" destOrd="0" presId="urn:microsoft.com/office/officeart/2005/8/layout/hierarchy2"/>
    <dgm:cxn modelId="{ABF890AD-90B9-44A8-9299-2DC931D7A6C6}" type="presOf" srcId="{BA5A3082-2656-45B2-B888-538E39DD9678}" destId="{88DFAA69-020C-4FDC-9433-C957FCDD717A}" srcOrd="0" destOrd="0" presId="urn:microsoft.com/office/officeart/2005/8/layout/hierarchy2"/>
    <dgm:cxn modelId="{B37B4538-AC36-4619-BC3E-D1B809E285ED}" type="presOf" srcId="{2D68F8DF-7D10-4BB6-91C7-6BB77499AF9B}" destId="{9FD4E6D3-D38D-4AE7-B1A0-B96BC279D78D}" srcOrd="0" destOrd="0" presId="urn:microsoft.com/office/officeart/2005/8/layout/hierarchy2"/>
    <dgm:cxn modelId="{4EBEAA00-6995-497B-81C9-85FB71E0E2E8}" type="presParOf" srcId="{D991C97C-0D39-46A1-9228-1E65B0CAAE51}" destId="{5F4DC0DD-4E35-4A56-A2C8-B3B569485207}" srcOrd="0" destOrd="0" presId="urn:microsoft.com/office/officeart/2005/8/layout/hierarchy2"/>
    <dgm:cxn modelId="{E0F14C5F-72D8-49C6-B06D-09D0DF5AC2C2}" type="presParOf" srcId="{5F4DC0DD-4E35-4A56-A2C8-B3B569485207}" destId="{D3D5C4D8-4AEE-4225-9625-1048E38E44BF}" srcOrd="0" destOrd="0" presId="urn:microsoft.com/office/officeart/2005/8/layout/hierarchy2"/>
    <dgm:cxn modelId="{0CF1E038-A079-454F-9698-CC146293FFFC}" type="presParOf" srcId="{5F4DC0DD-4E35-4A56-A2C8-B3B569485207}" destId="{6EB97654-5109-43FD-95C9-CE3B95E0AC22}" srcOrd="1" destOrd="0" presId="urn:microsoft.com/office/officeart/2005/8/layout/hierarchy2"/>
    <dgm:cxn modelId="{E0815224-C2A3-4D90-A01C-2C56A03A7235}" type="presParOf" srcId="{6EB97654-5109-43FD-95C9-CE3B95E0AC22}" destId="{28E08EA1-782F-49F6-A618-535BACBF1EE3}" srcOrd="0" destOrd="0" presId="urn:microsoft.com/office/officeart/2005/8/layout/hierarchy2"/>
    <dgm:cxn modelId="{76A38CEB-AE5A-4E37-B40D-5F9FA65937DD}" type="presParOf" srcId="{28E08EA1-782F-49F6-A618-535BACBF1EE3}" destId="{AF7E59C8-883A-426E-A4DD-52C2073A9419}" srcOrd="0" destOrd="0" presId="urn:microsoft.com/office/officeart/2005/8/layout/hierarchy2"/>
    <dgm:cxn modelId="{1956CE2E-0407-4361-A1DB-C443659386D4}" type="presParOf" srcId="{6EB97654-5109-43FD-95C9-CE3B95E0AC22}" destId="{B12FF7A5-AA6F-4932-B6E3-9E35027FCD6B}" srcOrd="1" destOrd="0" presId="urn:microsoft.com/office/officeart/2005/8/layout/hierarchy2"/>
    <dgm:cxn modelId="{06E42FDF-2560-4392-85BC-F47B51F3163E}" type="presParOf" srcId="{B12FF7A5-AA6F-4932-B6E3-9E35027FCD6B}" destId="{CC8A6F3D-8D09-4D26-AAA2-BFDFA5CD3079}" srcOrd="0" destOrd="0" presId="urn:microsoft.com/office/officeart/2005/8/layout/hierarchy2"/>
    <dgm:cxn modelId="{B63C8B71-C683-4E82-9923-E308B13D7675}" type="presParOf" srcId="{B12FF7A5-AA6F-4932-B6E3-9E35027FCD6B}" destId="{D4894501-B332-469E-823B-5D825512C5D2}" srcOrd="1" destOrd="0" presId="urn:microsoft.com/office/officeart/2005/8/layout/hierarchy2"/>
    <dgm:cxn modelId="{C1D6C266-07F6-45B2-8F00-A1308C9C3262}" type="presParOf" srcId="{D4894501-B332-469E-823B-5D825512C5D2}" destId="{DF8CEBA6-D752-453D-9604-E0AF1AAAFBB3}" srcOrd="0" destOrd="0" presId="urn:microsoft.com/office/officeart/2005/8/layout/hierarchy2"/>
    <dgm:cxn modelId="{DF592E16-54FD-4E50-AB21-A4BE55C61176}" type="presParOf" srcId="{DF8CEBA6-D752-453D-9604-E0AF1AAAFBB3}" destId="{52CF8B3C-7D5E-49D2-90CD-DD8AA0B559F7}" srcOrd="0" destOrd="0" presId="urn:microsoft.com/office/officeart/2005/8/layout/hierarchy2"/>
    <dgm:cxn modelId="{49935B1F-C034-4620-820F-DAA32B5308D8}" type="presParOf" srcId="{D4894501-B332-469E-823B-5D825512C5D2}" destId="{29A56C70-FA56-486B-A07A-EE1EAC973352}" srcOrd="1" destOrd="0" presId="urn:microsoft.com/office/officeart/2005/8/layout/hierarchy2"/>
    <dgm:cxn modelId="{FF213ACE-5078-40E3-B04F-404A3F526F8E}" type="presParOf" srcId="{29A56C70-FA56-486B-A07A-EE1EAC973352}" destId="{D7229EA3-29B2-46D5-9B1C-E21C175B60FF}" srcOrd="0" destOrd="0" presId="urn:microsoft.com/office/officeart/2005/8/layout/hierarchy2"/>
    <dgm:cxn modelId="{C20166F6-EE6E-4456-8188-C70FBB25EE05}" type="presParOf" srcId="{29A56C70-FA56-486B-A07A-EE1EAC973352}" destId="{C3A4D94D-AF82-459F-8AC7-8A17394D61D2}" srcOrd="1" destOrd="0" presId="urn:microsoft.com/office/officeart/2005/8/layout/hierarchy2"/>
    <dgm:cxn modelId="{D75548A5-8AF9-43C4-AFEA-7962B133EF28}" type="presParOf" srcId="{C3A4D94D-AF82-459F-8AC7-8A17394D61D2}" destId="{D62DC42E-5F12-4E2B-9600-9CF35E28B866}" srcOrd="0" destOrd="0" presId="urn:microsoft.com/office/officeart/2005/8/layout/hierarchy2"/>
    <dgm:cxn modelId="{8A3D35F3-70C2-422D-87FB-516778A4F8CE}" type="presParOf" srcId="{D62DC42E-5F12-4E2B-9600-9CF35E28B866}" destId="{DD39964E-6541-46F8-ACEB-763F2B058A07}" srcOrd="0" destOrd="0" presId="urn:microsoft.com/office/officeart/2005/8/layout/hierarchy2"/>
    <dgm:cxn modelId="{9E50D89A-EF0E-4D83-99E0-21E906229C2A}" type="presParOf" srcId="{C3A4D94D-AF82-459F-8AC7-8A17394D61D2}" destId="{E5195CC2-585F-4C10-933E-25B5A9612976}" srcOrd="1" destOrd="0" presId="urn:microsoft.com/office/officeart/2005/8/layout/hierarchy2"/>
    <dgm:cxn modelId="{6BC7CF96-1B7E-4D5C-B991-49B47887B6DE}" type="presParOf" srcId="{E5195CC2-585F-4C10-933E-25B5A9612976}" destId="{60A51590-E006-4A13-AC8A-A15EC5827030}" srcOrd="0" destOrd="0" presId="urn:microsoft.com/office/officeart/2005/8/layout/hierarchy2"/>
    <dgm:cxn modelId="{5726D369-2E92-4F4B-A2D2-14CA04FDCE17}" type="presParOf" srcId="{E5195CC2-585F-4C10-933E-25B5A9612976}" destId="{200552D6-4EB2-431D-89D3-6FD4E4BD7DEF}" srcOrd="1" destOrd="0" presId="urn:microsoft.com/office/officeart/2005/8/layout/hierarchy2"/>
    <dgm:cxn modelId="{63188064-541D-4B6C-9B43-89349E77D2F3}" type="presParOf" srcId="{D4894501-B332-469E-823B-5D825512C5D2}" destId="{AC9124D6-8D7B-4C0B-901A-296FC6DE4887}" srcOrd="2" destOrd="0" presId="urn:microsoft.com/office/officeart/2005/8/layout/hierarchy2"/>
    <dgm:cxn modelId="{76893419-0C17-40F6-9925-F503C965EC2C}" type="presParOf" srcId="{AC9124D6-8D7B-4C0B-901A-296FC6DE4887}" destId="{71004BCF-934C-4CBB-BF40-83C83A331E50}" srcOrd="0" destOrd="0" presId="urn:microsoft.com/office/officeart/2005/8/layout/hierarchy2"/>
    <dgm:cxn modelId="{2025CA7A-A77F-4961-B16B-DDE39B25AD89}" type="presParOf" srcId="{D4894501-B332-469E-823B-5D825512C5D2}" destId="{2FF8B2E9-6419-4E28-82A2-A8598CEE2875}" srcOrd="3" destOrd="0" presId="urn:microsoft.com/office/officeart/2005/8/layout/hierarchy2"/>
    <dgm:cxn modelId="{A2AB1939-B6DC-47EF-8FA4-EBBCAF3CDBE0}" type="presParOf" srcId="{2FF8B2E9-6419-4E28-82A2-A8598CEE2875}" destId="{B87818B8-BC3C-42AD-8C1D-6AA5FB476E41}" srcOrd="0" destOrd="0" presId="urn:microsoft.com/office/officeart/2005/8/layout/hierarchy2"/>
    <dgm:cxn modelId="{CC4C6EC3-B443-41CF-BA73-4B585E90E748}" type="presParOf" srcId="{2FF8B2E9-6419-4E28-82A2-A8598CEE2875}" destId="{AFDDC034-A0DC-4875-84E2-72C0A47CCC76}" srcOrd="1" destOrd="0" presId="urn:microsoft.com/office/officeart/2005/8/layout/hierarchy2"/>
    <dgm:cxn modelId="{EE62554A-0273-4753-9152-41D30C4B226E}" type="presParOf" srcId="{AFDDC034-A0DC-4875-84E2-72C0A47CCC76}" destId="{AB600109-7A9D-4B33-B4AE-D2499A2BCAE3}" srcOrd="0" destOrd="0" presId="urn:microsoft.com/office/officeart/2005/8/layout/hierarchy2"/>
    <dgm:cxn modelId="{E5E21402-664B-494E-801E-0161075194A6}" type="presParOf" srcId="{AB600109-7A9D-4B33-B4AE-D2499A2BCAE3}" destId="{BC6F8BB3-A080-4F4A-994A-5370DD13F403}" srcOrd="0" destOrd="0" presId="urn:microsoft.com/office/officeart/2005/8/layout/hierarchy2"/>
    <dgm:cxn modelId="{A3EEDB11-21C0-4DC6-BAE6-0D6310B10378}" type="presParOf" srcId="{AFDDC034-A0DC-4875-84E2-72C0A47CCC76}" destId="{DE9DDF62-C023-4EB0-B41E-B52AE7D65E3E}" srcOrd="1" destOrd="0" presId="urn:microsoft.com/office/officeart/2005/8/layout/hierarchy2"/>
    <dgm:cxn modelId="{BCD5B647-20F8-4EA3-BE06-86692487E409}" type="presParOf" srcId="{DE9DDF62-C023-4EB0-B41E-B52AE7D65E3E}" destId="{0D4CC732-AD8B-4429-AEEB-BB38B967064B}" srcOrd="0" destOrd="0" presId="urn:microsoft.com/office/officeart/2005/8/layout/hierarchy2"/>
    <dgm:cxn modelId="{7937B2B3-735A-421D-A65A-E2D3D69B50ED}" type="presParOf" srcId="{DE9DDF62-C023-4EB0-B41E-B52AE7D65E3E}" destId="{8540343B-A80B-4E7D-894B-1594884D7822}" srcOrd="1" destOrd="0" presId="urn:microsoft.com/office/officeart/2005/8/layout/hierarchy2"/>
    <dgm:cxn modelId="{9F0F8AE3-68F0-4B0F-A001-2DD966C7452C}" type="presParOf" srcId="{AFDDC034-A0DC-4875-84E2-72C0A47CCC76}" destId="{134574F8-3F09-425C-96DF-43E6802F4D1E}" srcOrd="2" destOrd="0" presId="urn:microsoft.com/office/officeart/2005/8/layout/hierarchy2"/>
    <dgm:cxn modelId="{3985AB3E-E575-4C91-BA83-BB08C975C172}" type="presParOf" srcId="{134574F8-3F09-425C-96DF-43E6802F4D1E}" destId="{AACE28B6-C014-4CF0-BE59-03B4BFB8C760}" srcOrd="0" destOrd="0" presId="urn:microsoft.com/office/officeart/2005/8/layout/hierarchy2"/>
    <dgm:cxn modelId="{9439D6A7-F41E-45BC-945A-3CDF05B0F32A}" type="presParOf" srcId="{AFDDC034-A0DC-4875-84E2-72C0A47CCC76}" destId="{F49784BB-0D52-4A30-AA56-74ECA32F6A1A}" srcOrd="3" destOrd="0" presId="urn:microsoft.com/office/officeart/2005/8/layout/hierarchy2"/>
    <dgm:cxn modelId="{EE936719-3114-441B-9447-B011D79B3161}" type="presParOf" srcId="{F49784BB-0D52-4A30-AA56-74ECA32F6A1A}" destId="{9FD4E6D3-D38D-4AE7-B1A0-B96BC279D78D}" srcOrd="0" destOrd="0" presId="urn:microsoft.com/office/officeart/2005/8/layout/hierarchy2"/>
    <dgm:cxn modelId="{20AAE30A-FE5F-4055-B289-CBF4CFAF944A}" type="presParOf" srcId="{F49784BB-0D52-4A30-AA56-74ECA32F6A1A}" destId="{8FB96C0F-0C59-4DD8-A99A-B92DB4E3B3AC}" srcOrd="1" destOrd="0" presId="urn:microsoft.com/office/officeart/2005/8/layout/hierarchy2"/>
    <dgm:cxn modelId="{C2A1AB93-9411-4398-BD65-0AD632836ECE}" type="presParOf" srcId="{AFDDC034-A0DC-4875-84E2-72C0A47CCC76}" destId="{88DFAA69-020C-4FDC-9433-C957FCDD717A}" srcOrd="4" destOrd="0" presId="urn:microsoft.com/office/officeart/2005/8/layout/hierarchy2"/>
    <dgm:cxn modelId="{941EE4CC-1017-4185-BD45-670107804A71}" type="presParOf" srcId="{88DFAA69-020C-4FDC-9433-C957FCDD717A}" destId="{0763747E-E618-42E0-9C7C-CFC581454FC1}" srcOrd="0" destOrd="0" presId="urn:microsoft.com/office/officeart/2005/8/layout/hierarchy2"/>
    <dgm:cxn modelId="{C80E0D28-0599-46AB-944D-821A69F3D198}" type="presParOf" srcId="{AFDDC034-A0DC-4875-84E2-72C0A47CCC76}" destId="{21F95770-261A-41BD-8045-47BCCFD879FD}" srcOrd="5" destOrd="0" presId="urn:microsoft.com/office/officeart/2005/8/layout/hierarchy2"/>
    <dgm:cxn modelId="{F7AE7F3D-23D4-4BBB-B75D-4B2583A55776}" type="presParOf" srcId="{21F95770-261A-41BD-8045-47BCCFD879FD}" destId="{AB5D8BDC-39B0-4252-AF0C-66194840581B}" srcOrd="0" destOrd="0" presId="urn:microsoft.com/office/officeart/2005/8/layout/hierarchy2"/>
    <dgm:cxn modelId="{286985D1-5957-4699-9F9D-57CA9BFDC8FD}" type="presParOf" srcId="{21F95770-261A-41BD-8045-47BCCFD879FD}" destId="{7EC2A6F2-647D-4D81-BE4F-D15284C6730D}" srcOrd="1" destOrd="0" presId="urn:microsoft.com/office/officeart/2005/8/layout/hierarchy2"/>
    <dgm:cxn modelId="{52568454-D701-4E97-AEF7-D042CDB1BBEA}" type="presParOf" srcId="{6EB97654-5109-43FD-95C9-CE3B95E0AC22}" destId="{F1D5410A-51E1-47A6-AD56-2D4D7E402593}" srcOrd="2" destOrd="0" presId="urn:microsoft.com/office/officeart/2005/8/layout/hierarchy2"/>
    <dgm:cxn modelId="{55DE2607-177C-42E8-A974-9D2FBB8812C1}" type="presParOf" srcId="{F1D5410A-51E1-47A6-AD56-2D4D7E402593}" destId="{E20C2DAC-40E4-494C-9761-C588F88C9341}" srcOrd="0" destOrd="0" presId="urn:microsoft.com/office/officeart/2005/8/layout/hierarchy2"/>
    <dgm:cxn modelId="{9001091A-673C-4E8E-8829-5CD8F12F02FE}" type="presParOf" srcId="{6EB97654-5109-43FD-95C9-CE3B95E0AC22}" destId="{A942561E-442C-4BF6-9908-05E26879A420}" srcOrd="3" destOrd="0" presId="urn:microsoft.com/office/officeart/2005/8/layout/hierarchy2"/>
    <dgm:cxn modelId="{C31BF009-C0DB-4A33-9E29-45D452E258B6}" type="presParOf" srcId="{A942561E-442C-4BF6-9908-05E26879A420}" destId="{179DA27C-F2A7-43AD-9085-B040BBB637B9}" srcOrd="0" destOrd="0" presId="urn:microsoft.com/office/officeart/2005/8/layout/hierarchy2"/>
    <dgm:cxn modelId="{6DDA0EC4-39E9-408B-B913-03168194251B}" type="presParOf" srcId="{A942561E-442C-4BF6-9908-05E26879A420}" destId="{B95D9F16-3B1B-4FEC-B3C3-401A495591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9866B-C7A4-4025-A466-B4EAD3D63F0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SG"/>
        </a:p>
      </dgm:t>
    </dgm:pt>
    <dgm:pt modelId="{202D669F-2AFC-47B2-AFFB-F4782FF04CC8}">
      <dgm:prSet phldrT="[Text]"/>
      <dgm:spPr/>
      <dgm:t>
        <a:bodyPr/>
        <a:lstStyle/>
        <a:p>
          <a:r>
            <a:rPr lang="en-US" dirty="0">
              <a:solidFill>
                <a:schemeClr val="tx1"/>
              </a:solidFill>
            </a:rPr>
            <a:t>Sources of finance</a:t>
          </a:r>
          <a:endParaRPr lang="en-SG" dirty="0">
            <a:solidFill>
              <a:schemeClr val="tx1"/>
            </a:solidFill>
          </a:endParaRPr>
        </a:p>
      </dgm:t>
    </dgm:pt>
    <dgm:pt modelId="{C27F9CA9-F30D-44F8-B04C-602EF0CBBC9D}" type="parTrans" cxnId="{A90E8A43-4F0A-4D9E-9FE5-594EFB2705CB}">
      <dgm:prSet/>
      <dgm:spPr/>
      <dgm:t>
        <a:bodyPr/>
        <a:lstStyle/>
        <a:p>
          <a:endParaRPr lang="en-SG"/>
        </a:p>
      </dgm:t>
    </dgm:pt>
    <dgm:pt modelId="{56DD1CB7-3F4F-4949-A74E-6BB4B4E8A630}" type="sibTrans" cxnId="{A90E8A43-4F0A-4D9E-9FE5-594EFB2705CB}">
      <dgm:prSet/>
      <dgm:spPr/>
      <dgm:t>
        <a:bodyPr/>
        <a:lstStyle/>
        <a:p>
          <a:endParaRPr lang="en-SG"/>
        </a:p>
      </dgm:t>
    </dgm:pt>
    <dgm:pt modelId="{DFCBAE3C-073C-4F55-8E37-FD51606E8BA1}">
      <dgm:prSet phldrT="[Text]"/>
      <dgm:spPr/>
      <dgm:t>
        <a:bodyPr/>
        <a:lstStyle/>
        <a:p>
          <a:r>
            <a:rPr lang="en-US" dirty="0"/>
            <a:t>Internal sources</a:t>
          </a:r>
          <a:endParaRPr lang="en-SG" dirty="0"/>
        </a:p>
      </dgm:t>
    </dgm:pt>
    <dgm:pt modelId="{E4D6E3F4-C78C-45CF-ACD9-95D438FE4DFA}" type="parTrans" cxnId="{7DF07264-2B9E-41C8-82B2-DF6BFC5DF3B8}">
      <dgm:prSet/>
      <dgm:spPr/>
      <dgm:t>
        <a:bodyPr/>
        <a:lstStyle/>
        <a:p>
          <a:endParaRPr lang="en-SG"/>
        </a:p>
      </dgm:t>
    </dgm:pt>
    <dgm:pt modelId="{46984990-0714-4117-B223-6466554694B7}" type="sibTrans" cxnId="{7DF07264-2B9E-41C8-82B2-DF6BFC5DF3B8}">
      <dgm:prSet/>
      <dgm:spPr/>
      <dgm:t>
        <a:bodyPr/>
        <a:lstStyle/>
        <a:p>
          <a:endParaRPr lang="en-SG"/>
        </a:p>
      </dgm:t>
    </dgm:pt>
    <dgm:pt modelId="{ED1AF9E4-008B-454B-A9A7-A178EA920CA8}">
      <dgm:prSet phldrT="[Text]"/>
      <dgm:spPr/>
      <dgm:t>
        <a:bodyPr/>
        <a:lstStyle/>
        <a:p>
          <a:r>
            <a:rPr lang="en-US" dirty="0"/>
            <a:t>Long-term</a:t>
          </a:r>
          <a:endParaRPr lang="en-SG" dirty="0"/>
        </a:p>
      </dgm:t>
    </dgm:pt>
    <dgm:pt modelId="{D98DC211-3D44-466A-BDED-E662BE4B0E53}" type="parTrans" cxnId="{855C6358-7D0A-4545-A8A8-5A635FA8E38E}">
      <dgm:prSet/>
      <dgm:spPr/>
      <dgm:t>
        <a:bodyPr/>
        <a:lstStyle/>
        <a:p>
          <a:endParaRPr lang="en-SG"/>
        </a:p>
      </dgm:t>
    </dgm:pt>
    <dgm:pt modelId="{8261B575-A7D8-4B98-B885-81EFFC19ADC8}" type="sibTrans" cxnId="{855C6358-7D0A-4545-A8A8-5A635FA8E38E}">
      <dgm:prSet/>
      <dgm:spPr/>
      <dgm:t>
        <a:bodyPr/>
        <a:lstStyle/>
        <a:p>
          <a:endParaRPr lang="en-SG"/>
        </a:p>
      </dgm:t>
    </dgm:pt>
    <dgm:pt modelId="{75594178-B97D-41FE-9D08-C09DEA2BA5A4}">
      <dgm:prSet phldrT="[Text]"/>
      <dgm:spPr/>
      <dgm:t>
        <a:bodyPr/>
        <a:lstStyle/>
        <a:p>
          <a:r>
            <a:rPr lang="en-US" dirty="0"/>
            <a:t>Short-term</a:t>
          </a:r>
          <a:endParaRPr lang="en-SG" dirty="0"/>
        </a:p>
      </dgm:t>
    </dgm:pt>
    <dgm:pt modelId="{612705C7-D36B-4A39-B8E0-D6C0D30AF480}" type="parTrans" cxnId="{85DD64EA-41F0-433B-B750-D555BE3688D9}">
      <dgm:prSet/>
      <dgm:spPr/>
      <dgm:t>
        <a:bodyPr/>
        <a:lstStyle/>
        <a:p>
          <a:endParaRPr lang="en-SG"/>
        </a:p>
      </dgm:t>
    </dgm:pt>
    <dgm:pt modelId="{F014262B-9176-465D-AB71-891E24ADB630}" type="sibTrans" cxnId="{85DD64EA-41F0-433B-B750-D555BE3688D9}">
      <dgm:prSet/>
      <dgm:spPr/>
      <dgm:t>
        <a:bodyPr/>
        <a:lstStyle/>
        <a:p>
          <a:endParaRPr lang="en-SG"/>
        </a:p>
      </dgm:t>
    </dgm:pt>
    <dgm:pt modelId="{DB0B9402-16D4-4157-BAFC-05DF6168A05B}">
      <dgm:prSet phldrT="[Text]"/>
      <dgm:spPr/>
      <dgm:t>
        <a:bodyPr/>
        <a:lstStyle/>
        <a:p>
          <a:r>
            <a:rPr lang="en-US" dirty="0"/>
            <a:t>External sources</a:t>
          </a:r>
          <a:endParaRPr lang="en-SG" dirty="0"/>
        </a:p>
      </dgm:t>
    </dgm:pt>
    <dgm:pt modelId="{B1955015-C1CA-4349-8A7F-45219D8A3C8E}" type="parTrans" cxnId="{7C50775E-9CC2-42F7-BDB7-B97989C6EC24}">
      <dgm:prSet/>
      <dgm:spPr/>
      <dgm:t>
        <a:bodyPr/>
        <a:lstStyle/>
        <a:p>
          <a:endParaRPr lang="en-SG"/>
        </a:p>
      </dgm:t>
    </dgm:pt>
    <dgm:pt modelId="{C943F214-444B-4A8E-BE05-5A47BCD3438D}" type="sibTrans" cxnId="{7C50775E-9CC2-42F7-BDB7-B97989C6EC24}">
      <dgm:prSet/>
      <dgm:spPr/>
      <dgm:t>
        <a:bodyPr/>
        <a:lstStyle/>
        <a:p>
          <a:endParaRPr lang="en-SG"/>
        </a:p>
      </dgm:t>
    </dgm:pt>
    <dgm:pt modelId="{801D0ADF-000D-4A6F-A243-E4385234A636}">
      <dgm:prSet phldrT="[Text]"/>
      <dgm:spPr/>
      <dgm:t>
        <a:bodyPr/>
        <a:lstStyle/>
        <a:p>
          <a:r>
            <a:rPr lang="en-US" dirty="0"/>
            <a:t>Retained earnings</a:t>
          </a:r>
          <a:endParaRPr lang="en-SG" dirty="0"/>
        </a:p>
      </dgm:t>
    </dgm:pt>
    <dgm:pt modelId="{288FDC34-B4AB-461B-B9B7-6A0D5C608766}" type="parTrans" cxnId="{87E495C4-16EA-4B50-8339-92DFABAF9345}">
      <dgm:prSet/>
      <dgm:spPr/>
      <dgm:t>
        <a:bodyPr/>
        <a:lstStyle/>
        <a:p>
          <a:endParaRPr lang="en-SG"/>
        </a:p>
      </dgm:t>
    </dgm:pt>
    <dgm:pt modelId="{61A3BCB5-7242-4C9E-9F30-2878BCBD76C7}" type="sibTrans" cxnId="{87E495C4-16EA-4B50-8339-92DFABAF9345}">
      <dgm:prSet/>
      <dgm:spPr/>
      <dgm:t>
        <a:bodyPr/>
        <a:lstStyle/>
        <a:p>
          <a:endParaRPr lang="en-SG"/>
        </a:p>
      </dgm:t>
    </dgm:pt>
    <dgm:pt modelId="{65921DA7-428E-47C4-B26F-9FAFFB306FDF}">
      <dgm:prSet phldrT="[Text]"/>
      <dgm:spPr/>
      <dgm:t>
        <a:bodyPr/>
        <a:lstStyle/>
        <a:p>
          <a:r>
            <a:rPr lang="en-US" dirty="0"/>
            <a:t>Delayed payment to trade creditors</a:t>
          </a:r>
          <a:endParaRPr lang="en-SG" dirty="0"/>
        </a:p>
      </dgm:t>
    </dgm:pt>
    <dgm:pt modelId="{BA5A3082-2656-45B2-B888-538E39DD9678}" type="parTrans" cxnId="{702453B8-ABBD-40CB-B9CE-14ECA172224B}">
      <dgm:prSet/>
      <dgm:spPr/>
      <dgm:t>
        <a:bodyPr/>
        <a:lstStyle/>
        <a:p>
          <a:endParaRPr lang="en-SG"/>
        </a:p>
      </dgm:t>
    </dgm:pt>
    <dgm:pt modelId="{D42A87FB-FB47-42A5-8FC5-75D2141690DD}" type="sibTrans" cxnId="{702453B8-ABBD-40CB-B9CE-14ECA172224B}">
      <dgm:prSet/>
      <dgm:spPr/>
      <dgm:t>
        <a:bodyPr/>
        <a:lstStyle/>
        <a:p>
          <a:endParaRPr lang="en-SG"/>
        </a:p>
      </dgm:t>
    </dgm:pt>
    <dgm:pt modelId="{4D6C5DB6-F95E-4B9F-82F5-9795C5AD5420}">
      <dgm:prSet phldrT="[Text]"/>
      <dgm:spPr/>
      <dgm:t>
        <a:bodyPr/>
        <a:lstStyle/>
        <a:p>
          <a:r>
            <a:rPr lang="en-US" dirty="0"/>
            <a:t>Tighter credit control</a:t>
          </a:r>
          <a:endParaRPr lang="en-SG" dirty="0"/>
        </a:p>
      </dgm:t>
    </dgm:pt>
    <dgm:pt modelId="{56928AC0-2183-4F91-94C5-B5C8BAC9B649}" type="parTrans" cxnId="{3555FA9F-4DE6-45D2-A0DA-3C98C081F0C9}">
      <dgm:prSet/>
      <dgm:spPr/>
      <dgm:t>
        <a:bodyPr/>
        <a:lstStyle/>
        <a:p>
          <a:endParaRPr lang="en-SG"/>
        </a:p>
      </dgm:t>
    </dgm:pt>
    <dgm:pt modelId="{5C49DBB3-33B4-482D-ABBC-F61BFD99B412}" type="sibTrans" cxnId="{3555FA9F-4DE6-45D2-A0DA-3C98C081F0C9}">
      <dgm:prSet/>
      <dgm:spPr/>
      <dgm:t>
        <a:bodyPr/>
        <a:lstStyle/>
        <a:p>
          <a:endParaRPr lang="en-SG"/>
        </a:p>
      </dgm:t>
    </dgm:pt>
    <dgm:pt modelId="{2D68F8DF-7D10-4BB6-91C7-6BB77499AF9B}">
      <dgm:prSet phldrT="[Text]"/>
      <dgm:spPr/>
      <dgm:t>
        <a:bodyPr/>
        <a:lstStyle/>
        <a:p>
          <a:r>
            <a:rPr lang="en-US" dirty="0"/>
            <a:t>Reduced inventories level</a:t>
          </a:r>
          <a:endParaRPr lang="en-SG" dirty="0"/>
        </a:p>
      </dgm:t>
    </dgm:pt>
    <dgm:pt modelId="{0ED2CBF2-714E-4A88-A1C2-CDE706DF545B}" type="parTrans" cxnId="{AF97D7B7-CD71-4861-8549-2A1B40BFBC02}">
      <dgm:prSet/>
      <dgm:spPr/>
      <dgm:t>
        <a:bodyPr/>
        <a:lstStyle/>
        <a:p>
          <a:endParaRPr lang="en-SG"/>
        </a:p>
      </dgm:t>
    </dgm:pt>
    <dgm:pt modelId="{A05D4349-D6AB-4D33-A2A5-F5A767B2D1C5}" type="sibTrans" cxnId="{AF97D7B7-CD71-4861-8549-2A1B40BFBC02}">
      <dgm:prSet/>
      <dgm:spPr/>
      <dgm:t>
        <a:bodyPr/>
        <a:lstStyle/>
        <a:p>
          <a:endParaRPr lang="en-SG"/>
        </a:p>
      </dgm:t>
    </dgm:pt>
    <dgm:pt modelId="{D991C97C-0D39-46A1-9228-1E65B0CAAE51}" type="pres">
      <dgm:prSet presAssocID="{D599866B-C7A4-4025-A466-B4EAD3D63F0D}" presName="diagram" presStyleCnt="0">
        <dgm:presLayoutVars>
          <dgm:chPref val="1"/>
          <dgm:dir/>
          <dgm:animOne val="branch"/>
          <dgm:animLvl val="lvl"/>
          <dgm:resizeHandles val="exact"/>
        </dgm:presLayoutVars>
      </dgm:prSet>
      <dgm:spPr/>
      <dgm:t>
        <a:bodyPr/>
        <a:lstStyle/>
        <a:p>
          <a:endParaRPr lang="en-SG"/>
        </a:p>
      </dgm:t>
    </dgm:pt>
    <dgm:pt modelId="{5F4DC0DD-4E35-4A56-A2C8-B3B569485207}" type="pres">
      <dgm:prSet presAssocID="{202D669F-2AFC-47B2-AFFB-F4782FF04CC8}" presName="root1" presStyleCnt="0"/>
      <dgm:spPr/>
    </dgm:pt>
    <dgm:pt modelId="{D3D5C4D8-4AEE-4225-9625-1048E38E44BF}" type="pres">
      <dgm:prSet presAssocID="{202D669F-2AFC-47B2-AFFB-F4782FF04CC8}" presName="LevelOneTextNode" presStyleLbl="node0" presStyleIdx="0" presStyleCnt="1">
        <dgm:presLayoutVars>
          <dgm:chPref val="3"/>
        </dgm:presLayoutVars>
      </dgm:prSet>
      <dgm:spPr/>
      <dgm:t>
        <a:bodyPr/>
        <a:lstStyle/>
        <a:p>
          <a:endParaRPr lang="en-SG"/>
        </a:p>
      </dgm:t>
    </dgm:pt>
    <dgm:pt modelId="{6EB97654-5109-43FD-95C9-CE3B95E0AC22}" type="pres">
      <dgm:prSet presAssocID="{202D669F-2AFC-47B2-AFFB-F4782FF04CC8}" presName="level2hierChild" presStyleCnt="0"/>
      <dgm:spPr/>
    </dgm:pt>
    <dgm:pt modelId="{28E08EA1-782F-49F6-A618-535BACBF1EE3}" type="pres">
      <dgm:prSet presAssocID="{E4D6E3F4-C78C-45CF-ACD9-95D438FE4DFA}" presName="conn2-1" presStyleLbl="parChTrans1D2" presStyleIdx="0" presStyleCnt="2"/>
      <dgm:spPr/>
      <dgm:t>
        <a:bodyPr/>
        <a:lstStyle/>
        <a:p>
          <a:endParaRPr lang="en-SG"/>
        </a:p>
      </dgm:t>
    </dgm:pt>
    <dgm:pt modelId="{AF7E59C8-883A-426E-A4DD-52C2073A9419}" type="pres">
      <dgm:prSet presAssocID="{E4D6E3F4-C78C-45CF-ACD9-95D438FE4DFA}" presName="connTx" presStyleLbl="parChTrans1D2" presStyleIdx="0" presStyleCnt="2"/>
      <dgm:spPr/>
      <dgm:t>
        <a:bodyPr/>
        <a:lstStyle/>
        <a:p>
          <a:endParaRPr lang="en-SG"/>
        </a:p>
      </dgm:t>
    </dgm:pt>
    <dgm:pt modelId="{B12FF7A5-AA6F-4932-B6E3-9E35027FCD6B}" type="pres">
      <dgm:prSet presAssocID="{DFCBAE3C-073C-4F55-8E37-FD51606E8BA1}" presName="root2" presStyleCnt="0"/>
      <dgm:spPr/>
    </dgm:pt>
    <dgm:pt modelId="{CC8A6F3D-8D09-4D26-AAA2-BFDFA5CD3079}" type="pres">
      <dgm:prSet presAssocID="{DFCBAE3C-073C-4F55-8E37-FD51606E8BA1}" presName="LevelTwoTextNode" presStyleLbl="node2" presStyleIdx="0" presStyleCnt="2">
        <dgm:presLayoutVars>
          <dgm:chPref val="3"/>
        </dgm:presLayoutVars>
      </dgm:prSet>
      <dgm:spPr/>
      <dgm:t>
        <a:bodyPr/>
        <a:lstStyle/>
        <a:p>
          <a:endParaRPr lang="en-SG"/>
        </a:p>
      </dgm:t>
    </dgm:pt>
    <dgm:pt modelId="{D4894501-B332-469E-823B-5D825512C5D2}" type="pres">
      <dgm:prSet presAssocID="{DFCBAE3C-073C-4F55-8E37-FD51606E8BA1}" presName="level3hierChild" presStyleCnt="0"/>
      <dgm:spPr/>
    </dgm:pt>
    <dgm:pt modelId="{DF8CEBA6-D752-453D-9604-E0AF1AAAFBB3}" type="pres">
      <dgm:prSet presAssocID="{D98DC211-3D44-466A-BDED-E662BE4B0E53}" presName="conn2-1" presStyleLbl="parChTrans1D3" presStyleIdx="0" presStyleCnt="2"/>
      <dgm:spPr/>
      <dgm:t>
        <a:bodyPr/>
        <a:lstStyle/>
        <a:p>
          <a:endParaRPr lang="en-SG"/>
        </a:p>
      </dgm:t>
    </dgm:pt>
    <dgm:pt modelId="{52CF8B3C-7D5E-49D2-90CD-DD8AA0B559F7}" type="pres">
      <dgm:prSet presAssocID="{D98DC211-3D44-466A-BDED-E662BE4B0E53}" presName="connTx" presStyleLbl="parChTrans1D3" presStyleIdx="0" presStyleCnt="2"/>
      <dgm:spPr/>
      <dgm:t>
        <a:bodyPr/>
        <a:lstStyle/>
        <a:p>
          <a:endParaRPr lang="en-SG"/>
        </a:p>
      </dgm:t>
    </dgm:pt>
    <dgm:pt modelId="{29A56C70-FA56-486B-A07A-EE1EAC973352}" type="pres">
      <dgm:prSet presAssocID="{ED1AF9E4-008B-454B-A9A7-A178EA920CA8}" presName="root2" presStyleCnt="0"/>
      <dgm:spPr/>
    </dgm:pt>
    <dgm:pt modelId="{D7229EA3-29B2-46D5-9B1C-E21C175B60FF}" type="pres">
      <dgm:prSet presAssocID="{ED1AF9E4-008B-454B-A9A7-A178EA920CA8}" presName="LevelTwoTextNode" presStyleLbl="node3" presStyleIdx="0" presStyleCnt="2">
        <dgm:presLayoutVars>
          <dgm:chPref val="3"/>
        </dgm:presLayoutVars>
      </dgm:prSet>
      <dgm:spPr/>
      <dgm:t>
        <a:bodyPr/>
        <a:lstStyle/>
        <a:p>
          <a:endParaRPr lang="en-SG"/>
        </a:p>
      </dgm:t>
    </dgm:pt>
    <dgm:pt modelId="{C3A4D94D-AF82-459F-8AC7-8A17394D61D2}" type="pres">
      <dgm:prSet presAssocID="{ED1AF9E4-008B-454B-A9A7-A178EA920CA8}" presName="level3hierChild" presStyleCnt="0"/>
      <dgm:spPr/>
    </dgm:pt>
    <dgm:pt modelId="{D62DC42E-5F12-4E2B-9600-9CF35E28B866}" type="pres">
      <dgm:prSet presAssocID="{288FDC34-B4AB-461B-B9B7-6A0D5C608766}" presName="conn2-1" presStyleLbl="parChTrans1D4" presStyleIdx="0" presStyleCnt="4"/>
      <dgm:spPr/>
      <dgm:t>
        <a:bodyPr/>
        <a:lstStyle/>
        <a:p>
          <a:endParaRPr lang="en-SG"/>
        </a:p>
      </dgm:t>
    </dgm:pt>
    <dgm:pt modelId="{DD39964E-6541-46F8-ACEB-763F2B058A07}" type="pres">
      <dgm:prSet presAssocID="{288FDC34-B4AB-461B-B9B7-6A0D5C608766}" presName="connTx" presStyleLbl="parChTrans1D4" presStyleIdx="0" presStyleCnt="4"/>
      <dgm:spPr/>
      <dgm:t>
        <a:bodyPr/>
        <a:lstStyle/>
        <a:p>
          <a:endParaRPr lang="en-SG"/>
        </a:p>
      </dgm:t>
    </dgm:pt>
    <dgm:pt modelId="{E5195CC2-585F-4C10-933E-25B5A9612976}" type="pres">
      <dgm:prSet presAssocID="{801D0ADF-000D-4A6F-A243-E4385234A636}" presName="root2" presStyleCnt="0"/>
      <dgm:spPr/>
    </dgm:pt>
    <dgm:pt modelId="{60A51590-E006-4A13-AC8A-A15EC5827030}" type="pres">
      <dgm:prSet presAssocID="{801D0ADF-000D-4A6F-A243-E4385234A636}" presName="LevelTwoTextNode" presStyleLbl="node4" presStyleIdx="0" presStyleCnt="4">
        <dgm:presLayoutVars>
          <dgm:chPref val="3"/>
        </dgm:presLayoutVars>
      </dgm:prSet>
      <dgm:spPr/>
      <dgm:t>
        <a:bodyPr/>
        <a:lstStyle/>
        <a:p>
          <a:endParaRPr lang="en-SG"/>
        </a:p>
      </dgm:t>
    </dgm:pt>
    <dgm:pt modelId="{200552D6-4EB2-431D-89D3-6FD4E4BD7DEF}" type="pres">
      <dgm:prSet presAssocID="{801D0ADF-000D-4A6F-A243-E4385234A636}" presName="level3hierChild" presStyleCnt="0"/>
      <dgm:spPr/>
    </dgm:pt>
    <dgm:pt modelId="{AC9124D6-8D7B-4C0B-901A-296FC6DE4887}" type="pres">
      <dgm:prSet presAssocID="{612705C7-D36B-4A39-B8E0-D6C0D30AF480}" presName="conn2-1" presStyleLbl="parChTrans1D3" presStyleIdx="1" presStyleCnt="2"/>
      <dgm:spPr/>
      <dgm:t>
        <a:bodyPr/>
        <a:lstStyle/>
        <a:p>
          <a:endParaRPr lang="en-SG"/>
        </a:p>
      </dgm:t>
    </dgm:pt>
    <dgm:pt modelId="{71004BCF-934C-4CBB-BF40-83C83A331E50}" type="pres">
      <dgm:prSet presAssocID="{612705C7-D36B-4A39-B8E0-D6C0D30AF480}" presName="connTx" presStyleLbl="parChTrans1D3" presStyleIdx="1" presStyleCnt="2"/>
      <dgm:spPr/>
      <dgm:t>
        <a:bodyPr/>
        <a:lstStyle/>
        <a:p>
          <a:endParaRPr lang="en-SG"/>
        </a:p>
      </dgm:t>
    </dgm:pt>
    <dgm:pt modelId="{2FF8B2E9-6419-4E28-82A2-A8598CEE2875}" type="pres">
      <dgm:prSet presAssocID="{75594178-B97D-41FE-9D08-C09DEA2BA5A4}" presName="root2" presStyleCnt="0"/>
      <dgm:spPr/>
    </dgm:pt>
    <dgm:pt modelId="{B87818B8-BC3C-42AD-8C1D-6AA5FB476E41}" type="pres">
      <dgm:prSet presAssocID="{75594178-B97D-41FE-9D08-C09DEA2BA5A4}" presName="LevelTwoTextNode" presStyleLbl="node3" presStyleIdx="1" presStyleCnt="2">
        <dgm:presLayoutVars>
          <dgm:chPref val="3"/>
        </dgm:presLayoutVars>
      </dgm:prSet>
      <dgm:spPr/>
      <dgm:t>
        <a:bodyPr/>
        <a:lstStyle/>
        <a:p>
          <a:endParaRPr lang="en-SG"/>
        </a:p>
      </dgm:t>
    </dgm:pt>
    <dgm:pt modelId="{AFDDC034-A0DC-4875-84E2-72C0A47CCC76}" type="pres">
      <dgm:prSet presAssocID="{75594178-B97D-41FE-9D08-C09DEA2BA5A4}" presName="level3hierChild" presStyleCnt="0"/>
      <dgm:spPr/>
    </dgm:pt>
    <dgm:pt modelId="{AB600109-7A9D-4B33-B4AE-D2499A2BCAE3}" type="pres">
      <dgm:prSet presAssocID="{56928AC0-2183-4F91-94C5-B5C8BAC9B649}" presName="conn2-1" presStyleLbl="parChTrans1D4" presStyleIdx="1" presStyleCnt="4"/>
      <dgm:spPr/>
      <dgm:t>
        <a:bodyPr/>
        <a:lstStyle/>
        <a:p>
          <a:endParaRPr lang="en-SG"/>
        </a:p>
      </dgm:t>
    </dgm:pt>
    <dgm:pt modelId="{BC6F8BB3-A080-4F4A-994A-5370DD13F403}" type="pres">
      <dgm:prSet presAssocID="{56928AC0-2183-4F91-94C5-B5C8BAC9B649}" presName="connTx" presStyleLbl="parChTrans1D4" presStyleIdx="1" presStyleCnt="4"/>
      <dgm:spPr/>
      <dgm:t>
        <a:bodyPr/>
        <a:lstStyle/>
        <a:p>
          <a:endParaRPr lang="en-SG"/>
        </a:p>
      </dgm:t>
    </dgm:pt>
    <dgm:pt modelId="{DE9DDF62-C023-4EB0-B41E-B52AE7D65E3E}" type="pres">
      <dgm:prSet presAssocID="{4D6C5DB6-F95E-4B9F-82F5-9795C5AD5420}" presName="root2" presStyleCnt="0"/>
      <dgm:spPr/>
    </dgm:pt>
    <dgm:pt modelId="{0D4CC732-AD8B-4429-AEEB-BB38B967064B}" type="pres">
      <dgm:prSet presAssocID="{4D6C5DB6-F95E-4B9F-82F5-9795C5AD5420}" presName="LevelTwoTextNode" presStyleLbl="node4" presStyleIdx="1" presStyleCnt="4">
        <dgm:presLayoutVars>
          <dgm:chPref val="3"/>
        </dgm:presLayoutVars>
      </dgm:prSet>
      <dgm:spPr/>
      <dgm:t>
        <a:bodyPr/>
        <a:lstStyle/>
        <a:p>
          <a:endParaRPr lang="en-SG"/>
        </a:p>
      </dgm:t>
    </dgm:pt>
    <dgm:pt modelId="{8540343B-A80B-4E7D-894B-1594884D7822}" type="pres">
      <dgm:prSet presAssocID="{4D6C5DB6-F95E-4B9F-82F5-9795C5AD5420}" presName="level3hierChild" presStyleCnt="0"/>
      <dgm:spPr/>
    </dgm:pt>
    <dgm:pt modelId="{134574F8-3F09-425C-96DF-43E6802F4D1E}" type="pres">
      <dgm:prSet presAssocID="{0ED2CBF2-714E-4A88-A1C2-CDE706DF545B}" presName="conn2-1" presStyleLbl="parChTrans1D4" presStyleIdx="2" presStyleCnt="4"/>
      <dgm:spPr/>
      <dgm:t>
        <a:bodyPr/>
        <a:lstStyle/>
        <a:p>
          <a:endParaRPr lang="en-SG"/>
        </a:p>
      </dgm:t>
    </dgm:pt>
    <dgm:pt modelId="{AACE28B6-C014-4CF0-BE59-03B4BFB8C760}" type="pres">
      <dgm:prSet presAssocID="{0ED2CBF2-714E-4A88-A1C2-CDE706DF545B}" presName="connTx" presStyleLbl="parChTrans1D4" presStyleIdx="2" presStyleCnt="4"/>
      <dgm:spPr/>
      <dgm:t>
        <a:bodyPr/>
        <a:lstStyle/>
        <a:p>
          <a:endParaRPr lang="en-SG"/>
        </a:p>
      </dgm:t>
    </dgm:pt>
    <dgm:pt modelId="{F49784BB-0D52-4A30-AA56-74ECA32F6A1A}" type="pres">
      <dgm:prSet presAssocID="{2D68F8DF-7D10-4BB6-91C7-6BB77499AF9B}" presName="root2" presStyleCnt="0"/>
      <dgm:spPr/>
    </dgm:pt>
    <dgm:pt modelId="{9FD4E6D3-D38D-4AE7-B1A0-B96BC279D78D}" type="pres">
      <dgm:prSet presAssocID="{2D68F8DF-7D10-4BB6-91C7-6BB77499AF9B}" presName="LevelTwoTextNode" presStyleLbl="node4" presStyleIdx="2" presStyleCnt="4">
        <dgm:presLayoutVars>
          <dgm:chPref val="3"/>
        </dgm:presLayoutVars>
      </dgm:prSet>
      <dgm:spPr/>
      <dgm:t>
        <a:bodyPr/>
        <a:lstStyle/>
        <a:p>
          <a:endParaRPr lang="en-SG"/>
        </a:p>
      </dgm:t>
    </dgm:pt>
    <dgm:pt modelId="{8FB96C0F-0C59-4DD8-A99A-B92DB4E3B3AC}" type="pres">
      <dgm:prSet presAssocID="{2D68F8DF-7D10-4BB6-91C7-6BB77499AF9B}" presName="level3hierChild" presStyleCnt="0"/>
      <dgm:spPr/>
    </dgm:pt>
    <dgm:pt modelId="{88DFAA69-020C-4FDC-9433-C957FCDD717A}" type="pres">
      <dgm:prSet presAssocID="{BA5A3082-2656-45B2-B888-538E39DD9678}" presName="conn2-1" presStyleLbl="parChTrans1D4" presStyleIdx="3" presStyleCnt="4"/>
      <dgm:spPr/>
      <dgm:t>
        <a:bodyPr/>
        <a:lstStyle/>
        <a:p>
          <a:endParaRPr lang="en-SG"/>
        </a:p>
      </dgm:t>
    </dgm:pt>
    <dgm:pt modelId="{0763747E-E618-42E0-9C7C-CFC581454FC1}" type="pres">
      <dgm:prSet presAssocID="{BA5A3082-2656-45B2-B888-538E39DD9678}" presName="connTx" presStyleLbl="parChTrans1D4" presStyleIdx="3" presStyleCnt="4"/>
      <dgm:spPr/>
      <dgm:t>
        <a:bodyPr/>
        <a:lstStyle/>
        <a:p>
          <a:endParaRPr lang="en-SG"/>
        </a:p>
      </dgm:t>
    </dgm:pt>
    <dgm:pt modelId="{21F95770-261A-41BD-8045-47BCCFD879FD}" type="pres">
      <dgm:prSet presAssocID="{65921DA7-428E-47C4-B26F-9FAFFB306FDF}" presName="root2" presStyleCnt="0"/>
      <dgm:spPr/>
    </dgm:pt>
    <dgm:pt modelId="{AB5D8BDC-39B0-4252-AF0C-66194840581B}" type="pres">
      <dgm:prSet presAssocID="{65921DA7-428E-47C4-B26F-9FAFFB306FDF}" presName="LevelTwoTextNode" presStyleLbl="node4" presStyleIdx="3" presStyleCnt="4">
        <dgm:presLayoutVars>
          <dgm:chPref val="3"/>
        </dgm:presLayoutVars>
      </dgm:prSet>
      <dgm:spPr/>
      <dgm:t>
        <a:bodyPr/>
        <a:lstStyle/>
        <a:p>
          <a:endParaRPr lang="en-SG"/>
        </a:p>
      </dgm:t>
    </dgm:pt>
    <dgm:pt modelId="{7EC2A6F2-647D-4D81-BE4F-D15284C6730D}" type="pres">
      <dgm:prSet presAssocID="{65921DA7-428E-47C4-B26F-9FAFFB306FDF}" presName="level3hierChild" presStyleCnt="0"/>
      <dgm:spPr/>
    </dgm:pt>
    <dgm:pt modelId="{F1D5410A-51E1-47A6-AD56-2D4D7E402593}" type="pres">
      <dgm:prSet presAssocID="{B1955015-C1CA-4349-8A7F-45219D8A3C8E}" presName="conn2-1" presStyleLbl="parChTrans1D2" presStyleIdx="1" presStyleCnt="2"/>
      <dgm:spPr/>
      <dgm:t>
        <a:bodyPr/>
        <a:lstStyle/>
        <a:p>
          <a:endParaRPr lang="en-SG"/>
        </a:p>
      </dgm:t>
    </dgm:pt>
    <dgm:pt modelId="{E20C2DAC-40E4-494C-9761-C588F88C9341}" type="pres">
      <dgm:prSet presAssocID="{B1955015-C1CA-4349-8A7F-45219D8A3C8E}" presName="connTx" presStyleLbl="parChTrans1D2" presStyleIdx="1" presStyleCnt="2"/>
      <dgm:spPr/>
      <dgm:t>
        <a:bodyPr/>
        <a:lstStyle/>
        <a:p>
          <a:endParaRPr lang="en-SG"/>
        </a:p>
      </dgm:t>
    </dgm:pt>
    <dgm:pt modelId="{A942561E-442C-4BF6-9908-05E26879A420}" type="pres">
      <dgm:prSet presAssocID="{DB0B9402-16D4-4157-BAFC-05DF6168A05B}" presName="root2" presStyleCnt="0"/>
      <dgm:spPr/>
    </dgm:pt>
    <dgm:pt modelId="{179DA27C-F2A7-43AD-9085-B040BBB637B9}" type="pres">
      <dgm:prSet presAssocID="{DB0B9402-16D4-4157-BAFC-05DF6168A05B}" presName="LevelTwoTextNode" presStyleLbl="node2" presStyleIdx="1" presStyleCnt="2">
        <dgm:presLayoutVars>
          <dgm:chPref val="3"/>
        </dgm:presLayoutVars>
      </dgm:prSet>
      <dgm:spPr/>
      <dgm:t>
        <a:bodyPr/>
        <a:lstStyle/>
        <a:p>
          <a:endParaRPr lang="en-SG"/>
        </a:p>
      </dgm:t>
    </dgm:pt>
    <dgm:pt modelId="{B95D9F16-3B1B-4FEC-B3C3-401A4955919E}" type="pres">
      <dgm:prSet presAssocID="{DB0B9402-16D4-4157-BAFC-05DF6168A05B}" presName="level3hierChild" presStyleCnt="0"/>
      <dgm:spPr/>
    </dgm:pt>
  </dgm:ptLst>
  <dgm:cxnLst>
    <dgm:cxn modelId="{035BCD72-21FE-4786-B49A-F43CEBCC6EA1}" type="presOf" srcId="{E4D6E3F4-C78C-45CF-ACD9-95D438FE4DFA}" destId="{28E08EA1-782F-49F6-A618-535BACBF1EE3}" srcOrd="0" destOrd="0" presId="urn:microsoft.com/office/officeart/2005/8/layout/hierarchy2"/>
    <dgm:cxn modelId="{E6328FEE-1B9A-468E-BE59-C2B1B3FBF347}" type="presOf" srcId="{2D68F8DF-7D10-4BB6-91C7-6BB77499AF9B}" destId="{9FD4E6D3-D38D-4AE7-B1A0-B96BC279D78D}" srcOrd="0" destOrd="0" presId="urn:microsoft.com/office/officeart/2005/8/layout/hierarchy2"/>
    <dgm:cxn modelId="{5920BDAD-E717-49FB-BC33-C40B4CB3972A}" type="presOf" srcId="{612705C7-D36B-4A39-B8E0-D6C0D30AF480}" destId="{71004BCF-934C-4CBB-BF40-83C83A331E50}" srcOrd="1" destOrd="0" presId="urn:microsoft.com/office/officeart/2005/8/layout/hierarchy2"/>
    <dgm:cxn modelId="{7EF944B9-4942-4282-B861-CD359390CCA2}" type="presOf" srcId="{65921DA7-428E-47C4-B26F-9FAFFB306FDF}" destId="{AB5D8BDC-39B0-4252-AF0C-66194840581B}" srcOrd="0" destOrd="0" presId="urn:microsoft.com/office/officeart/2005/8/layout/hierarchy2"/>
    <dgm:cxn modelId="{B91C784D-ABDE-4148-BA06-03895DDB2376}" type="presOf" srcId="{75594178-B97D-41FE-9D08-C09DEA2BA5A4}" destId="{B87818B8-BC3C-42AD-8C1D-6AA5FB476E41}" srcOrd="0" destOrd="0" presId="urn:microsoft.com/office/officeart/2005/8/layout/hierarchy2"/>
    <dgm:cxn modelId="{226926D6-C27A-4E5D-96E1-7147800FE1D9}" type="presOf" srcId="{E4D6E3F4-C78C-45CF-ACD9-95D438FE4DFA}" destId="{AF7E59C8-883A-426E-A4DD-52C2073A9419}" srcOrd="1" destOrd="0" presId="urn:microsoft.com/office/officeart/2005/8/layout/hierarchy2"/>
    <dgm:cxn modelId="{A90E8A43-4F0A-4D9E-9FE5-594EFB2705CB}" srcId="{D599866B-C7A4-4025-A466-B4EAD3D63F0D}" destId="{202D669F-2AFC-47B2-AFFB-F4782FF04CC8}" srcOrd="0" destOrd="0" parTransId="{C27F9CA9-F30D-44F8-B04C-602EF0CBBC9D}" sibTransId="{56DD1CB7-3F4F-4949-A74E-6BB4B4E8A630}"/>
    <dgm:cxn modelId="{FC77698C-7426-42C0-AABB-A78D1AC94E7D}" type="presOf" srcId="{288FDC34-B4AB-461B-B9B7-6A0D5C608766}" destId="{D62DC42E-5F12-4E2B-9600-9CF35E28B866}" srcOrd="0" destOrd="0" presId="urn:microsoft.com/office/officeart/2005/8/layout/hierarchy2"/>
    <dgm:cxn modelId="{B4675DA8-FB46-4761-95DB-9A27EEF9F090}" type="presOf" srcId="{ED1AF9E4-008B-454B-A9A7-A178EA920CA8}" destId="{D7229EA3-29B2-46D5-9B1C-E21C175B60FF}" srcOrd="0" destOrd="0" presId="urn:microsoft.com/office/officeart/2005/8/layout/hierarchy2"/>
    <dgm:cxn modelId="{FB124B4B-7932-4054-865C-3E58915FFF4D}" type="presOf" srcId="{202D669F-2AFC-47B2-AFFB-F4782FF04CC8}" destId="{D3D5C4D8-4AEE-4225-9625-1048E38E44BF}" srcOrd="0" destOrd="0" presId="urn:microsoft.com/office/officeart/2005/8/layout/hierarchy2"/>
    <dgm:cxn modelId="{E6D65C5F-E20F-4D3B-BAA4-51F6076522BB}" type="presOf" srcId="{B1955015-C1CA-4349-8A7F-45219D8A3C8E}" destId="{E20C2DAC-40E4-494C-9761-C588F88C9341}" srcOrd="1" destOrd="0" presId="urn:microsoft.com/office/officeart/2005/8/layout/hierarchy2"/>
    <dgm:cxn modelId="{47500282-DDF3-4ED7-919C-C19A984BE98B}" type="presOf" srcId="{DFCBAE3C-073C-4F55-8E37-FD51606E8BA1}" destId="{CC8A6F3D-8D09-4D26-AAA2-BFDFA5CD3079}" srcOrd="0" destOrd="0" presId="urn:microsoft.com/office/officeart/2005/8/layout/hierarchy2"/>
    <dgm:cxn modelId="{702453B8-ABBD-40CB-B9CE-14ECA172224B}" srcId="{75594178-B97D-41FE-9D08-C09DEA2BA5A4}" destId="{65921DA7-428E-47C4-B26F-9FAFFB306FDF}" srcOrd="2" destOrd="0" parTransId="{BA5A3082-2656-45B2-B888-538E39DD9678}" sibTransId="{D42A87FB-FB47-42A5-8FC5-75D2141690DD}"/>
    <dgm:cxn modelId="{3555FA9F-4DE6-45D2-A0DA-3C98C081F0C9}" srcId="{75594178-B97D-41FE-9D08-C09DEA2BA5A4}" destId="{4D6C5DB6-F95E-4B9F-82F5-9795C5AD5420}" srcOrd="0" destOrd="0" parTransId="{56928AC0-2183-4F91-94C5-B5C8BAC9B649}" sibTransId="{5C49DBB3-33B4-482D-ABBC-F61BFD99B412}"/>
    <dgm:cxn modelId="{F4B192EE-98E1-4AA8-A7D2-9AC2E7228DB3}" type="presOf" srcId="{56928AC0-2183-4F91-94C5-B5C8BAC9B649}" destId="{AB600109-7A9D-4B33-B4AE-D2499A2BCAE3}" srcOrd="0" destOrd="0" presId="urn:microsoft.com/office/officeart/2005/8/layout/hierarchy2"/>
    <dgm:cxn modelId="{AF257CC2-D6C8-458F-B401-6BEC9D32BD60}" type="presOf" srcId="{4D6C5DB6-F95E-4B9F-82F5-9795C5AD5420}" destId="{0D4CC732-AD8B-4429-AEEB-BB38B967064B}" srcOrd="0" destOrd="0" presId="urn:microsoft.com/office/officeart/2005/8/layout/hierarchy2"/>
    <dgm:cxn modelId="{AF97D7B7-CD71-4861-8549-2A1B40BFBC02}" srcId="{75594178-B97D-41FE-9D08-C09DEA2BA5A4}" destId="{2D68F8DF-7D10-4BB6-91C7-6BB77499AF9B}" srcOrd="1" destOrd="0" parTransId="{0ED2CBF2-714E-4A88-A1C2-CDE706DF545B}" sibTransId="{A05D4349-D6AB-4D33-A2A5-F5A767B2D1C5}"/>
    <dgm:cxn modelId="{BD253291-FF92-440D-82DB-283D4A8860E1}" type="presOf" srcId="{0ED2CBF2-714E-4A88-A1C2-CDE706DF545B}" destId="{AACE28B6-C014-4CF0-BE59-03B4BFB8C760}" srcOrd="1" destOrd="0" presId="urn:microsoft.com/office/officeart/2005/8/layout/hierarchy2"/>
    <dgm:cxn modelId="{85DD64EA-41F0-433B-B750-D555BE3688D9}" srcId="{DFCBAE3C-073C-4F55-8E37-FD51606E8BA1}" destId="{75594178-B97D-41FE-9D08-C09DEA2BA5A4}" srcOrd="1" destOrd="0" parTransId="{612705C7-D36B-4A39-B8E0-D6C0D30AF480}" sibTransId="{F014262B-9176-465D-AB71-891E24ADB630}"/>
    <dgm:cxn modelId="{6AD541A0-F3CF-4278-82E1-0C9E5BA333B2}" type="presOf" srcId="{288FDC34-B4AB-461B-B9B7-6A0D5C608766}" destId="{DD39964E-6541-46F8-ACEB-763F2B058A07}" srcOrd="1" destOrd="0" presId="urn:microsoft.com/office/officeart/2005/8/layout/hierarchy2"/>
    <dgm:cxn modelId="{6EC28F20-9AEE-4667-969A-A5CE64A9B957}" type="presOf" srcId="{B1955015-C1CA-4349-8A7F-45219D8A3C8E}" destId="{F1D5410A-51E1-47A6-AD56-2D4D7E402593}" srcOrd="0" destOrd="0" presId="urn:microsoft.com/office/officeart/2005/8/layout/hierarchy2"/>
    <dgm:cxn modelId="{855C6358-7D0A-4545-A8A8-5A635FA8E38E}" srcId="{DFCBAE3C-073C-4F55-8E37-FD51606E8BA1}" destId="{ED1AF9E4-008B-454B-A9A7-A178EA920CA8}" srcOrd="0" destOrd="0" parTransId="{D98DC211-3D44-466A-BDED-E662BE4B0E53}" sibTransId="{8261B575-A7D8-4B98-B885-81EFFC19ADC8}"/>
    <dgm:cxn modelId="{0889DA7B-5519-4DD7-8D6F-752506BFA7FB}" type="presOf" srcId="{612705C7-D36B-4A39-B8E0-D6C0D30AF480}" destId="{AC9124D6-8D7B-4C0B-901A-296FC6DE4887}" srcOrd="0" destOrd="0" presId="urn:microsoft.com/office/officeart/2005/8/layout/hierarchy2"/>
    <dgm:cxn modelId="{96CC2760-C5D7-455F-981A-7855AC2857BA}" type="presOf" srcId="{0ED2CBF2-714E-4A88-A1C2-CDE706DF545B}" destId="{134574F8-3F09-425C-96DF-43E6802F4D1E}" srcOrd="0" destOrd="0" presId="urn:microsoft.com/office/officeart/2005/8/layout/hierarchy2"/>
    <dgm:cxn modelId="{6D294BE0-46AD-4376-ABBF-0198D0CDE1F0}" type="presOf" srcId="{56928AC0-2183-4F91-94C5-B5C8BAC9B649}" destId="{BC6F8BB3-A080-4F4A-994A-5370DD13F403}" srcOrd="1" destOrd="0" presId="urn:microsoft.com/office/officeart/2005/8/layout/hierarchy2"/>
    <dgm:cxn modelId="{03077664-E736-40C3-B284-671E75C2C254}" type="presOf" srcId="{D98DC211-3D44-466A-BDED-E662BE4B0E53}" destId="{52CF8B3C-7D5E-49D2-90CD-DD8AA0B559F7}" srcOrd="1" destOrd="0" presId="urn:microsoft.com/office/officeart/2005/8/layout/hierarchy2"/>
    <dgm:cxn modelId="{1FA70DF4-2FD3-4D53-A66E-E8C91054D5CA}" type="presOf" srcId="{D599866B-C7A4-4025-A466-B4EAD3D63F0D}" destId="{D991C97C-0D39-46A1-9228-1E65B0CAAE51}" srcOrd="0" destOrd="0" presId="urn:microsoft.com/office/officeart/2005/8/layout/hierarchy2"/>
    <dgm:cxn modelId="{44E04940-003D-4223-9DFA-90926BB883BE}" type="presOf" srcId="{BA5A3082-2656-45B2-B888-538E39DD9678}" destId="{88DFAA69-020C-4FDC-9433-C957FCDD717A}" srcOrd="0" destOrd="0" presId="urn:microsoft.com/office/officeart/2005/8/layout/hierarchy2"/>
    <dgm:cxn modelId="{1919AE79-36DE-47B0-A829-1AFF08CDB3F2}" type="presOf" srcId="{DB0B9402-16D4-4157-BAFC-05DF6168A05B}" destId="{179DA27C-F2A7-43AD-9085-B040BBB637B9}" srcOrd="0" destOrd="0" presId="urn:microsoft.com/office/officeart/2005/8/layout/hierarchy2"/>
    <dgm:cxn modelId="{87E495C4-16EA-4B50-8339-92DFABAF9345}" srcId="{ED1AF9E4-008B-454B-A9A7-A178EA920CA8}" destId="{801D0ADF-000D-4A6F-A243-E4385234A636}" srcOrd="0" destOrd="0" parTransId="{288FDC34-B4AB-461B-B9B7-6A0D5C608766}" sibTransId="{61A3BCB5-7242-4C9E-9F30-2878BCBD76C7}"/>
    <dgm:cxn modelId="{7DF07264-2B9E-41C8-82B2-DF6BFC5DF3B8}" srcId="{202D669F-2AFC-47B2-AFFB-F4782FF04CC8}" destId="{DFCBAE3C-073C-4F55-8E37-FD51606E8BA1}" srcOrd="0" destOrd="0" parTransId="{E4D6E3F4-C78C-45CF-ACD9-95D438FE4DFA}" sibTransId="{46984990-0714-4117-B223-6466554694B7}"/>
    <dgm:cxn modelId="{0D610B1A-D259-4B89-99DF-B0F9AFDBA873}" type="presOf" srcId="{D98DC211-3D44-466A-BDED-E662BE4B0E53}" destId="{DF8CEBA6-D752-453D-9604-E0AF1AAAFBB3}" srcOrd="0" destOrd="0" presId="urn:microsoft.com/office/officeart/2005/8/layout/hierarchy2"/>
    <dgm:cxn modelId="{7C50775E-9CC2-42F7-BDB7-B97989C6EC24}" srcId="{202D669F-2AFC-47B2-AFFB-F4782FF04CC8}" destId="{DB0B9402-16D4-4157-BAFC-05DF6168A05B}" srcOrd="1" destOrd="0" parTransId="{B1955015-C1CA-4349-8A7F-45219D8A3C8E}" sibTransId="{C943F214-444B-4A8E-BE05-5A47BCD3438D}"/>
    <dgm:cxn modelId="{09966D61-CCCE-454C-BD5E-6AF1BF427F44}" type="presOf" srcId="{801D0ADF-000D-4A6F-A243-E4385234A636}" destId="{60A51590-E006-4A13-AC8A-A15EC5827030}" srcOrd="0" destOrd="0" presId="urn:microsoft.com/office/officeart/2005/8/layout/hierarchy2"/>
    <dgm:cxn modelId="{3B56793C-650D-4C8E-8E15-7B780AADF5A1}" type="presOf" srcId="{BA5A3082-2656-45B2-B888-538E39DD9678}" destId="{0763747E-E618-42E0-9C7C-CFC581454FC1}" srcOrd="1" destOrd="0" presId="urn:microsoft.com/office/officeart/2005/8/layout/hierarchy2"/>
    <dgm:cxn modelId="{B25B8CE6-2D39-43FF-9DF6-A348E521A915}" type="presParOf" srcId="{D991C97C-0D39-46A1-9228-1E65B0CAAE51}" destId="{5F4DC0DD-4E35-4A56-A2C8-B3B569485207}" srcOrd="0" destOrd="0" presId="urn:microsoft.com/office/officeart/2005/8/layout/hierarchy2"/>
    <dgm:cxn modelId="{AFE42DB3-4B12-4B2C-A684-F690C0F5D2C8}" type="presParOf" srcId="{5F4DC0DD-4E35-4A56-A2C8-B3B569485207}" destId="{D3D5C4D8-4AEE-4225-9625-1048E38E44BF}" srcOrd="0" destOrd="0" presId="urn:microsoft.com/office/officeart/2005/8/layout/hierarchy2"/>
    <dgm:cxn modelId="{75569C79-0851-49E8-AE6B-D19DFC2BDE1B}" type="presParOf" srcId="{5F4DC0DD-4E35-4A56-A2C8-B3B569485207}" destId="{6EB97654-5109-43FD-95C9-CE3B95E0AC22}" srcOrd="1" destOrd="0" presId="urn:microsoft.com/office/officeart/2005/8/layout/hierarchy2"/>
    <dgm:cxn modelId="{DAC3A9BB-2CBC-41D9-B02A-1AF0975EE650}" type="presParOf" srcId="{6EB97654-5109-43FD-95C9-CE3B95E0AC22}" destId="{28E08EA1-782F-49F6-A618-535BACBF1EE3}" srcOrd="0" destOrd="0" presId="urn:microsoft.com/office/officeart/2005/8/layout/hierarchy2"/>
    <dgm:cxn modelId="{17CAF2AB-000B-40D3-A3CE-A635CE8FCF11}" type="presParOf" srcId="{28E08EA1-782F-49F6-A618-535BACBF1EE3}" destId="{AF7E59C8-883A-426E-A4DD-52C2073A9419}" srcOrd="0" destOrd="0" presId="urn:microsoft.com/office/officeart/2005/8/layout/hierarchy2"/>
    <dgm:cxn modelId="{5A2CBC1C-9F39-49DB-8725-30879D96D875}" type="presParOf" srcId="{6EB97654-5109-43FD-95C9-CE3B95E0AC22}" destId="{B12FF7A5-AA6F-4932-B6E3-9E35027FCD6B}" srcOrd="1" destOrd="0" presId="urn:microsoft.com/office/officeart/2005/8/layout/hierarchy2"/>
    <dgm:cxn modelId="{69F222FE-479E-47DB-BC63-8F4B1CC67718}" type="presParOf" srcId="{B12FF7A5-AA6F-4932-B6E3-9E35027FCD6B}" destId="{CC8A6F3D-8D09-4D26-AAA2-BFDFA5CD3079}" srcOrd="0" destOrd="0" presId="urn:microsoft.com/office/officeart/2005/8/layout/hierarchy2"/>
    <dgm:cxn modelId="{07205EB4-427F-47B8-8393-2AB0B62DE6D6}" type="presParOf" srcId="{B12FF7A5-AA6F-4932-B6E3-9E35027FCD6B}" destId="{D4894501-B332-469E-823B-5D825512C5D2}" srcOrd="1" destOrd="0" presId="urn:microsoft.com/office/officeart/2005/8/layout/hierarchy2"/>
    <dgm:cxn modelId="{EA92D799-1CC3-4C36-8A78-AA2AF4E46E1A}" type="presParOf" srcId="{D4894501-B332-469E-823B-5D825512C5D2}" destId="{DF8CEBA6-D752-453D-9604-E0AF1AAAFBB3}" srcOrd="0" destOrd="0" presId="urn:microsoft.com/office/officeart/2005/8/layout/hierarchy2"/>
    <dgm:cxn modelId="{9422E923-A26F-4BB1-9413-0B3360F1E96E}" type="presParOf" srcId="{DF8CEBA6-D752-453D-9604-E0AF1AAAFBB3}" destId="{52CF8B3C-7D5E-49D2-90CD-DD8AA0B559F7}" srcOrd="0" destOrd="0" presId="urn:microsoft.com/office/officeart/2005/8/layout/hierarchy2"/>
    <dgm:cxn modelId="{A6A1FB66-C9EA-4D08-88A1-0F5E8925439E}" type="presParOf" srcId="{D4894501-B332-469E-823B-5D825512C5D2}" destId="{29A56C70-FA56-486B-A07A-EE1EAC973352}" srcOrd="1" destOrd="0" presId="urn:microsoft.com/office/officeart/2005/8/layout/hierarchy2"/>
    <dgm:cxn modelId="{F6BE4AA9-0163-4AE5-9715-1DA0B5E32B7F}" type="presParOf" srcId="{29A56C70-FA56-486B-A07A-EE1EAC973352}" destId="{D7229EA3-29B2-46D5-9B1C-E21C175B60FF}" srcOrd="0" destOrd="0" presId="urn:microsoft.com/office/officeart/2005/8/layout/hierarchy2"/>
    <dgm:cxn modelId="{CEE415A5-EE26-4CE9-95E7-F0D0CEE1FE44}" type="presParOf" srcId="{29A56C70-FA56-486B-A07A-EE1EAC973352}" destId="{C3A4D94D-AF82-459F-8AC7-8A17394D61D2}" srcOrd="1" destOrd="0" presId="urn:microsoft.com/office/officeart/2005/8/layout/hierarchy2"/>
    <dgm:cxn modelId="{05C5DF82-FFBC-473A-A9E2-E9AEB79A95FB}" type="presParOf" srcId="{C3A4D94D-AF82-459F-8AC7-8A17394D61D2}" destId="{D62DC42E-5F12-4E2B-9600-9CF35E28B866}" srcOrd="0" destOrd="0" presId="urn:microsoft.com/office/officeart/2005/8/layout/hierarchy2"/>
    <dgm:cxn modelId="{3936422D-B613-4FD0-9FC2-B78EB5D69BC3}" type="presParOf" srcId="{D62DC42E-5F12-4E2B-9600-9CF35E28B866}" destId="{DD39964E-6541-46F8-ACEB-763F2B058A07}" srcOrd="0" destOrd="0" presId="urn:microsoft.com/office/officeart/2005/8/layout/hierarchy2"/>
    <dgm:cxn modelId="{AD99BE31-858D-447A-B3B8-CF7FC3B942F1}" type="presParOf" srcId="{C3A4D94D-AF82-459F-8AC7-8A17394D61D2}" destId="{E5195CC2-585F-4C10-933E-25B5A9612976}" srcOrd="1" destOrd="0" presId="urn:microsoft.com/office/officeart/2005/8/layout/hierarchy2"/>
    <dgm:cxn modelId="{CDC85530-48FA-44B9-8B25-0C85ADDDE19A}" type="presParOf" srcId="{E5195CC2-585F-4C10-933E-25B5A9612976}" destId="{60A51590-E006-4A13-AC8A-A15EC5827030}" srcOrd="0" destOrd="0" presId="urn:microsoft.com/office/officeart/2005/8/layout/hierarchy2"/>
    <dgm:cxn modelId="{0EA57182-00BA-4F5C-9065-1372B1B69351}" type="presParOf" srcId="{E5195CC2-585F-4C10-933E-25B5A9612976}" destId="{200552D6-4EB2-431D-89D3-6FD4E4BD7DEF}" srcOrd="1" destOrd="0" presId="urn:microsoft.com/office/officeart/2005/8/layout/hierarchy2"/>
    <dgm:cxn modelId="{E34304F7-9B65-4526-805D-BCCA3E91C878}" type="presParOf" srcId="{D4894501-B332-469E-823B-5D825512C5D2}" destId="{AC9124D6-8D7B-4C0B-901A-296FC6DE4887}" srcOrd="2" destOrd="0" presId="urn:microsoft.com/office/officeart/2005/8/layout/hierarchy2"/>
    <dgm:cxn modelId="{E2424C4D-6E45-49AB-B8EB-AA07ADA2E027}" type="presParOf" srcId="{AC9124D6-8D7B-4C0B-901A-296FC6DE4887}" destId="{71004BCF-934C-4CBB-BF40-83C83A331E50}" srcOrd="0" destOrd="0" presId="urn:microsoft.com/office/officeart/2005/8/layout/hierarchy2"/>
    <dgm:cxn modelId="{854811EF-FEFE-4481-93BD-FFC08DE1DED8}" type="presParOf" srcId="{D4894501-B332-469E-823B-5D825512C5D2}" destId="{2FF8B2E9-6419-4E28-82A2-A8598CEE2875}" srcOrd="3" destOrd="0" presId="urn:microsoft.com/office/officeart/2005/8/layout/hierarchy2"/>
    <dgm:cxn modelId="{FF34FE7F-DEAD-42CF-8F3E-6096CD50669A}" type="presParOf" srcId="{2FF8B2E9-6419-4E28-82A2-A8598CEE2875}" destId="{B87818B8-BC3C-42AD-8C1D-6AA5FB476E41}" srcOrd="0" destOrd="0" presId="urn:microsoft.com/office/officeart/2005/8/layout/hierarchy2"/>
    <dgm:cxn modelId="{019EB07D-D722-4B2D-82A0-0C1E1AC2B79F}" type="presParOf" srcId="{2FF8B2E9-6419-4E28-82A2-A8598CEE2875}" destId="{AFDDC034-A0DC-4875-84E2-72C0A47CCC76}" srcOrd="1" destOrd="0" presId="urn:microsoft.com/office/officeart/2005/8/layout/hierarchy2"/>
    <dgm:cxn modelId="{9440A3C0-02AC-4D52-B379-5A92B31CE536}" type="presParOf" srcId="{AFDDC034-A0DC-4875-84E2-72C0A47CCC76}" destId="{AB600109-7A9D-4B33-B4AE-D2499A2BCAE3}" srcOrd="0" destOrd="0" presId="urn:microsoft.com/office/officeart/2005/8/layout/hierarchy2"/>
    <dgm:cxn modelId="{B19D490F-0583-46CD-A535-0FB8305096ED}" type="presParOf" srcId="{AB600109-7A9D-4B33-B4AE-D2499A2BCAE3}" destId="{BC6F8BB3-A080-4F4A-994A-5370DD13F403}" srcOrd="0" destOrd="0" presId="urn:microsoft.com/office/officeart/2005/8/layout/hierarchy2"/>
    <dgm:cxn modelId="{812D742E-2FD0-4DFA-B8C6-230103570283}" type="presParOf" srcId="{AFDDC034-A0DC-4875-84E2-72C0A47CCC76}" destId="{DE9DDF62-C023-4EB0-B41E-B52AE7D65E3E}" srcOrd="1" destOrd="0" presId="urn:microsoft.com/office/officeart/2005/8/layout/hierarchy2"/>
    <dgm:cxn modelId="{18B86C0A-B9E3-40B3-8129-6B0E4871B4D2}" type="presParOf" srcId="{DE9DDF62-C023-4EB0-B41E-B52AE7D65E3E}" destId="{0D4CC732-AD8B-4429-AEEB-BB38B967064B}" srcOrd="0" destOrd="0" presId="urn:microsoft.com/office/officeart/2005/8/layout/hierarchy2"/>
    <dgm:cxn modelId="{D12D3661-7D1E-4F65-A107-A05C8B2B5C84}" type="presParOf" srcId="{DE9DDF62-C023-4EB0-B41E-B52AE7D65E3E}" destId="{8540343B-A80B-4E7D-894B-1594884D7822}" srcOrd="1" destOrd="0" presId="urn:microsoft.com/office/officeart/2005/8/layout/hierarchy2"/>
    <dgm:cxn modelId="{8935F42F-80EB-4688-A7CE-D0A133467139}" type="presParOf" srcId="{AFDDC034-A0DC-4875-84E2-72C0A47CCC76}" destId="{134574F8-3F09-425C-96DF-43E6802F4D1E}" srcOrd="2" destOrd="0" presId="urn:microsoft.com/office/officeart/2005/8/layout/hierarchy2"/>
    <dgm:cxn modelId="{86E2841B-B2FC-4F46-BD0F-D6522102E0EC}" type="presParOf" srcId="{134574F8-3F09-425C-96DF-43E6802F4D1E}" destId="{AACE28B6-C014-4CF0-BE59-03B4BFB8C760}" srcOrd="0" destOrd="0" presId="urn:microsoft.com/office/officeart/2005/8/layout/hierarchy2"/>
    <dgm:cxn modelId="{FEDD08F2-93E5-4991-941C-00AC4490E7C2}" type="presParOf" srcId="{AFDDC034-A0DC-4875-84E2-72C0A47CCC76}" destId="{F49784BB-0D52-4A30-AA56-74ECA32F6A1A}" srcOrd="3" destOrd="0" presId="urn:microsoft.com/office/officeart/2005/8/layout/hierarchy2"/>
    <dgm:cxn modelId="{42FEE5B2-9364-46F5-8824-5D766D65BF5A}" type="presParOf" srcId="{F49784BB-0D52-4A30-AA56-74ECA32F6A1A}" destId="{9FD4E6D3-D38D-4AE7-B1A0-B96BC279D78D}" srcOrd="0" destOrd="0" presId="urn:microsoft.com/office/officeart/2005/8/layout/hierarchy2"/>
    <dgm:cxn modelId="{5E938CB5-23AC-4ACE-86DB-702E1034005A}" type="presParOf" srcId="{F49784BB-0D52-4A30-AA56-74ECA32F6A1A}" destId="{8FB96C0F-0C59-4DD8-A99A-B92DB4E3B3AC}" srcOrd="1" destOrd="0" presId="urn:microsoft.com/office/officeart/2005/8/layout/hierarchy2"/>
    <dgm:cxn modelId="{DF2797A1-504E-4FE7-8C3A-D1DFFF61A2DF}" type="presParOf" srcId="{AFDDC034-A0DC-4875-84E2-72C0A47CCC76}" destId="{88DFAA69-020C-4FDC-9433-C957FCDD717A}" srcOrd="4" destOrd="0" presId="urn:microsoft.com/office/officeart/2005/8/layout/hierarchy2"/>
    <dgm:cxn modelId="{931BA88D-0630-4EB2-ADA9-57827987B347}" type="presParOf" srcId="{88DFAA69-020C-4FDC-9433-C957FCDD717A}" destId="{0763747E-E618-42E0-9C7C-CFC581454FC1}" srcOrd="0" destOrd="0" presId="urn:microsoft.com/office/officeart/2005/8/layout/hierarchy2"/>
    <dgm:cxn modelId="{7BA35478-7E72-406F-A1CC-9CF76176CB82}" type="presParOf" srcId="{AFDDC034-A0DC-4875-84E2-72C0A47CCC76}" destId="{21F95770-261A-41BD-8045-47BCCFD879FD}" srcOrd="5" destOrd="0" presId="urn:microsoft.com/office/officeart/2005/8/layout/hierarchy2"/>
    <dgm:cxn modelId="{E6A68229-FE24-44BD-8162-9F135C43C15E}" type="presParOf" srcId="{21F95770-261A-41BD-8045-47BCCFD879FD}" destId="{AB5D8BDC-39B0-4252-AF0C-66194840581B}" srcOrd="0" destOrd="0" presId="urn:microsoft.com/office/officeart/2005/8/layout/hierarchy2"/>
    <dgm:cxn modelId="{185268BC-F477-48B7-B417-27D6D35B4128}" type="presParOf" srcId="{21F95770-261A-41BD-8045-47BCCFD879FD}" destId="{7EC2A6F2-647D-4D81-BE4F-D15284C6730D}" srcOrd="1" destOrd="0" presId="urn:microsoft.com/office/officeart/2005/8/layout/hierarchy2"/>
    <dgm:cxn modelId="{F5809C60-668E-4ADD-8098-DEB1FB10054C}" type="presParOf" srcId="{6EB97654-5109-43FD-95C9-CE3B95E0AC22}" destId="{F1D5410A-51E1-47A6-AD56-2D4D7E402593}" srcOrd="2" destOrd="0" presId="urn:microsoft.com/office/officeart/2005/8/layout/hierarchy2"/>
    <dgm:cxn modelId="{92346E5E-C8E5-4103-86CC-4E2FDB062061}" type="presParOf" srcId="{F1D5410A-51E1-47A6-AD56-2D4D7E402593}" destId="{E20C2DAC-40E4-494C-9761-C588F88C9341}" srcOrd="0" destOrd="0" presId="urn:microsoft.com/office/officeart/2005/8/layout/hierarchy2"/>
    <dgm:cxn modelId="{493261A5-6F90-4BFD-953A-18E068C30500}" type="presParOf" srcId="{6EB97654-5109-43FD-95C9-CE3B95E0AC22}" destId="{A942561E-442C-4BF6-9908-05E26879A420}" srcOrd="3" destOrd="0" presId="urn:microsoft.com/office/officeart/2005/8/layout/hierarchy2"/>
    <dgm:cxn modelId="{8B01F413-59E3-41B1-85FF-08FA3EFDE9F3}" type="presParOf" srcId="{A942561E-442C-4BF6-9908-05E26879A420}" destId="{179DA27C-F2A7-43AD-9085-B040BBB637B9}" srcOrd="0" destOrd="0" presId="urn:microsoft.com/office/officeart/2005/8/layout/hierarchy2"/>
    <dgm:cxn modelId="{339DF76F-2803-4812-BB89-D9F3AC1C6187}" type="presParOf" srcId="{A942561E-442C-4BF6-9908-05E26879A420}" destId="{B95D9F16-3B1B-4FEC-B3C3-401A495591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5C4D8-4AEE-4225-9625-1048E38E44BF}">
      <dsp:nvSpPr>
        <dsp:cNvPr id="0" name=""/>
        <dsp:cNvSpPr/>
      </dsp:nvSpPr>
      <dsp:spPr>
        <a:xfrm>
          <a:off x="770" y="1867401"/>
          <a:ext cx="1582319" cy="7911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Sources of finance</a:t>
          </a:r>
          <a:endParaRPr lang="en-SG" sz="2500" kern="1200" dirty="0">
            <a:solidFill>
              <a:schemeClr val="tx1"/>
            </a:solidFill>
          </a:endParaRPr>
        </a:p>
      </dsp:txBody>
      <dsp:txXfrm>
        <a:off x="23942" y="1890573"/>
        <a:ext cx="1535975" cy="744815"/>
      </dsp:txXfrm>
    </dsp:sp>
    <dsp:sp modelId="{28E08EA1-782F-49F6-A618-535BACBF1EE3}">
      <dsp:nvSpPr>
        <dsp:cNvPr id="0" name=""/>
        <dsp:cNvSpPr/>
      </dsp:nvSpPr>
      <dsp:spPr>
        <a:xfrm rot="19457599">
          <a:off x="1509826" y="2019790"/>
          <a:ext cx="779452" cy="31464"/>
        </a:xfrm>
        <a:custGeom>
          <a:avLst/>
          <a:gdLst/>
          <a:ahLst/>
          <a:cxnLst/>
          <a:rect l="0" t="0" r="0" b="0"/>
          <a:pathLst>
            <a:path>
              <a:moveTo>
                <a:pt x="0" y="15732"/>
              </a:moveTo>
              <a:lnTo>
                <a:pt x="779452" y="1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80066" y="2016036"/>
        <a:ext cx="38972" cy="38972"/>
      </dsp:txXfrm>
    </dsp:sp>
    <dsp:sp modelId="{CC8A6F3D-8D09-4D26-AAA2-BFDFA5CD3079}">
      <dsp:nvSpPr>
        <dsp:cNvPr id="0" name=""/>
        <dsp:cNvSpPr/>
      </dsp:nvSpPr>
      <dsp:spPr>
        <a:xfrm>
          <a:off x="2216017" y="1412484"/>
          <a:ext cx="1582319" cy="7911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Internal sources</a:t>
          </a:r>
          <a:endParaRPr lang="en-SG" sz="2500" kern="1200" dirty="0"/>
        </a:p>
      </dsp:txBody>
      <dsp:txXfrm>
        <a:off x="2239189" y="1435656"/>
        <a:ext cx="1535975" cy="744815"/>
      </dsp:txXfrm>
    </dsp:sp>
    <dsp:sp modelId="{DF8CEBA6-D752-453D-9604-E0AF1AAAFBB3}">
      <dsp:nvSpPr>
        <dsp:cNvPr id="0" name=""/>
        <dsp:cNvSpPr/>
      </dsp:nvSpPr>
      <dsp:spPr>
        <a:xfrm rot="18289469">
          <a:off x="3560635" y="1337415"/>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087091" y="1325439"/>
        <a:ext cx="55416" cy="55416"/>
      </dsp:txXfrm>
    </dsp:sp>
    <dsp:sp modelId="{D7229EA3-29B2-46D5-9B1C-E21C175B60FF}">
      <dsp:nvSpPr>
        <dsp:cNvPr id="0" name=""/>
        <dsp:cNvSpPr/>
      </dsp:nvSpPr>
      <dsp:spPr>
        <a:xfrm>
          <a:off x="4431263" y="502651"/>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Long-term</a:t>
          </a:r>
          <a:endParaRPr lang="en-SG" sz="2500" kern="1200" dirty="0"/>
        </a:p>
      </dsp:txBody>
      <dsp:txXfrm>
        <a:off x="4454435" y="525823"/>
        <a:ext cx="1535975" cy="744815"/>
      </dsp:txXfrm>
    </dsp:sp>
    <dsp:sp modelId="{D62DC42E-5F12-4E2B-9600-9CF35E28B866}">
      <dsp:nvSpPr>
        <dsp:cNvPr id="0" name=""/>
        <dsp:cNvSpPr/>
      </dsp:nvSpPr>
      <dsp:spPr>
        <a:xfrm>
          <a:off x="6013582" y="882498"/>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14223" y="882408"/>
        <a:ext cx="31646" cy="31646"/>
      </dsp:txXfrm>
    </dsp:sp>
    <dsp:sp modelId="{60A51590-E006-4A13-AC8A-A15EC5827030}">
      <dsp:nvSpPr>
        <dsp:cNvPr id="0" name=""/>
        <dsp:cNvSpPr/>
      </dsp:nvSpPr>
      <dsp:spPr>
        <a:xfrm>
          <a:off x="6646510" y="502651"/>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SG" sz="2500" kern="1200" dirty="0"/>
        </a:p>
      </dsp:txBody>
      <dsp:txXfrm>
        <a:off x="6669682" y="525823"/>
        <a:ext cx="1535975" cy="744815"/>
      </dsp:txXfrm>
    </dsp:sp>
    <dsp:sp modelId="{AC9124D6-8D7B-4C0B-901A-296FC6DE4887}">
      <dsp:nvSpPr>
        <dsp:cNvPr id="0" name=""/>
        <dsp:cNvSpPr/>
      </dsp:nvSpPr>
      <dsp:spPr>
        <a:xfrm rot="3310531">
          <a:off x="3560635" y="2247249"/>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087091" y="2235273"/>
        <a:ext cx="55416" cy="55416"/>
      </dsp:txXfrm>
    </dsp:sp>
    <dsp:sp modelId="{B87818B8-BC3C-42AD-8C1D-6AA5FB476E41}">
      <dsp:nvSpPr>
        <dsp:cNvPr id="0" name=""/>
        <dsp:cNvSpPr/>
      </dsp:nvSpPr>
      <dsp:spPr>
        <a:xfrm>
          <a:off x="4431263" y="2322318"/>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Short-term</a:t>
          </a:r>
          <a:endParaRPr lang="en-SG" sz="2500" kern="1200" dirty="0"/>
        </a:p>
      </dsp:txBody>
      <dsp:txXfrm>
        <a:off x="4454435" y="2345490"/>
        <a:ext cx="1535975" cy="744815"/>
      </dsp:txXfrm>
    </dsp:sp>
    <dsp:sp modelId="{AB600109-7A9D-4B33-B4AE-D2499A2BCAE3}">
      <dsp:nvSpPr>
        <dsp:cNvPr id="0" name=""/>
        <dsp:cNvSpPr/>
      </dsp:nvSpPr>
      <dsp:spPr>
        <a:xfrm rot="18289469">
          <a:off x="5775881" y="2247249"/>
          <a:ext cx="1108329" cy="31464"/>
        </a:xfrm>
        <a:custGeom>
          <a:avLst/>
          <a:gdLst/>
          <a:ahLst/>
          <a:cxnLst/>
          <a:rect l="0" t="0" r="0" b="0"/>
          <a:pathLst>
            <a:path>
              <a:moveTo>
                <a:pt x="0" y="15732"/>
              </a:moveTo>
              <a:lnTo>
                <a:pt x="1108329"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02338" y="2235273"/>
        <a:ext cx="55416" cy="55416"/>
      </dsp:txXfrm>
    </dsp:sp>
    <dsp:sp modelId="{0D4CC732-AD8B-4429-AEEB-BB38B967064B}">
      <dsp:nvSpPr>
        <dsp:cNvPr id="0" name=""/>
        <dsp:cNvSpPr/>
      </dsp:nvSpPr>
      <dsp:spPr>
        <a:xfrm>
          <a:off x="6646510" y="1412484"/>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SG" sz="2500" kern="1200" dirty="0"/>
        </a:p>
      </dsp:txBody>
      <dsp:txXfrm>
        <a:off x="6669682" y="1435656"/>
        <a:ext cx="1535975" cy="744815"/>
      </dsp:txXfrm>
    </dsp:sp>
    <dsp:sp modelId="{134574F8-3F09-425C-96DF-43E6802F4D1E}">
      <dsp:nvSpPr>
        <dsp:cNvPr id="0" name=""/>
        <dsp:cNvSpPr/>
      </dsp:nvSpPr>
      <dsp:spPr>
        <a:xfrm>
          <a:off x="6013582" y="2702165"/>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14223" y="2702075"/>
        <a:ext cx="31646" cy="31646"/>
      </dsp:txXfrm>
    </dsp:sp>
    <dsp:sp modelId="{9FD4E6D3-D38D-4AE7-B1A0-B96BC279D78D}">
      <dsp:nvSpPr>
        <dsp:cNvPr id="0" name=""/>
        <dsp:cNvSpPr/>
      </dsp:nvSpPr>
      <dsp:spPr>
        <a:xfrm>
          <a:off x="6646510" y="2322318"/>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SG" sz="2500" kern="1200" dirty="0"/>
        </a:p>
      </dsp:txBody>
      <dsp:txXfrm>
        <a:off x="6669682" y="2345490"/>
        <a:ext cx="1535975" cy="744815"/>
      </dsp:txXfrm>
    </dsp:sp>
    <dsp:sp modelId="{88DFAA69-020C-4FDC-9433-C957FCDD717A}">
      <dsp:nvSpPr>
        <dsp:cNvPr id="0" name=""/>
        <dsp:cNvSpPr/>
      </dsp:nvSpPr>
      <dsp:spPr>
        <a:xfrm rot="3310531">
          <a:off x="5775881" y="3157082"/>
          <a:ext cx="1108329" cy="31464"/>
        </a:xfrm>
        <a:custGeom>
          <a:avLst/>
          <a:gdLst/>
          <a:ahLst/>
          <a:cxnLst/>
          <a:rect l="0" t="0" r="0" b="0"/>
          <a:pathLst>
            <a:path>
              <a:moveTo>
                <a:pt x="0" y="15732"/>
              </a:moveTo>
              <a:lnTo>
                <a:pt x="1108329"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02338" y="3145106"/>
        <a:ext cx="55416" cy="55416"/>
      </dsp:txXfrm>
    </dsp:sp>
    <dsp:sp modelId="{AB5D8BDC-39B0-4252-AF0C-66194840581B}">
      <dsp:nvSpPr>
        <dsp:cNvPr id="0" name=""/>
        <dsp:cNvSpPr/>
      </dsp:nvSpPr>
      <dsp:spPr>
        <a:xfrm>
          <a:off x="6646510" y="3232151"/>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SG" sz="2500" kern="1200" dirty="0"/>
        </a:p>
      </dsp:txBody>
      <dsp:txXfrm>
        <a:off x="6669682" y="3255323"/>
        <a:ext cx="1535975" cy="744815"/>
      </dsp:txXfrm>
    </dsp:sp>
    <dsp:sp modelId="{F1D5410A-51E1-47A6-AD56-2D4D7E402593}">
      <dsp:nvSpPr>
        <dsp:cNvPr id="0" name=""/>
        <dsp:cNvSpPr/>
      </dsp:nvSpPr>
      <dsp:spPr>
        <a:xfrm rot="2142401">
          <a:off x="1509826" y="2474707"/>
          <a:ext cx="779452" cy="31464"/>
        </a:xfrm>
        <a:custGeom>
          <a:avLst/>
          <a:gdLst/>
          <a:ahLst/>
          <a:cxnLst/>
          <a:rect l="0" t="0" r="0" b="0"/>
          <a:pathLst>
            <a:path>
              <a:moveTo>
                <a:pt x="0" y="15732"/>
              </a:moveTo>
              <a:lnTo>
                <a:pt x="779452" y="1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80066" y="2470953"/>
        <a:ext cx="38972" cy="38972"/>
      </dsp:txXfrm>
    </dsp:sp>
    <dsp:sp modelId="{179DA27C-F2A7-43AD-9085-B040BBB637B9}">
      <dsp:nvSpPr>
        <dsp:cNvPr id="0" name=""/>
        <dsp:cNvSpPr/>
      </dsp:nvSpPr>
      <dsp:spPr>
        <a:xfrm>
          <a:off x="2216017" y="2322318"/>
          <a:ext cx="1582319" cy="7911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External sources</a:t>
          </a:r>
          <a:endParaRPr lang="en-SG" sz="2500" kern="1200" dirty="0"/>
        </a:p>
      </dsp:txBody>
      <dsp:txXfrm>
        <a:off x="2239189" y="2345490"/>
        <a:ext cx="1535975" cy="744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5C4D8-4AEE-4225-9625-1048E38E44BF}">
      <dsp:nvSpPr>
        <dsp:cNvPr id="0" name=""/>
        <dsp:cNvSpPr/>
      </dsp:nvSpPr>
      <dsp:spPr>
        <a:xfrm>
          <a:off x="770" y="1867401"/>
          <a:ext cx="1582319" cy="7911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Sources of finance</a:t>
          </a:r>
          <a:endParaRPr lang="en-SG" sz="1700" kern="1200" dirty="0">
            <a:solidFill>
              <a:schemeClr val="tx1"/>
            </a:solidFill>
          </a:endParaRPr>
        </a:p>
      </dsp:txBody>
      <dsp:txXfrm>
        <a:off x="23942" y="1890573"/>
        <a:ext cx="1535975" cy="744815"/>
      </dsp:txXfrm>
    </dsp:sp>
    <dsp:sp modelId="{28E08EA1-782F-49F6-A618-535BACBF1EE3}">
      <dsp:nvSpPr>
        <dsp:cNvPr id="0" name=""/>
        <dsp:cNvSpPr/>
      </dsp:nvSpPr>
      <dsp:spPr>
        <a:xfrm rot="19457599">
          <a:off x="1509826" y="2019790"/>
          <a:ext cx="779452" cy="31464"/>
        </a:xfrm>
        <a:custGeom>
          <a:avLst/>
          <a:gdLst/>
          <a:ahLst/>
          <a:cxnLst/>
          <a:rect l="0" t="0" r="0" b="0"/>
          <a:pathLst>
            <a:path>
              <a:moveTo>
                <a:pt x="0" y="15732"/>
              </a:moveTo>
              <a:lnTo>
                <a:pt x="779452" y="1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80066" y="2016036"/>
        <a:ext cx="38972" cy="38972"/>
      </dsp:txXfrm>
    </dsp:sp>
    <dsp:sp modelId="{CC8A6F3D-8D09-4D26-AAA2-BFDFA5CD3079}">
      <dsp:nvSpPr>
        <dsp:cNvPr id="0" name=""/>
        <dsp:cNvSpPr/>
      </dsp:nvSpPr>
      <dsp:spPr>
        <a:xfrm>
          <a:off x="2216017" y="1412484"/>
          <a:ext cx="1582319" cy="7911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Internal sources</a:t>
          </a:r>
          <a:endParaRPr lang="en-SG" sz="1700" kern="1200" dirty="0"/>
        </a:p>
      </dsp:txBody>
      <dsp:txXfrm>
        <a:off x="2239189" y="1435656"/>
        <a:ext cx="1535975" cy="744815"/>
      </dsp:txXfrm>
    </dsp:sp>
    <dsp:sp modelId="{DF8CEBA6-D752-453D-9604-E0AF1AAAFBB3}">
      <dsp:nvSpPr>
        <dsp:cNvPr id="0" name=""/>
        <dsp:cNvSpPr/>
      </dsp:nvSpPr>
      <dsp:spPr>
        <a:xfrm rot="18289469">
          <a:off x="3560635" y="1337415"/>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087091" y="1325439"/>
        <a:ext cx="55416" cy="55416"/>
      </dsp:txXfrm>
    </dsp:sp>
    <dsp:sp modelId="{D7229EA3-29B2-46D5-9B1C-E21C175B60FF}">
      <dsp:nvSpPr>
        <dsp:cNvPr id="0" name=""/>
        <dsp:cNvSpPr/>
      </dsp:nvSpPr>
      <dsp:spPr>
        <a:xfrm>
          <a:off x="4431263" y="502651"/>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Long-term</a:t>
          </a:r>
          <a:endParaRPr lang="en-SG" sz="1700" kern="1200" dirty="0"/>
        </a:p>
      </dsp:txBody>
      <dsp:txXfrm>
        <a:off x="4454435" y="525823"/>
        <a:ext cx="1535975" cy="744815"/>
      </dsp:txXfrm>
    </dsp:sp>
    <dsp:sp modelId="{D62DC42E-5F12-4E2B-9600-9CF35E28B866}">
      <dsp:nvSpPr>
        <dsp:cNvPr id="0" name=""/>
        <dsp:cNvSpPr/>
      </dsp:nvSpPr>
      <dsp:spPr>
        <a:xfrm>
          <a:off x="6013582" y="882498"/>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14223" y="882408"/>
        <a:ext cx="31646" cy="31646"/>
      </dsp:txXfrm>
    </dsp:sp>
    <dsp:sp modelId="{60A51590-E006-4A13-AC8A-A15EC5827030}">
      <dsp:nvSpPr>
        <dsp:cNvPr id="0" name=""/>
        <dsp:cNvSpPr/>
      </dsp:nvSpPr>
      <dsp:spPr>
        <a:xfrm>
          <a:off x="6646510" y="502651"/>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Retained earnings</a:t>
          </a:r>
          <a:endParaRPr lang="en-SG" sz="1700" kern="1200" dirty="0"/>
        </a:p>
      </dsp:txBody>
      <dsp:txXfrm>
        <a:off x="6669682" y="525823"/>
        <a:ext cx="1535975" cy="744815"/>
      </dsp:txXfrm>
    </dsp:sp>
    <dsp:sp modelId="{AC9124D6-8D7B-4C0B-901A-296FC6DE4887}">
      <dsp:nvSpPr>
        <dsp:cNvPr id="0" name=""/>
        <dsp:cNvSpPr/>
      </dsp:nvSpPr>
      <dsp:spPr>
        <a:xfrm rot="3310531">
          <a:off x="3560635" y="2247249"/>
          <a:ext cx="1108329" cy="31464"/>
        </a:xfrm>
        <a:custGeom>
          <a:avLst/>
          <a:gdLst/>
          <a:ahLst/>
          <a:cxnLst/>
          <a:rect l="0" t="0" r="0" b="0"/>
          <a:pathLst>
            <a:path>
              <a:moveTo>
                <a:pt x="0" y="15732"/>
              </a:moveTo>
              <a:lnTo>
                <a:pt x="1108329" y="1573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087091" y="2235273"/>
        <a:ext cx="55416" cy="55416"/>
      </dsp:txXfrm>
    </dsp:sp>
    <dsp:sp modelId="{B87818B8-BC3C-42AD-8C1D-6AA5FB476E41}">
      <dsp:nvSpPr>
        <dsp:cNvPr id="0" name=""/>
        <dsp:cNvSpPr/>
      </dsp:nvSpPr>
      <dsp:spPr>
        <a:xfrm>
          <a:off x="4431263" y="2322318"/>
          <a:ext cx="1582319" cy="791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Short-term</a:t>
          </a:r>
          <a:endParaRPr lang="en-SG" sz="1700" kern="1200" dirty="0"/>
        </a:p>
      </dsp:txBody>
      <dsp:txXfrm>
        <a:off x="4454435" y="2345490"/>
        <a:ext cx="1535975" cy="744815"/>
      </dsp:txXfrm>
    </dsp:sp>
    <dsp:sp modelId="{AB600109-7A9D-4B33-B4AE-D2499A2BCAE3}">
      <dsp:nvSpPr>
        <dsp:cNvPr id="0" name=""/>
        <dsp:cNvSpPr/>
      </dsp:nvSpPr>
      <dsp:spPr>
        <a:xfrm rot="18289469">
          <a:off x="5775881" y="2247249"/>
          <a:ext cx="1108329" cy="31464"/>
        </a:xfrm>
        <a:custGeom>
          <a:avLst/>
          <a:gdLst/>
          <a:ahLst/>
          <a:cxnLst/>
          <a:rect l="0" t="0" r="0" b="0"/>
          <a:pathLst>
            <a:path>
              <a:moveTo>
                <a:pt x="0" y="15732"/>
              </a:moveTo>
              <a:lnTo>
                <a:pt x="1108329"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02338" y="2235273"/>
        <a:ext cx="55416" cy="55416"/>
      </dsp:txXfrm>
    </dsp:sp>
    <dsp:sp modelId="{0D4CC732-AD8B-4429-AEEB-BB38B967064B}">
      <dsp:nvSpPr>
        <dsp:cNvPr id="0" name=""/>
        <dsp:cNvSpPr/>
      </dsp:nvSpPr>
      <dsp:spPr>
        <a:xfrm>
          <a:off x="6646510" y="1412484"/>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Tighter credit control</a:t>
          </a:r>
          <a:endParaRPr lang="en-SG" sz="1700" kern="1200" dirty="0"/>
        </a:p>
      </dsp:txBody>
      <dsp:txXfrm>
        <a:off x="6669682" y="1435656"/>
        <a:ext cx="1535975" cy="744815"/>
      </dsp:txXfrm>
    </dsp:sp>
    <dsp:sp modelId="{134574F8-3F09-425C-96DF-43E6802F4D1E}">
      <dsp:nvSpPr>
        <dsp:cNvPr id="0" name=""/>
        <dsp:cNvSpPr/>
      </dsp:nvSpPr>
      <dsp:spPr>
        <a:xfrm>
          <a:off x="6013582" y="2702165"/>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14223" y="2702075"/>
        <a:ext cx="31646" cy="31646"/>
      </dsp:txXfrm>
    </dsp:sp>
    <dsp:sp modelId="{9FD4E6D3-D38D-4AE7-B1A0-B96BC279D78D}">
      <dsp:nvSpPr>
        <dsp:cNvPr id="0" name=""/>
        <dsp:cNvSpPr/>
      </dsp:nvSpPr>
      <dsp:spPr>
        <a:xfrm>
          <a:off x="6646510" y="2322318"/>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Reduced inventories level</a:t>
          </a:r>
          <a:endParaRPr lang="en-SG" sz="1700" kern="1200" dirty="0"/>
        </a:p>
      </dsp:txBody>
      <dsp:txXfrm>
        <a:off x="6669682" y="2345490"/>
        <a:ext cx="1535975" cy="744815"/>
      </dsp:txXfrm>
    </dsp:sp>
    <dsp:sp modelId="{88DFAA69-020C-4FDC-9433-C957FCDD717A}">
      <dsp:nvSpPr>
        <dsp:cNvPr id="0" name=""/>
        <dsp:cNvSpPr/>
      </dsp:nvSpPr>
      <dsp:spPr>
        <a:xfrm rot="3310531">
          <a:off x="5775881" y="3157082"/>
          <a:ext cx="1108329" cy="31464"/>
        </a:xfrm>
        <a:custGeom>
          <a:avLst/>
          <a:gdLst/>
          <a:ahLst/>
          <a:cxnLst/>
          <a:rect l="0" t="0" r="0" b="0"/>
          <a:pathLst>
            <a:path>
              <a:moveTo>
                <a:pt x="0" y="15732"/>
              </a:moveTo>
              <a:lnTo>
                <a:pt x="1108329"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302338" y="3145106"/>
        <a:ext cx="55416" cy="55416"/>
      </dsp:txXfrm>
    </dsp:sp>
    <dsp:sp modelId="{AB5D8BDC-39B0-4252-AF0C-66194840581B}">
      <dsp:nvSpPr>
        <dsp:cNvPr id="0" name=""/>
        <dsp:cNvSpPr/>
      </dsp:nvSpPr>
      <dsp:spPr>
        <a:xfrm>
          <a:off x="6646510" y="3232151"/>
          <a:ext cx="1582319" cy="791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Delayed payment to trade creditors</a:t>
          </a:r>
          <a:endParaRPr lang="en-SG" sz="1700" kern="1200" dirty="0"/>
        </a:p>
      </dsp:txBody>
      <dsp:txXfrm>
        <a:off x="6669682" y="3255323"/>
        <a:ext cx="1535975" cy="744815"/>
      </dsp:txXfrm>
    </dsp:sp>
    <dsp:sp modelId="{F1D5410A-51E1-47A6-AD56-2D4D7E402593}">
      <dsp:nvSpPr>
        <dsp:cNvPr id="0" name=""/>
        <dsp:cNvSpPr/>
      </dsp:nvSpPr>
      <dsp:spPr>
        <a:xfrm rot="2142401">
          <a:off x="1509826" y="2474707"/>
          <a:ext cx="779452" cy="31464"/>
        </a:xfrm>
        <a:custGeom>
          <a:avLst/>
          <a:gdLst/>
          <a:ahLst/>
          <a:cxnLst/>
          <a:rect l="0" t="0" r="0" b="0"/>
          <a:pathLst>
            <a:path>
              <a:moveTo>
                <a:pt x="0" y="15732"/>
              </a:moveTo>
              <a:lnTo>
                <a:pt x="779452" y="1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80066" y="2470953"/>
        <a:ext cx="38972" cy="38972"/>
      </dsp:txXfrm>
    </dsp:sp>
    <dsp:sp modelId="{179DA27C-F2A7-43AD-9085-B040BBB637B9}">
      <dsp:nvSpPr>
        <dsp:cNvPr id="0" name=""/>
        <dsp:cNvSpPr/>
      </dsp:nvSpPr>
      <dsp:spPr>
        <a:xfrm>
          <a:off x="2216017" y="2322318"/>
          <a:ext cx="1582319" cy="7911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External sources</a:t>
          </a:r>
          <a:endParaRPr lang="en-SG" sz="1700" kern="1200" dirty="0"/>
        </a:p>
      </dsp:txBody>
      <dsp:txXfrm>
        <a:off x="2239189" y="2345490"/>
        <a:ext cx="1535975" cy="7448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6FE91-FD89-4457-A713-C1A0DF09A16C}" type="datetimeFigureOut">
              <a:rPr lang="en-SG" smtClean="0"/>
              <a:pPr/>
              <a:t>16/9/2020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F296D-5003-4B54-BA75-E5A5CBF590A0}" type="slidenum">
              <a:rPr lang="en-SG" smtClean="0"/>
              <a:pPr/>
              <a:t>‹#›</a:t>
            </a:fld>
            <a:endParaRPr lang="en-SG"/>
          </a:p>
        </p:txBody>
      </p:sp>
    </p:spTree>
    <p:extLst>
      <p:ext uri="{BB962C8B-B14F-4D97-AF65-F5344CB8AC3E}">
        <p14:creationId xmlns:p14="http://schemas.microsoft.com/office/powerpoint/2010/main" val="295162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ol.com/investing/2018/11/16/top-stocks-warren-buffett-just-bought.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a:t>
            </a:r>
            <a:r>
              <a:rPr lang="en-US" baseline="0" dirty="0"/>
              <a:t> 15, Peter </a:t>
            </a:r>
            <a:r>
              <a:rPr lang="en-US" baseline="0" dirty="0" err="1"/>
              <a:t>Atrill</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1</a:t>
            </a:fld>
            <a:endParaRPr lang="en-S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baseline="0" dirty="0">
                <a:solidFill>
                  <a:schemeClr val="tx1"/>
                </a:solidFill>
                <a:latin typeface="+mn-lt"/>
                <a:ea typeface="+mn-ea"/>
                <a:cs typeface="+mn-cs"/>
              </a:rPr>
              <a:t>For example, where all of the funds to be borrowed are not required immediately, a business may agree with the lender that funds are drawn only as and when required. This means that interest will be paid only on amounts drawn and the business will not have to pay interest on amounts borrowed that are temporarily surplus to requirements. Term loans tend to be cheap to set up (from the borrower business’s perspective) and can be quite flexible as to conditions.</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27</a:t>
            </a:fld>
            <a:endParaRPr lang="en-S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Investors are usually prepared to accept a lower rate of return. This is because they will normally view loans as being less risky than preference shares. Lenders have priority over any claims from preference shareholders, and will usually have security for their loans.</a:t>
            </a:r>
          </a:p>
        </p:txBody>
      </p:sp>
      <p:sp>
        <p:nvSpPr>
          <p:cNvPr id="4" name="Slide Number Placeholder 3"/>
          <p:cNvSpPr>
            <a:spLocks noGrp="1"/>
          </p:cNvSpPr>
          <p:nvPr>
            <p:ph type="sldNum" sz="quarter" idx="5"/>
          </p:nvPr>
        </p:nvSpPr>
        <p:spPr/>
        <p:txBody>
          <a:bodyPr/>
          <a:lstStyle/>
          <a:p>
            <a:fld id="{DD5F296D-5003-4B54-BA75-E5A5CBF590A0}" type="slidenum">
              <a:rPr lang="en-SG" smtClean="0"/>
              <a:pPr/>
              <a:t>32</a:t>
            </a:fld>
            <a:endParaRPr lang="en-SG"/>
          </a:p>
        </p:txBody>
      </p:sp>
    </p:spTree>
    <p:extLst>
      <p:ext uri="{BB962C8B-B14F-4D97-AF65-F5344CB8AC3E}">
        <p14:creationId xmlns:p14="http://schemas.microsoft.com/office/powerpoint/2010/main" val="153544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statements. The lender may require access to the financial statements of the borrowing business on a regular basis. ● Other loans. The lender may require the business to ask the lender’s permission before taking on further loans from other sources. ● Dividend payments. The lender may require dividend payments to be limited during the period of the loan. ● Liquidity. The lender may require the business to maintain a certain level of liquidity during the period of the loan. This would typically be a requirement that the borrower business’s current ratio is maintained at, or above, a specified level.</a:t>
            </a:r>
          </a:p>
        </p:txBody>
      </p:sp>
      <p:sp>
        <p:nvSpPr>
          <p:cNvPr id="4" name="Slide Number Placeholder 3"/>
          <p:cNvSpPr>
            <a:spLocks noGrp="1"/>
          </p:cNvSpPr>
          <p:nvPr>
            <p:ph type="sldNum" sz="quarter" idx="5"/>
          </p:nvPr>
        </p:nvSpPr>
        <p:spPr/>
        <p:txBody>
          <a:bodyPr/>
          <a:lstStyle/>
          <a:p>
            <a:fld id="{DD5F296D-5003-4B54-BA75-E5A5CBF590A0}" type="slidenum">
              <a:rPr lang="en-SG" smtClean="0"/>
              <a:pPr/>
              <a:t>37</a:t>
            </a:fld>
            <a:endParaRPr lang="en-SG"/>
          </a:p>
        </p:txBody>
      </p:sp>
    </p:spTree>
    <p:extLst>
      <p:ext uri="{BB962C8B-B14F-4D97-AF65-F5344CB8AC3E}">
        <p14:creationId xmlns:p14="http://schemas.microsoft.com/office/powerpoint/2010/main" val="275568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Preference shares tend to have a higher rate of return than loan notes. From the investor’s point of view, preference shares are more risky. The amount invested cannot be secured, and the return is paid after the returns paid to lenders. ● A business has a legal obligation to pay interest and, typically, make capital repayments on loan stocks at the agreed dates. It will usually make every effort to meet its obligations because failure to do so can have serious consequences. (These consequences have been mentioned earlier.) Failure to pay a preference dividend, on the other hand, is less important. There is no legal obligation to pay if profits are not available for distribution. Failure to pay a preference dividend may prove an embarrassment for the business, however, because it may make it difficult to persuade investors to take up future preference share issues. ● It was mentioned above that the taxation system in the UK permits interest on loans to be allowable against profits for taxation, whereas preference dividends are not. As a result, the cost of servicing loan capital is, £ for £, usually much less for a business than the cost of servicing preference shares. ● The issue of loan notes may result in the management of a business having to accept some restrictions on its freedom of action. We saw earlier that loan agreements often contain covenants that can be onerous. However, preference shareholders can impose no such restrictions.</a:t>
            </a:r>
          </a:p>
        </p:txBody>
      </p:sp>
      <p:sp>
        <p:nvSpPr>
          <p:cNvPr id="4" name="Slide Number Placeholder 3"/>
          <p:cNvSpPr>
            <a:spLocks noGrp="1"/>
          </p:cNvSpPr>
          <p:nvPr>
            <p:ph type="sldNum" sz="quarter" idx="5"/>
          </p:nvPr>
        </p:nvSpPr>
        <p:spPr/>
        <p:txBody>
          <a:bodyPr/>
          <a:lstStyle/>
          <a:p>
            <a:fld id="{DD5F296D-5003-4B54-BA75-E5A5CBF590A0}" type="slidenum">
              <a:rPr lang="en-SG" smtClean="0"/>
              <a:pPr/>
              <a:t>39</a:t>
            </a:fld>
            <a:endParaRPr lang="en-SG"/>
          </a:p>
        </p:txBody>
      </p:sp>
    </p:spTree>
    <p:extLst>
      <p:ext uri="{BB962C8B-B14F-4D97-AF65-F5344CB8AC3E}">
        <p14:creationId xmlns:p14="http://schemas.microsoft.com/office/powerpoint/2010/main" val="277295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F296D-5003-4B54-BA75-E5A5CBF590A0}" type="slidenum">
              <a:rPr lang="en-SG" smtClean="0"/>
              <a:pPr/>
              <a:t>40</a:t>
            </a:fld>
            <a:endParaRPr lang="en-SG"/>
          </a:p>
        </p:txBody>
      </p:sp>
    </p:spTree>
    <p:extLst>
      <p:ext uri="{BB962C8B-B14F-4D97-AF65-F5344CB8AC3E}">
        <p14:creationId xmlns:p14="http://schemas.microsoft.com/office/powerpoint/2010/main" val="333202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Ease of borrowing. Leasing may be obtained more easily than other forms of long-term finance. Lenders normally require some form of security and a profitable track record before making advances to a business. However, a lessor may be prepared to lease assets to a new business without a track record, and to use the leased assets as security for the amounts owing. ● Cost. Leasing agreements may be offered at reasonable cost. As the asset leased is used as security, standard lease arrangements can be applied and detailed credit checking of lessees may be unnecessary. This can reduce administrative costs for the lessor and, thereby, help in providing competitive lease rentals. ● Flexibility. Leasing can help provide flexibility where there are rapid changes in technology. If an option to cancel can be incorporated into the lease, the business may be able to exercise this option and invest in new technology as it becomes available. This will help the business to avoid the risk of obsolescence. ● Cash flows. Leasing, rather than purchasing an asset outright, means that large cash outflows can be avoided. The leasing option allows cash outflows to be smoothed out over the asset’s life. In some cases, it is possible to arrange for low lease payments to be made in the early years of the asset’s life, when cash inflows may be low, and for these to increase over time as the asset generates positive cash flows.</a:t>
            </a:r>
          </a:p>
        </p:txBody>
      </p:sp>
      <p:sp>
        <p:nvSpPr>
          <p:cNvPr id="4" name="Slide Number Placeholder 3"/>
          <p:cNvSpPr>
            <a:spLocks noGrp="1"/>
          </p:cNvSpPr>
          <p:nvPr>
            <p:ph type="sldNum" sz="quarter" idx="5"/>
          </p:nvPr>
        </p:nvSpPr>
        <p:spPr/>
        <p:txBody>
          <a:bodyPr/>
          <a:lstStyle/>
          <a:p>
            <a:fld id="{DD5F296D-5003-4B54-BA75-E5A5CBF590A0}" type="slidenum">
              <a:rPr lang="en-SG" smtClean="0"/>
              <a:pPr/>
              <a:t>41</a:t>
            </a:fld>
            <a:endParaRPr lang="en-SG"/>
          </a:p>
        </p:txBody>
      </p:sp>
    </p:spTree>
    <p:extLst>
      <p:ext uri="{BB962C8B-B14F-4D97-AF65-F5344CB8AC3E}">
        <p14:creationId xmlns:p14="http://schemas.microsoft.com/office/powerpoint/2010/main" val="421426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baseline="0" dirty="0">
                <a:solidFill>
                  <a:schemeClr val="tx1"/>
                </a:solidFill>
                <a:latin typeface="+mn-lt"/>
                <a:ea typeface="+mn-ea"/>
                <a:cs typeface="+mn-cs"/>
              </a:rPr>
              <a:t>retained profit is considered an internal source because</a:t>
            </a:r>
          </a:p>
          <a:p>
            <a:r>
              <a:rPr lang="en-SG" sz="1200" kern="1200" baseline="0" dirty="0">
                <a:solidFill>
                  <a:schemeClr val="tx1"/>
                </a:solidFill>
                <a:latin typeface="+mn-lt"/>
                <a:ea typeface="+mn-ea"/>
                <a:cs typeface="+mn-cs"/>
              </a:rPr>
              <a:t>the directors of the business have power to retain profits without the agreement of the shareholders, whose profits they are. Finance from an issue of new shares, on the other hand, is an external source because it requires the compliance of potential shareholders.</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3</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4</a:t>
            </a:fld>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a:t>
            </a:r>
            <a:r>
              <a:rPr lang="en-SG" sz="1200" kern="1200" baseline="0" dirty="0">
                <a:solidFill>
                  <a:schemeClr val="tx1"/>
                </a:solidFill>
                <a:latin typeface="+mn-lt"/>
                <a:ea typeface="+mn-ea"/>
                <a:cs typeface="+mn-cs"/>
              </a:rPr>
              <a:t>It is tempting to think that retained profits are a cost-free source of funds for a business. However, this is not the case. If profits are reinvested rather than distributed to shareholders in cash, those shareholders cannot invest this cash in other forms of investment. They will therefore expect a rate of return from the profits reinvested that is equivalent to what they would have received had the funds been invested in another opportunity with the same level of risk.</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6</a:t>
            </a:fld>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baseline="0" dirty="0">
                <a:solidFill>
                  <a:schemeClr val="tx1"/>
                </a:solidFill>
                <a:latin typeface="+mn-lt"/>
                <a:ea typeface="+mn-ea"/>
                <a:cs typeface="+mn-cs"/>
              </a:rPr>
              <a:t>An expanding business may prefer to retain funds to help fuel future growth.</a:t>
            </a:r>
          </a:p>
          <a:p>
            <a:r>
              <a:rPr lang="en-SG" sz="1200" kern="1200" baseline="0" dirty="0">
                <a:solidFill>
                  <a:schemeClr val="tx1"/>
                </a:solidFill>
                <a:latin typeface="+mn-lt"/>
                <a:ea typeface="+mn-ea"/>
                <a:cs typeface="+mn-cs"/>
              </a:rPr>
              <a:t>● A business in difficulties may need the funds to meet its operating costs and so may find making a dividend payment a real burden.</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20</a:t>
            </a:fld>
            <a:endParaRPr lang="en-S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21</a:t>
            </a:fld>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baseline="0" dirty="0">
                <a:solidFill>
                  <a:schemeClr val="tx1"/>
                </a:solidFill>
                <a:latin typeface="+mn-lt"/>
                <a:ea typeface="+mn-ea"/>
                <a:cs typeface="+mn-cs"/>
              </a:rPr>
              <a:t>We expect returns on preference shareholders to be lower than those on ordinary shares.</a:t>
            </a:r>
          </a:p>
          <a:p>
            <a:r>
              <a:rPr lang="en-SG" sz="1200" kern="1200" baseline="0" dirty="0">
                <a:solidFill>
                  <a:schemeClr val="tx1"/>
                </a:solidFill>
                <a:latin typeface="+mn-lt"/>
                <a:ea typeface="+mn-ea"/>
                <a:cs typeface="+mn-cs"/>
              </a:rPr>
              <a:t>This is because of the lower level of risk associated with this form of investment (preference</a:t>
            </a:r>
          </a:p>
          <a:p>
            <a:r>
              <a:rPr lang="en-SG" sz="1200" kern="1200" baseline="0" dirty="0">
                <a:solidFill>
                  <a:schemeClr val="tx1"/>
                </a:solidFill>
                <a:latin typeface="+mn-lt"/>
                <a:ea typeface="+mn-ea"/>
                <a:cs typeface="+mn-cs"/>
              </a:rPr>
              <a:t>shareholders have priority over ordinary shareholders regarding dividends).</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22</a:t>
            </a:fld>
            <a:endParaRPr lang="en-S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dirty="0">
                <a:hlinkClick r:id="rId3"/>
              </a:rPr>
              <a:t>https://www.fool.com/investing/2018/11/16/top-stocks-warren-buffett-just-bought.aspx</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23</a:t>
            </a:fld>
            <a:endParaRPr lang="en-S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baseline="0" dirty="0">
                <a:solidFill>
                  <a:schemeClr val="tx1"/>
                </a:solidFill>
                <a:latin typeface="+mn-lt"/>
                <a:ea typeface="+mn-ea"/>
                <a:cs typeface="+mn-cs"/>
              </a:rPr>
              <a:t>In the event that the interest payments or capital repayments are not made on the due dates, the lender will usually have the right, under the terms of the contract, to seize the assets on which the loan is secured and sell them in order to repay the amount outstanding. Security for a loan may take the form of a fixed charge on particular assets of the business (land and buildings are often favoured by lenders) or a</a:t>
            </a:r>
          </a:p>
          <a:p>
            <a:r>
              <a:rPr lang="en-SG" sz="1200" kern="1200" baseline="0" dirty="0">
                <a:solidFill>
                  <a:schemeClr val="tx1"/>
                </a:solidFill>
                <a:latin typeface="+mn-lt"/>
                <a:ea typeface="+mn-ea"/>
                <a:cs typeface="+mn-cs"/>
              </a:rPr>
              <a:t>floating charge on the whole of its assets. A floating charge will ‘float’ over the assets and will only fix on particular assets in the event that the business defaults on its loan obligations.</a:t>
            </a:r>
            <a:endParaRPr lang="en-SG" dirty="0"/>
          </a:p>
        </p:txBody>
      </p:sp>
      <p:sp>
        <p:nvSpPr>
          <p:cNvPr id="4" name="Slide Number Placeholder 3"/>
          <p:cNvSpPr>
            <a:spLocks noGrp="1"/>
          </p:cNvSpPr>
          <p:nvPr>
            <p:ph type="sldNum" sz="quarter" idx="10"/>
          </p:nvPr>
        </p:nvSpPr>
        <p:spPr/>
        <p:txBody>
          <a:bodyPr/>
          <a:lstStyle/>
          <a:p>
            <a:fld id="{DD5F296D-5003-4B54-BA75-E5A5CBF590A0}" type="slidenum">
              <a:rPr lang="en-SG" smtClean="0"/>
              <a:pPr/>
              <a:t>26</a:t>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9EB7FD6E-15CA-4C22-9F4A-185722627DEB}" type="datetimeFigureOut">
              <a:rPr lang="en-SG" smtClean="0"/>
              <a:pPr/>
              <a:t>16/9/2020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EB7FD6E-15CA-4C22-9F4A-185722627DEB}" type="datetimeFigureOut">
              <a:rPr lang="en-SG" smtClean="0"/>
              <a:pPr/>
              <a:t>16/9/2020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EB7FD6E-15CA-4C22-9F4A-185722627DEB}" type="datetimeFigureOut">
              <a:rPr lang="en-SG" smtClean="0"/>
              <a:pPr/>
              <a:t>16/9/2020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EB7FD6E-15CA-4C22-9F4A-185722627DEB}" type="datetimeFigureOut">
              <a:rPr lang="en-SG" smtClean="0"/>
              <a:pPr/>
              <a:t>16/9/2020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7FD6E-15CA-4C22-9F4A-185722627DEB}" type="datetimeFigureOut">
              <a:rPr lang="en-SG" smtClean="0"/>
              <a:pPr/>
              <a:t>16/9/2020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9EB7FD6E-15CA-4C22-9F4A-185722627DEB}" type="datetimeFigureOut">
              <a:rPr lang="en-SG" smtClean="0"/>
              <a:pPr/>
              <a:t>16/9/2020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9EB7FD6E-15CA-4C22-9F4A-185722627DEB}" type="datetimeFigureOut">
              <a:rPr lang="en-SG" smtClean="0"/>
              <a:pPr/>
              <a:t>16/9/2020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9EB7FD6E-15CA-4C22-9F4A-185722627DEB}" type="datetimeFigureOut">
              <a:rPr lang="en-SG" smtClean="0"/>
              <a:pPr/>
              <a:t>16/9/2020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7FD6E-15CA-4C22-9F4A-185722627DEB}" type="datetimeFigureOut">
              <a:rPr lang="en-SG" smtClean="0"/>
              <a:pPr/>
              <a:t>16/9/2020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B7FD6E-15CA-4C22-9F4A-185722627DEB}" type="datetimeFigureOut">
              <a:rPr lang="en-SG" smtClean="0"/>
              <a:pPr/>
              <a:t>16/9/2020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B7FD6E-15CA-4C22-9F4A-185722627DEB}" type="datetimeFigureOut">
              <a:rPr lang="en-SG" smtClean="0"/>
              <a:pPr/>
              <a:t>16/9/2020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0E900C0-C642-4CB1-8050-353459076307}"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7FD6E-15CA-4C22-9F4A-185722627DEB}" type="datetimeFigureOut">
              <a:rPr lang="en-SG" smtClean="0"/>
              <a:pPr/>
              <a:t>16/9/2020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900C0-C642-4CB1-8050-353459076307}"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BCA7F61-B7D3-4F81-8C70-56E159C29C2A}"/>
              </a:ext>
            </a:extLst>
          </p:cNvPr>
          <p:cNvSpPr txBox="1">
            <a:spLocks/>
          </p:cNvSpPr>
          <p:nvPr/>
        </p:nvSpPr>
        <p:spPr>
          <a:xfrm>
            <a:off x="685800" y="846138"/>
            <a:ext cx="7772400" cy="14700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dirty="0"/>
              <a:t>Lesson 12: Financing a 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a:t>
            </a:r>
            <a:br>
              <a:rPr lang="en-US" dirty="0"/>
            </a:br>
            <a:r>
              <a:rPr lang="en-US" dirty="0"/>
              <a:t>(short-term)</a:t>
            </a:r>
            <a:endParaRPr lang="en-SG" dirty="0"/>
          </a:p>
        </p:txBody>
      </p:sp>
      <p:sp>
        <p:nvSpPr>
          <p:cNvPr id="3" name="Content Placeholder 2"/>
          <p:cNvSpPr>
            <a:spLocks noGrp="1"/>
          </p:cNvSpPr>
          <p:nvPr>
            <p:ph idx="1"/>
          </p:nvPr>
        </p:nvSpPr>
        <p:spPr/>
        <p:txBody>
          <a:bodyPr/>
          <a:lstStyle/>
          <a:p>
            <a:r>
              <a:rPr lang="en-US" dirty="0"/>
              <a:t>Tighter credit control</a:t>
            </a:r>
          </a:p>
          <a:p>
            <a:pPr lvl="1"/>
            <a:r>
              <a:rPr lang="en-US" dirty="0"/>
              <a:t>Control over amounts owed by debtors</a:t>
            </a:r>
          </a:p>
          <a:p>
            <a:pPr lvl="1"/>
            <a:r>
              <a:rPr lang="en-US" dirty="0"/>
              <a:t>Funds tied up with trade receivables will refrain the firms to generate more profit.</a:t>
            </a:r>
          </a:p>
          <a:p>
            <a:pPr lvl="1"/>
            <a:r>
              <a:rPr lang="en-US" dirty="0"/>
              <a:t>Disadvantages: lost customer goodwill and lost sales</a:t>
            </a:r>
          </a:p>
          <a:p>
            <a:pPr lvl="1"/>
            <a:r>
              <a:rPr lang="en-US" dirty="0"/>
              <a:t>To stay competitive, firms need to take the average credit terms within the industry.</a:t>
            </a:r>
            <a:endParaRPr lang="en-S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a:t>
            </a:r>
            <a:br>
              <a:rPr lang="en-US" dirty="0"/>
            </a:br>
            <a:r>
              <a:rPr lang="en-US" dirty="0"/>
              <a:t>(short-term)</a:t>
            </a:r>
            <a:endParaRPr lang="en-SG" dirty="0"/>
          </a:p>
        </p:txBody>
      </p:sp>
      <p:sp>
        <p:nvSpPr>
          <p:cNvPr id="3" name="Content Placeholder 2"/>
          <p:cNvSpPr>
            <a:spLocks noGrp="1"/>
          </p:cNvSpPr>
          <p:nvPr>
            <p:ph idx="1"/>
          </p:nvPr>
        </p:nvSpPr>
        <p:spPr>
          <a:xfrm>
            <a:off x="467544" y="1412776"/>
            <a:ext cx="8229600" cy="4525963"/>
          </a:xfrm>
        </p:spPr>
        <p:txBody>
          <a:bodyPr>
            <a:normAutofit/>
          </a:bodyPr>
          <a:lstStyle/>
          <a:p>
            <a:r>
              <a:rPr lang="en-US" sz="1800" dirty="0"/>
              <a:t>Case study 1: Sales= Price * Units</a:t>
            </a:r>
          </a:p>
          <a:p>
            <a:pPr>
              <a:buNone/>
            </a:pPr>
            <a:r>
              <a:rPr lang="en-US" sz="1800" dirty="0"/>
              <a:t>Answer: </a:t>
            </a:r>
          </a:p>
          <a:p>
            <a:pPr>
              <a:buNone/>
            </a:pPr>
            <a:r>
              <a:rPr lang="en-US" sz="1800" dirty="0"/>
              <a:t>The current cost of trade credit:</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r>
              <a:rPr lang="en-US" sz="1800" dirty="0"/>
              <a:t>Cost under new policy</a:t>
            </a:r>
            <a:endParaRPr lang="en-SG" sz="1800" dirty="0"/>
          </a:p>
        </p:txBody>
      </p:sp>
      <p:graphicFrame>
        <p:nvGraphicFramePr>
          <p:cNvPr id="4" name="Table 3"/>
          <p:cNvGraphicFramePr>
            <a:graphicFrameLocks noGrp="1"/>
          </p:cNvGraphicFramePr>
          <p:nvPr>
            <p:extLst>
              <p:ext uri="{D42A27DB-BD31-4B8C-83A1-F6EECF244321}">
                <p14:modId xmlns:p14="http://schemas.microsoft.com/office/powerpoint/2010/main" val="2104795340"/>
              </p:ext>
            </p:extLst>
          </p:nvPr>
        </p:nvGraphicFramePr>
        <p:xfrm>
          <a:off x="539552" y="2492896"/>
          <a:ext cx="7560840" cy="1612392"/>
        </p:xfrm>
        <a:graphic>
          <a:graphicData uri="http://schemas.openxmlformats.org/drawingml/2006/table">
            <a:tbl>
              <a:tblPr/>
              <a:tblGrid>
                <a:gridCol w="4178803">
                  <a:extLst>
                    <a:ext uri="{9D8B030D-6E8A-4147-A177-3AD203B41FA5}">
                      <a16:colId xmlns="" xmlns:a16="http://schemas.microsoft.com/office/drawing/2014/main" val="20000"/>
                    </a:ext>
                  </a:extLst>
                </a:gridCol>
                <a:gridCol w="1359112">
                  <a:extLst>
                    <a:ext uri="{9D8B030D-6E8A-4147-A177-3AD203B41FA5}">
                      <a16:colId xmlns="" xmlns:a16="http://schemas.microsoft.com/office/drawing/2014/main" val="20001"/>
                    </a:ext>
                  </a:extLst>
                </a:gridCol>
                <a:gridCol w="2022925">
                  <a:extLst>
                    <a:ext uri="{9D8B030D-6E8A-4147-A177-3AD203B41FA5}">
                      <a16:colId xmlns="" xmlns:a16="http://schemas.microsoft.com/office/drawing/2014/main" val="20002"/>
                    </a:ext>
                  </a:extLst>
                </a:gridCol>
              </a:tblGrid>
              <a:tr h="418720">
                <a:tc>
                  <a:txBody>
                    <a:bodyPr/>
                    <a:lstStyle/>
                    <a:p>
                      <a:pPr algn="just">
                        <a:lnSpc>
                          <a:spcPct val="115000"/>
                        </a:lnSpc>
                        <a:spcAft>
                          <a:spcPts val="0"/>
                        </a:spcAft>
                      </a:pPr>
                      <a:r>
                        <a:rPr lang="en-SG" sz="1600" dirty="0">
                          <a:latin typeface="Arial"/>
                          <a:ea typeface="SimSun"/>
                          <a:cs typeface="Times New Roman"/>
                        </a:rPr>
                        <a:t>Allowances for receivables (bad debts)</a:t>
                      </a:r>
                    </a:p>
                    <a:p>
                      <a:pPr algn="just">
                        <a:lnSpc>
                          <a:spcPct val="115000"/>
                        </a:lnSpc>
                        <a:spcAft>
                          <a:spcPts val="0"/>
                        </a:spcAft>
                      </a:pP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SG" sz="1600" dirty="0">
                          <a:latin typeface="Calibri"/>
                          <a:ea typeface="SimSun"/>
                          <a:cs typeface="Times New Roman"/>
                        </a:rPr>
                        <a:t>£</a:t>
                      </a: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9009">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Overdraft interest </a:t>
                      </a:r>
                    </a:p>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a:t>
                      </a:r>
                      <a:r>
                        <a:rPr lang="en-SG" sz="1200" dirty="0">
                          <a:latin typeface="+mn-lt"/>
                          <a:ea typeface="SimSun"/>
                          <a:cs typeface="Times New Roman"/>
                        </a:rPr>
                        <a:t>£</a:t>
                      </a:r>
                      <a:r>
                        <a:rPr lang="en-US" sz="1200" dirty="0">
                          <a:latin typeface="Calibri"/>
                          <a:ea typeface="SimSun"/>
                          <a:cs typeface="Times New Roman"/>
                        </a:rPr>
                        <a:t>10,000,000 *10%*45/365)</a:t>
                      </a: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9009">
                <a:tc>
                  <a:txBody>
                    <a:bodyPr/>
                    <a:lstStyle/>
                    <a:p>
                      <a:pPr algn="just">
                        <a:lnSpc>
                          <a:spcPct val="115000"/>
                        </a:lnSpc>
                        <a:spcAft>
                          <a:spcPts val="0"/>
                        </a:spcAft>
                      </a:pPr>
                      <a:r>
                        <a:rPr lang="en-SG" sz="1600" dirty="0">
                          <a:latin typeface="Arial"/>
                          <a:ea typeface="SimSun"/>
                          <a:cs typeface="Times New Roman"/>
                        </a:rPr>
                        <a:t>Total</a:t>
                      </a: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SG" sz="1600" b="1"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5477454"/>
              </p:ext>
            </p:extLst>
          </p:nvPr>
        </p:nvGraphicFramePr>
        <p:xfrm>
          <a:off x="539552" y="4437112"/>
          <a:ext cx="7632848" cy="2123112"/>
        </p:xfrm>
        <a:graphic>
          <a:graphicData uri="http://schemas.openxmlformats.org/drawingml/2006/table">
            <a:tbl>
              <a:tblPr/>
              <a:tblGrid>
                <a:gridCol w="6048672">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tblGrid>
              <a:tr h="37804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Overdraft interest </a:t>
                      </a:r>
                    </a:p>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a:t>
                      </a:r>
                      <a:r>
                        <a:rPr lang="en-SG" sz="1400" dirty="0">
                          <a:latin typeface="+mn-lt"/>
                          <a:ea typeface="SimSun"/>
                          <a:cs typeface="Times New Roman"/>
                        </a:rPr>
                        <a:t>£10,000,000*0.95*10%*30/365)</a:t>
                      </a:r>
                      <a:endParaRPr lang="en-SG" sz="14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smtClean="0">
                          <a:latin typeface="+mn-lt"/>
                          <a:ea typeface="SimSun"/>
                          <a:cs typeface="Times New Roman"/>
                        </a:rPr>
                        <a:t>£</a:t>
                      </a: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8042">
                <a:tc>
                  <a:txBody>
                    <a:bodyPr/>
                    <a:lstStyle/>
                    <a:p>
                      <a:pPr algn="just">
                        <a:lnSpc>
                          <a:spcPct val="115000"/>
                        </a:lnSpc>
                        <a:spcAft>
                          <a:spcPts val="0"/>
                        </a:spcAft>
                      </a:pPr>
                      <a:r>
                        <a:rPr lang="en-SG" sz="1600" dirty="0">
                          <a:latin typeface="Arial"/>
                          <a:ea typeface="SimSun"/>
                          <a:cs typeface="Times New Roman"/>
                        </a:rPr>
                        <a:t>Cost of control procedures</a:t>
                      </a:r>
                      <a:endParaRPr lang="en-SG" sz="1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smtClean="0">
                          <a:latin typeface="+mn-lt"/>
                          <a:ea typeface="SimSun"/>
                          <a:cs typeface="Times New Roman"/>
                        </a:rPr>
                        <a:t>£</a:t>
                      </a: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8042">
                <a:tc>
                  <a:txBody>
                    <a:bodyPr/>
                    <a:lstStyle/>
                    <a:p>
                      <a:pPr algn="just">
                        <a:lnSpc>
                          <a:spcPct val="115000"/>
                        </a:lnSpc>
                        <a:spcAft>
                          <a:spcPts val="0"/>
                        </a:spcAft>
                      </a:pPr>
                      <a:r>
                        <a:rPr lang="en-SG" sz="1600" dirty="0">
                          <a:latin typeface="Arial"/>
                          <a:ea typeface="SimSun"/>
                          <a:cs typeface="Times New Roman"/>
                        </a:rPr>
                        <a:t>Net cost of lost sales </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dirty="0">
                          <a:latin typeface="Arial"/>
                          <a:ea typeface="SimSun"/>
                          <a:cs typeface="Times New Roman"/>
                        </a:rPr>
                        <a:t>(</a:t>
                      </a:r>
                      <a:r>
                        <a:rPr lang="en-SG" sz="1400" dirty="0">
                          <a:latin typeface="+mn-lt"/>
                          <a:ea typeface="SimSun"/>
                          <a:cs typeface="Times New Roman"/>
                        </a:rPr>
                        <a:t>£</a:t>
                      </a:r>
                      <a:r>
                        <a:rPr lang="en-SG" sz="1400" dirty="0">
                          <a:latin typeface="Calibri"/>
                          <a:ea typeface="SimSun"/>
                          <a:cs typeface="Times New Roman"/>
                        </a:rPr>
                        <a:t>10m/</a:t>
                      </a:r>
                      <a:r>
                        <a:rPr lang="en-SG" sz="1400" dirty="0">
                          <a:latin typeface="+mn-lt"/>
                          <a:ea typeface="SimSun"/>
                          <a:cs typeface="Times New Roman"/>
                        </a:rPr>
                        <a:t>£</a:t>
                      </a:r>
                      <a:r>
                        <a:rPr lang="en-SG" sz="1400" dirty="0">
                          <a:latin typeface="Arial"/>
                          <a:ea typeface="SimSun"/>
                          <a:cs typeface="Times New Roman"/>
                        </a:rPr>
                        <a:t>20*5%)*</a:t>
                      </a:r>
                      <a:r>
                        <a:rPr lang="en-SG" sz="1400" baseline="0" dirty="0">
                          <a:latin typeface="Arial"/>
                          <a:ea typeface="SimSun"/>
                          <a:cs typeface="Times New Roman"/>
                        </a:rPr>
                        <a:t> contribution per unit (selling price – variable cost per unit)= 25000 units* </a:t>
                      </a:r>
                      <a:r>
                        <a:rPr lang="en-SG" sz="1400" dirty="0">
                          <a:latin typeface="+mn-lt"/>
                          <a:ea typeface="SimSun"/>
                          <a:cs typeface="Times New Roman"/>
                        </a:rPr>
                        <a:t>£6</a:t>
                      </a:r>
                      <a:endParaRPr lang="en-SG" sz="14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smtClean="0">
                          <a:latin typeface="+mn-lt"/>
                          <a:ea typeface="SimSun"/>
                          <a:cs typeface="Times New Roman"/>
                        </a:rPr>
                        <a:t>£</a:t>
                      </a: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8042">
                <a:tc>
                  <a:txBody>
                    <a:bodyPr/>
                    <a:lstStyle/>
                    <a:p>
                      <a:pPr algn="just">
                        <a:lnSpc>
                          <a:spcPct val="115000"/>
                        </a:lnSpc>
                        <a:spcAft>
                          <a:spcPts val="0"/>
                        </a:spcAft>
                      </a:pPr>
                      <a:r>
                        <a:rPr lang="en-SG" sz="1600" dirty="0">
                          <a:latin typeface="Arial"/>
                          <a:ea typeface="SimSun"/>
                          <a:cs typeface="Times New Roman"/>
                        </a:rPr>
                        <a:t>Total</a:t>
                      </a:r>
                      <a:endParaRPr lang="en-SG" sz="1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b="1" dirty="0" smtClean="0">
                          <a:latin typeface="+mn-lt"/>
                          <a:ea typeface="SimSun"/>
                          <a:cs typeface="Times New Roman"/>
                        </a:rPr>
                        <a:t>£</a:t>
                      </a: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945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a:t>
            </a:r>
            <a:br>
              <a:rPr lang="en-US" dirty="0"/>
            </a:br>
            <a:r>
              <a:rPr lang="en-US" dirty="0"/>
              <a:t>(short-term)</a:t>
            </a:r>
            <a:endParaRPr lang="en-SG" dirty="0"/>
          </a:p>
        </p:txBody>
      </p:sp>
      <p:sp>
        <p:nvSpPr>
          <p:cNvPr id="3" name="Content Placeholder 2"/>
          <p:cNvSpPr>
            <a:spLocks noGrp="1"/>
          </p:cNvSpPr>
          <p:nvPr>
            <p:ph idx="1"/>
          </p:nvPr>
        </p:nvSpPr>
        <p:spPr>
          <a:xfrm>
            <a:off x="467544" y="1412776"/>
            <a:ext cx="8229600" cy="4525963"/>
          </a:xfrm>
        </p:spPr>
        <p:txBody>
          <a:bodyPr>
            <a:normAutofit/>
          </a:bodyPr>
          <a:lstStyle/>
          <a:p>
            <a:r>
              <a:rPr lang="en-US" sz="1800" dirty="0"/>
              <a:t>Case study 1: Sales= Price * Units</a:t>
            </a:r>
          </a:p>
          <a:p>
            <a:pPr>
              <a:buNone/>
            </a:pPr>
            <a:r>
              <a:rPr lang="en-US" sz="1800" dirty="0"/>
              <a:t>Answer: </a:t>
            </a:r>
          </a:p>
          <a:p>
            <a:pPr>
              <a:buNone/>
            </a:pPr>
            <a:r>
              <a:rPr lang="en-US" sz="1800" dirty="0"/>
              <a:t>The current cost of trade credit:</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r>
              <a:rPr lang="en-US" sz="1800" dirty="0"/>
              <a:t>Cost under new policy</a:t>
            </a:r>
            <a:endParaRPr lang="en-SG" sz="1800" dirty="0"/>
          </a:p>
        </p:txBody>
      </p:sp>
      <p:graphicFrame>
        <p:nvGraphicFramePr>
          <p:cNvPr id="4" name="Table 3"/>
          <p:cNvGraphicFramePr>
            <a:graphicFrameLocks noGrp="1"/>
          </p:cNvGraphicFramePr>
          <p:nvPr/>
        </p:nvGraphicFramePr>
        <p:xfrm>
          <a:off x="539552" y="2420888"/>
          <a:ext cx="7560840" cy="1612392"/>
        </p:xfrm>
        <a:graphic>
          <a:graphicData uri="http://schemas.openxmlformats.org/drawingml/2006/table">
            <a:tbl>
              <a:tblPr/>
              <a:tblGrid>
                <a:gridCol w="4178803">
                  <a:extLst>
                    <a:ext uri="{9D8B030D-6E8A-4147-A177-3AD203B41FA5}">
                      <a16:colId xmlns="" xmlns:a16="http://schemas.microsoft.com/office/drawing/2014/main" val="20000"/>
                    </a:ext>
                  </a:extLst>
                </a:gridCol>
                <a:gridCol w="1359112">
                  <a:extLst>
                    <a:ext uri="{9D8B030D-6E8A-4147-A177-3AD203B41FA5}">
                      <a16:colId xmlns="" xmlns:a16="http://schemas.microsoft.com/office/drawing/2014/main" val="20001"/>
                    </a:ext>
                  </a:extLst>
                </a:gridCol>
                <a:gridCol w="2022925">
                  <a:extLst>
                    <a:ext uri="{9D8B030D-6E8A-4147-A177-3AD203B41FA5}">
                      <a16:colId xmlns="" xmlns:a16="http://schemas.microsoft.com/office/drawing/2014/main" val="20002"/>
                    </a:ext>
                  </a:extLst>
                </a:gridCol>
              </a:tblGrid>
              <a:tr h="189009">
                <a:tc>
                  <a:txBody>
                    <a:bodyPr/>
                    <a:lstStyle/>
                    <a:p>
                      <a:pPr algn="just">
                        <a:lnSpc>
                          <a:spcPct val="115000"/>
                        </a:lnSpc>
                        <a:spcAft>
                          <a:spcPts val="0"/>
                        </a:spcAft>
                      </a:pPr>
                      <a:r>
                        <a:rPr lang="en-SG" sz="1600" dirty="0">
                          <a:latin typeface="Arial"/>
                          <a:ea typeface="SimSun"/>
                          <a:cs typeface="Times New Roman"/>
                        </a:rPr>
                        <a:t>Allowances for receivables (bad debts)</a:t>
                      </a:r>
                    </a:p>
                    <a:p>
                      <a:pPr algn="just">
                        <a:lnSpc>
                          <a:spcPct val="115000"/>
                        </a:lnSpc>
                        <a:spcAft>
                          <a:spcPts val="0"/>
                        </a:spcAft>
                      </a:pP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SG" sz="1600" dirty="0">
                          <a:latin typeface="Calibri"/>
                          <a:ea typeface="SimSun"/>
                          <a:cs typeface="Times New Roman"/>
                        </a:rPr>
                        <a:t>£</a:t>
                      </a: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Arial"/>
                          <a:ea typeface="SimSun"/>
                          <a:cs typeface="Times New Roman"/>
                        </a:rPr>
                        <a:t>100</a:t>
                      </a:r>
                      <a:r>
                        <a:rPr lang="en-US" sz="1600" baseline="0" dirty="0">
                          <a:latin typeface="Arial"/>
                          <a:ea typeface="SimSun"/>
                          <a:cs typeface="Times New Roman"/>
                        </a:rPr>
                        <a:t> </a:t>
                      </a:r>
                      <a:r>
                        <a:rPr lang="en-US" sz="1600" dirty="0">
                          <a:latin typeface="Arial"/>
                          <a:ea typeface="SimSun"/>
                          <a:cs typeface="Times New Roman"/>
                        </a:rPr>
                        <a:t>000</a:t>
                      </a: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89009">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Overdraft interest </a:t>
                      </a:r>
                    </a:p>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a:t>
                      </a:r>
                      <a:r>
                        <a:rPr lang="en-SG" sz="1200" dirty="0">
                          <a:latin typeface="+mn-lt"/>
                          <a:ea typeface="SimSun"/>
                          <a:cs typeface="Times New Roman"/>
                        </a:rPr>
                        <a:t>£</a:t>
                      </a:r>
                      <a:r>
                        <a:rPr lang="en-US" sz="1200" dirty="0">
                          <a:latin typeface="Calibri"/>
                          <a:ea typeface="SimSun"/>
                          <a:cs typeface="Times New Roman"/>
                        </a:rPr>
                        <a:t>10,000,000 *10%*45/365)</a:t>
                      </a: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Arial"/>
                          <a:ea typeface="SimSun"/>
                          <a:cs typeface="Times New Roman"/>
                        </a:rPr>
                        <a:t>123288</a:t>
                      </a: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9009">
                <a:tc>
                  <a:txBody>
                    <a:bodyPr/>
                    <a:lstStyle/>
                    <a:p>
                      <a:pPr algn="just">
                        <a:lnSpc>
                          <a:spcPct val="115000"/>
                        </a:lnSpc>
                        <a:spcAft>
                          <a:spcPts val="0"/>
                        </a:spcAft>
                      </a:pPr>
                      <a:r>
                        <a:rPr lang="en-SG" sz="1600" dirty="0">
                          <a:latin typeface="Arial"/>
                          <a:ea typeface="SimSun"/>
                          <a:cs typeface="Times New Roman"/>
                        </a:rPr>
                        <a:t>Total</a:t>
                      </a:r>
                      <a:endParaRPr lang="en-SG" sz="1200" dirty="0">
                        <a:latin typeface="Calibri"/>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latin typeface="Arial"/>
                          <a:ea typeface="SimSun"/>
                          <a:cs typeface="Times New Roman"/>
                        </a:rPr>
                        <a:t>223288</a:t>
                      </a:r>
                      <a:endParaRPr lang="en-SG" sz="1600" b="1" dirty="0">
                        <a:latin typeface="Arial"/>
                        <a:ea typeface="SimSun"/>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nvGraphicFramePr>
        <p:xfrm>
          <a:off x="539552" y="4437112"/>
          <a:ext cx="7632848" cy="2305902"/>
        </p:xfrm>
        <a:graphic>
          <a:graphicData uri="http://schemas.openxmlformats.org/drawingml/2006/table">
            <a:tbl>
              <a:tblPr/>
              <a:tblGrid>
                <a:gridCol w="6048672">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tblGrid>
              <a:tr h="37804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Overdraft interest </a:t>
                      </a:r>
                    </a:p>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Arial"/>
                          <a:ea typeface="SimSun"/>
                          <a:cs typeface="Times New Roman"/>
                        </a:rPr>
                        <a:t>(</a:t>
                      </a:r>
                      <a:r>
                        <a:rPr lang="en-SG" sz="1400" dirty="0">
                          <a:latin typeface="+mn-lt"/>
                          <a:ea typeface="SimSun"/>
                          <a:cs typeface="Times New Roman"/>
                        </a:rPr>
                        <a:t>£10,000,000*0.95*10%*30/365)</a:t>
                      </a:r>
                      <a:endParaRPr lang="en-SG" sz="14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£78082</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8042">
                <a:tc>
                  <a:txBody>
                    <a:bodyPr/>
                    <a:lstStyle/>
                    <a:p>
                      <a:pPr algn="just">
                        <a:lnSpc>
                          <a:spcPct val="115000"/>
                        </a:lnSpc>
                        <a:spcAft>
                          <a:spcPts val="0"/>
                        </a:spcAft>
                      </a:pPr>
                      <a:r>
                        <a:rPr lang="en-SG" sz="1600" dirty="0">
                          <a:latin typeface="Arial"/>
                          <a:ea typeface="SimSun"/>
                          <a:cs typeface="Times New Roman"/>
                        </a:rPr>
                        <a:t>Cost of control procedures</a:t>
                      </a:r>
                      <a:endParaRPr lang="en-SG" sz="1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£50 000</a:t>
                      </a: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8042">
                <a:tc>
                  <a:txBody>
                    <a:bodyPr/>
                    <a:lstStyle/>
                    <a:p>
                      <a:pPr algn="just">
                        <a:lnSpc>
                          <a:spcPct val="115000"/>
                        </a:lnSpc>
                        <a:spcAft>
                          <a:spcPts val="0"/>
                        </a:spcAft>
                      </a:pPr>
                      <a:r>
                        <a:rPr lang="en-SG" sz="1600" dirty="0">
                          <a:latin typeface="Arial"/>
                          <a:ea typeface="SimSun"/>
                          <a:cs typeface="Times New Roman"/>
                        </a:rPr>
                        <a:t>Net cost of lost sales </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dirty="0">
                          <a:latin typeface="Arial"/>
                          <a:ea typeface="SimSun"/>
                          <a:cs typeface="Times New Roman"/>
                        </a:rPr>
                        <a:t>(</a:t>
                      </a:r>
                      <a:r>
                        <a:rPr lang="en-SG" sz="1400" dirty="0">
                          <a:latin typeface="+mn-lt"/>
                          <a:ea typeface="SimSun"/>
                          <a:cs typeface="Times New Roman"/>
                        </a:rPr>
                        <a:t>£</a:t>
                      </a:r>
                      <a:r>
                        <a:rPr lang="en-SG" sz="1400" dirty="0">
                          <a:latin typeface="Calibri"/>
                          <a:ea typeface="SimSun"/>
                          <a:cs typeface="Times New Roman"/>
                        </a:rPr>
                        <a:t>10m/</a:t>
                      </a:r>
                      <a:r>
                        <a:rPr lang="en-SG" sz="1400" dirty="0">
                          <a:latin typeface="+mn-lt"/>
                          <a:ea typeface="SimSun"/>
                          <a:cs typeface="Times New Roman"/>
                        </a:rPr>
                        <a:t>£</a:t>
                      </a:r>
                      <a:r>
                        <a:rPr lang="en-SG" sz="1400" dirty="0">
                          <a:latin typeface="Arial"/>
                          <a:ea typeface="SimSun"/>
                          <a:cs typeface="Times New Roman"/>
                        </a:rPr>
                        <a:t>20*5%)*</a:t>
                      </a:r>
                      <a:r>
                        <a:rPr lang="en-SG" sz="1400" baseline="0" dirty="0">
                          <a:latin typeface="Arial"/>
                          <a:ea typeface="SimSun"/>
                          <a:cs typeface="Times New Roman"/>
                        </a:rPr>
                        <a:t> contribution per unit (selling price – variable cost per unit)= 25000 units* </a:t>
                      </a:r>
                      <a:r>
                        <a:rPr lang="en-SG" sz="1400" dirty="0">
                          <a:latin typeface="+mn-lt"/>
                          <a:ea typeface="SimSun"/>
                          <a:cs typeface="Times New Roman"/>
                        </a:rPr>
                        <a:t>£6</a:t>
                      </a:r>
                      <a:endParaRPr lang="en-SG" sz="14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dirty="0">
                          <a:latin typeface="+mn-lt"/>
                          <a:ea typeface="SimSun"/>
                          <a:cs typeface="Times New Roman"/>
                        </a:rPr>
                        <a:t>£150000</a:t>
                      </a:r>
                      <a:endParaRPr lang="en-SG" sz="1600"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8042">
                <a:tc>
                  <a:txBody>
                    <a:bodyPr/>
                    <a:lstStyle/>
                    <a:p>
                      <a:pPr algn="just">
                        <a:lnSpc>
                          <a:spcPct val="115000"/>
                        </a:lnSpc>
                        <a:spcAft>
                          <a:spcPts val="0"/>
                        </a:spcAft>
                      </a:pPr>
                      <a:r>
                        <a:rPr lang="en-SG" sz="1600" dirty="0">
                          <a:latin typeface="Arial"/>
                          <a:ea typeface="SimSun"/>
                          <a:cs typeface="Times New Roman"/>
                        </a:rPr>
                        <a:t>Total</a:t>
                      </a:r>
                      <a:endParaRPr lang="en-SG" sz="14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SG" sz="1600" b="1" dirty="0">
                          <a:latin typeface="+mn-lt"/>
                          <a:ea typeface="SimSun"/>
                          <a:cs typeface="Times New Roman"/>
                        </a:rPr>
                        <a:t>£278082</a:t>
                      </a:r>
                      <a:endParaRPr lang="en-SG" sz="1600" b="1" dirty="0">
                        <a:latin typeface="Arial"/>
                        <a:ea typeface="SimSun"/>
                        <a:cs typeface="Times New Roman"/>
                      </a:endParaRPr>
                    </a:p>
                    <a:p>
                      <a:pPr algn="just">
                        <a:lnSpc>
                          <a:spcPct val="115000"/>
                        </a:lnSpc>
                        <a:spcAft>
                          <a:spcPts val="0"/>
                        </a:spcAft>
                      </a:pPr>
                      <a:endParaRPr lang="en-SG" sz="1600" dirty="0">
                        <a:latin typeface="Arial"/>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a:t>
            </a:r>
            <a:br>
              <a:rPr lang="en-US" dirty="0"/>
            </a:br>
            <a:r>
              <a:rPr lang="en-US" dirty="0"/>
              <a:t>(short-term)</a:t>
            </a:r>
            <a:endParaRPr lang="en-SG" dirty="0"/>
          </a:p>
        </p:txBody>
      </p:sp>
      <p:sp>
        <p:nvSpPr>
          <p:cNvPr id="3" name="Content Placeholder 2"/>
          <p:cNvSpPr>
            <a:spLocks noGrp="1"/>
          </p:cNvSpPr>
          <p:nvPr>
            <p:ph idx="1"/>
          </p:nvPr>
        </p:nvSpPr>
        <p:spPr/>
        <p:txBody>
          <a:bodyPr/>
          <a:lstStyle/>
          <a:p>
            <a:r>
              <a:rPr lang="en-US" dirty="0"/>
              <a:t>Reducing inventories level</a:t>
            </a:r>
          </a:p>
          <a:p>
            <a:pPr lvl="1"/>
            <a:r>
              <a:rPr lang="en-US" dirty="0"/>
              <a:t>Funds are more available for those opportunities.</a:t>
            </a:r>
          </a:p>
          <a:p>
            <a:pPr lvl="1"/>
            <a:r>
              <a:rPr lang="en-US" dirty="0"/>
              <a:t>Firms must ensure sufficient inventories available to meet future sales demand.</a:t>
            </a:r>
          </a:p>
          <a:p>
            <a:pPr lvl="1"/>
            <a:r>
              <a:rPr lang="en-US" dirty="0"/>
              <a:t>Failure to do: lost customer goodwill and lost sales revenue</a:t>
            </a:r>
          </a:p>
          <a:p>
            <a:pPr lvl="1"/>
            <a:endParaRPr lang="en-S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74754" name="Picture 2"/>
          <p:cNvPicPr>
            <a:picLocks noChangeAspect="1" noChangeArrowheads="1"/>
          </p:cNvPicPr>
          <p:nvPr/>
        </p:nvPicPr>
        <p:blipFill>
          <a:blip r:embed="rId2" cstate="print"/>
          <a:srcRect/>
          <a:stretch>
            <a:fillRect/>
          </a:stretch>
        </p:blipFill>
        <p:spPr bwMode="auto">
          <a:xfrm>
            <a:off x="0" y="692696"/>
            <a:ext cx="9127096" cy="5544616"/>
          </a:xfrm>
          <a:prstGeom prst="rect">
            <a:avLst/>
          </a:prstGeom>
          <a:noFill/>
          <a:ln w="9525">
            <a:noFill/>
            <a:miter lim="800000"/>
            <a:headEnd/>
            <a:tailEnd/>
          </a:ln>
        </p:spPr>
      </p:pic>
      <p:sp>
        <p:nvSpPr>
          <p:cNvPr id="5" name="Rectangle 4"/>
          <p:cNvSpPr/>
          <p:nvPr/>
        </p:nvSpPr>
        <p:spPr>
          <a:xfrm>
            <a:off x="395536" y="3501008"/>
            <a:ext cx="8568952"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a:t>
            </a:r>
            <a:br>
              <a:rPr lang="en-US" dirty="0"/>
            </a:br>
            <a:r>
              <a:rPr lang="en-US" dirty="0"/>
              <a:t>(short-term)</a:t>
            </a:r>
            <a:endParaRPr lang="en-SG" dirty="0"/>
          </a:p>
        </p:txBody>
      </p:sp>
      <p:sp>
        <p:nvSpPr>
          <p:cNvPr id="3" name="Content Placeholder 2"/>
          <p:cNvSpPr>
            <a:spLocks noGrp="1"/>
          </p:cNvSpPr>
          <p:nvPr>
            <p:ph idx="1"/>
          </p:nvPr>
        </p:nvSpPr>
        <p:spPr/>
        <p:txBody>
          <a:bodyPr/>
          <a:lstStyle/>
          <a:p>
            <a:r>
              <a:rPr lang="en-US" dirty="0"/>
              <a:t>Delaying payment to trade payables</a:t>
            </a:r>
          </a:p>
          <a:p>
            <a:pPr lvl="1"/>
            <a:r>
              <a:rPr lang="en-US" dirty="0"/>
              <a:t>This is an interest-free loan.</a:t>
            </a:r>
          </a:p>
          <a:p>
            <a:pPr lvl="1"/>
            <a:r>
              <a:rPr lang="en-US" dirty="0"/>
              <a:t>Delays the payment is an extended funds retained within the firms.</a:t>
            </a:r>
          </a:p>
          <a:p>
            <a:pPr lvl="1"/>
            <a:r>
              <a:rPr lang="en-US" dirty="0"/>
              <a:t>There is significant cost if firms fail to pay within credit period. Reputation will be affected.</a:t>
            </a:r>
          </a:p>
          <a:p>
            <a:pPr lvl="1"/>
            <a:endParaRPr lang="en-S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 Fill in the blanks</a:t>
            </a:r>
            <a:endParaRPr lang="en-SG"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 activity: Fill in the blanks (Answers)</a:t>
            </a:r>
            <a:endParaRPr lang="en-SG"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a:t>External sources of finance</a:t>
            </a:r>
            <a:endParaRPr lang="en-SG" dirty="0"/>
          </a:p>
        </p:txBody>
      </p:sp>
      <p:pic>
        <p:nvPicPr>
          <p:cNvPr id="2050" name="Picture 2"/>
          <p:cNvPicPr>
            <a:picLocks noChangeAspect="1" noChangeArrowheads="1"/>
          </p:cNvPicPr>
          <p:nvPr/>
        </p:nvPicPr>
        <p:blipFill>
          <a:blip r:embed="rId2" cstate="print"/>
          <a:srcRect/>
          <a:stretch>
            <a:fillRect/>
          </a:stretch>
        </p:blipFill>
        <p:spPr bwMode="auto">
          <a:xfrm>
            <a:off x="1907704" y="1556452"/>
            <a:ext cx="5387727" cy="5184916"/>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Ordinary shares</a:t>
            </a:r>
          </a:p>
          <a:p>
            <a:pPr lvl="1"/>
            <a:r>
              <a:rPr lang="en-US" dirty="0"/>
              <a:t>Important external financing</a:t>
            </a:r>
          </a:p>
          <a:p>
            <a:pPr lvl="1"/>
            <a:r>
              <a:rPr lang="en-US" dirty="0"/>
              <a:t>It represent the firm’s risk capital- a comparatively high return is required.</a:t>
            </a:r>
          </a:p>
          <a:p>
            <a:pPr lvl="1"/>
            <a:r>
              <a:rPr lang="en-US" dirty="0"/>
              <a:t>No fixed dividends</a:t>
            </a:r>
          </a:p>
          <a:p>
            <a:pPr lvl="1"/>
            <a:r>
              <a:rPr lang="en-US" dirty="0"/>
              <a:t>Received dividend if profits available for distribution after</a:t>
            </a:r>
            <a:r>
              <a:rPr lang="en-US" u="sng" dirty="0"/>
              <a:t> lenders </a:t>
            </a:r>
            <a:r>
              <a:rPr lang="en-US" dirty="0"/>
              <a:t>and </a:t>
            </a:r>
            <a:r>
              <a:rPr lang="en-US" u="sng" dirty="0"/>
              <a:t>preference shareholders.	</a:t>
            </a:r>
          </a:p>
          <a:p>
            <a:pPr lvl="1"/>
            <a:endParaRPr lang="en-SG"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Learning objectives</a:t>
            </a:r>
            <a:endParaRPr lang="en-SG" dirty="0"/>
          </a:p>
        </p:txBody>
      </p:sp>
      <p:sp>
        <p:nvSpPr>
          <p:cNvPr id="3" name="Content Placeholder 2"/>
          <p:cNvSpPr>
            <a:spLocks noGrp="1"/>
          </p:cNvSpPr>
          <p:nvPr>
            <p:ph idx="1"/>
          </p:nvPr>
        </p:nvSpPr>
        <p:spPr/>
        <p:txBody>
          <a:bodyPr>
            <a:normAutofit fontScale="92500" lnSpcReduction="20000"/>
          </a:bodyPr>
          <a:lstStyle/>
          <a:p>
            <a:r>
              <a:rPr lang="en-US" dirty="0"/>
              <a:t>Able to </a:t>
            </a:r>
          </a:p>
          <a:p>
            <a:pPr lvl="0">
              <a:buFont typeface="Wingdings" pitchFamily="2" charset="2"/>
              <a:buChar char="q"/>
            </a:pPr>
            <a:r>
              <a:rPr lang="en-GB" dirty="0"/>
              <a:t>Identify the main sources of finance available to a business and explain the advantages and disadvantages of each; </a:t>
            </a:r>
            <a:endParaRPr lang="en-SG" dirty="0"/>
          </a:p>
          <a:p>
            <a:pPr lvl="0">
              <a:buFont typeface="Wingdings" pitchFamily="2" charset="2"/>
              <a:buChar char="q"/>
            </a:pPr>
            <a:r>
              <a:rPr lang="en-GB" dirty="0"/>
              <a:t>Outline the ways in which share capital may be issued; </a:t>
            </a:r>
            <a:endParaRPr lang="en-SG" dirty="0"/>
          </a:p>
          <a:p>
            <a:pPr lvl="0">
              <a:buFont typeface="Wingdings" pitchFamily="2" charset="2"/>
              <a:buChar char="q"/>
            </a:pPr>
            <a:r>
              <a:rPr lang="en-GB" dirty="0"/>
              <a:t>Explain the role and nature of the Stock Exchange; </a:t>
            </a:r>
            <a:endParaRPr lang="en-SG" dirty="0"/>
          </a:p>
          <a:p>
            <a:pPr lvl="0">
              <a:buFont typeface="Wingdings" pitchFamily="2" charset="2"/>
              <a:buChar char="q"/>
            </a:pPr>
            <a:r>
              <a:rPr lang="en-GB" dirty="0"/>
              <a:t>Discuss the ways in which smaller businesses may raise finance.</a:t>
            </a:r>
            <a:endParaRPr lang="en-SG" dirty="0"/>
          </a:p>
          <a:p>
            <a:pPr lvl="1">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Ordinary shares</a:t>
            </a:r>
          </a:p>
          <a:p>
            <a:pPr lvl="1"/>
            <a:r>
              <a:rPr lang="en-US" dirty="0"/>
              <a:t>Downside risk is limited.</a:t>
            </a:r>
          </a:p>
          <a:p>
            <a:pPr lvl="1"/>
            <a:r>
              <a:rPr lang="en-US" dirty="0"/>
              <a:t>Potential returns are unlimited.</a:t>
            </a:r>
          </a:p>
          <a:p>
            <a:pPr lvl="1"/>
            <a:r>
              <a:rPr lang="en-US" dirty="0"/>
              <a:t>Voting rights- control the business</a:t>
            </a:r>
          </a:p>
          <a:p>
            <a:pPr>
              <a:buNone/>
            </a:pPr>
            <a:endParaRPr lang="en-US" dirty="0"/>
          </a:p>
          <a:p>
            <a:pPr>
              <a:buNone/>
            </a:pPr>
            <a:r>
              <a:rPr lang="en-US" dirty="0"/>
              <a:t>Question: </a:t>
            </a:r>
          </a:p>
          <a:p>
            <a:pPr marL="0">
              <a:buNone/>
            </a:pPr>
            <a:r>
              <a:rPr lang="en-US" dirty="0"/>
              <a:t>What circumstances might a business find it useful to avoid paying a dividend?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a:xfrm>
            <a:off x="467544" y="1628800"/>
            <a:ext cx="8229600" cy="4525963"/>
          </a:xfrm>
        </p:spPr>
        <p:txBody>
          <a:bodyPr/>
          <a:lstStyle/>
          <a:p>
            <a:r>
              <a:rPr lang="en-US" dirty="0"/>
              <a:t>Ordinary shares</a:t>
            </a:r>
          </a:p>
          <a:p>
            <a:pPr lvl="1"/>
            <a:r>
              <a:rPr lang="en-US" dirty="0"/>
              <a:t>Firms do not obtain any tax relief on dividends paid to shareholders.</a:t>
            </a:r>
          </a:p>
          <a:p>
            <a:pPr lvl="1"/>
            <a:r>
              <a:rPr lang="en-US" dirty="0"/>
              <a:t>Paying </a:t>
            </a:r>
            <a:r>
              <a:rPr lang="en-US" dirty="0">
                <a:latin typeface="Calibri"/>
              </a:rPr>
              <a:t>£1 of dividend is more expensive than </a:t>
            </a:r>
            <a:r>
              <a:rPr lang="en-US" dirty="0"/>
              <a:t>£1  of loan interest on borrowings.</a:t>
            </a:r>
            <a:endParaRPr lang="en-S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Preference share</a:t>
            </a:r>
          </a:p>
          <a:p>
            <a:pPr lvl="1"/>
            <a:r>
              <a:rPr lang="en-US" dirty="0"/>
              <a:t>Lower risk than ordinary shares</a:t>
            </a:r>
          </a:p>
          <a:p>
            <a:pPr lvl="1"/>
            <a:r>
              <a:rPr lang="en-US" dirty="0"/>
              <a:t>Received a fixed dividend each year.</a:t>
            </a:r>
          </a:p>
          <a:p>
            <a:pPr lvl="1">
              <a:buNone/>
            </a:pPr>
            <a:endParaRPr lang="en-US" dirty="0"/>
          </a:p>
          <a:p>
            <a:pPr>
              <a:buNone/>
            </a:pPr>
            <a:r>
              <a:rPr lang="en-US" b="1" dirty="0"/>
              <a:t>Question: </a:t>
            </a:r>
          </a:p>
          <a:p>
            <a:pPr marL="0">
              <a:buNone/>
            </a:pPr>
            <a:r>
              <a:rPr lang="en-SG" sz="2800" dirty="0"/>
              <a:t>Would you expect the returns on preference shares to be higher or lower than those of ordinary shares?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dirty="0"/>
              <a:t>Example: </a:t>
            </a:r>
            <a:endParaRPr lang="en-SG" dirty="0"/>
          </a:p>
        </p:txBody>
      </p:sp>
      <p:sp>
        <p:nvSpPr>
          <p:cNvPr id="3" name="Content Placeholder 2"/>
          <p:cNvSpPr>
            <a:spLocks noGrp="1"/>
          </p:cNvSpPr>
          <p:nvPr>
            <p:ph idx="1"/>
          </p:nvPr>
        </p:nvSpPr>
        <p:spPr>
          <a:xfrm>
            <a:off x="467544" y="1124744"/>
            <a:ext cx="8229600" cy="4525963"/>
          </a:xfrm>
        </p:spPr>
        <p:txBody>
          <a:bodyPr>
            <a:normAutofit fontScale="92500" lnSpcReduction="10000"/>
          </a:bodyPr>
          <a:lstStyle/>
          <a:p>
            <a:pPr>
              <a:buNone/>
            </a:pPr>
            <a:r>
              <a:rPr lang="en-SG" dirty="0"/>
              <a:t>Warren Buffett's been a fan of the banking industry for a long time, and some of his best investments over the past 10 years have been in banks he bailed-out in 2008 during the Great Recession, including Goldman Sachs. </a:t>
            </a:r>
            <a:r>
              <a:rPr lang="en-SG" u="sng" dirty="0">
                <a:effectLst>
                  <a:glow rad="139700">
                    <a:schemeClr val="accent3">
                      <a:satMod val="175000"/>
                      <a:alpha val="40000"/>
                    </a:schemeClr>
                  </a:glow>
                  <a:outerShdw blurRad="38100" dist="38100" dir="2700000" algn="tl">
                    <a:srgbClr val="000000">
                      <a:alpha val="43137"/>
                    </a:srgbClr>
                  </a:outerShdw>
                </a:effectLst>
              </a:rPr>
              <a:t>In exchange for $5 billion, Buffett got preferred shares in Goldman Sachs yielding 10% and warrants that allowed him to buy millions of Goldman Sachs shares prior to October 2013.</a:t>
            </a:r>
          </a:p>
          <a:p>
            <a:pPr>
              <a:buNone/>
            </a:pPr>
            <a:r>
              <a:rPr lang="en-US" dirty="0"/>
              <a:t>Source: The Motley Fool</a:t>
            </a:r>
            <a:endParaRPr lang="en-S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Preference share</a:t>
            </a:r>
          </a:p>
          <a:p>
            <a:pPr lvl="1"/>
            <a:r>
              <a:rPr lang="en-US" dirty="0"/>
              <a:t>Disadvantages: dividends paid are not tax deductible.</a:t>
            </a:r>
          </a:p>
          <a:p>
            <a:pPr marL="457200" lvl="1" indent="0">
              <a:buNone/>
            </a:pPr>
            <a:endParaRPr lang="en-US" dirty="0"/>
          </a:p>
          <a:p>
            <a:pPr lvl="1"/>
            <a:r>
              <a:rPr lang="en-SG" dirty="0"/>
              <a:t>Both preference shares and ordinary shares are, in effect, </a:t>
            </a:r>
            <a:r>
              <a:rPr lang="en-SG" u="sng" dirty="0"/>
              <a:t>redeemable. </a:t>
            </a:r>
            <a:r>
              <a:rPr lang="en-SG" dirty="0"/>
              <a:t>The firm is allowed to buy back the shares from shareholders at any time.</a:t>
            </a:r>
            <a:endParaRPr lang="en-US" dirty="0"/>
          </a:p>
          <a:p>
            <a:pPr lvl="1">
              <a:buNone/>
            </a:pPr>
            <a:endParaRPr lang="en-S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endParaRPr lang="en-SG" dirty="0"/>
          </a:p>
        </p:txBody>
      </p:sp>
      <p:sp>
        <p:nvSpPr>
          <p:cNvPr id="3" name="Content Placeholder 2"/>
          <p:cNvSpPr>
            <a:spLocks noGrp="1"/>
          </p:cNvSpPr>
          <p:nvPr>
            <p:ph idx="1"/>
          </p:nvPr>
        </p:nvSpPr>
        <p:spPr/>
        <p:txBody>
          <a:bodyPr/>
          <a:lstStyle/>
          <a:p>
            <a:r>
              <a:rPr lang="en-SG" dirty="0"/>
              <a:t>Buffett netted about a 35% return when </a:t>
            </a:r>
            <a:r>
              <a:rPr lang="en-SG" u="sng" dirty="0"/>
              <a:t>Goldman Sachs repurchased the preferred </a:t>
            </a:r>
            <a:r>
              <a:rPr lang="en-SG" dirty="0"/>
              <a:t>stock from him in 2011.</a:t>
            </a:r>
          </a:p>
          <a:p>
            <a:pPr>
              <a:buNone/>
            </a:pPr>
            <a:r>
              <a:rPr lang="en-US" dirty="0"/>
              <a:t>Source: The Motley Fool</a:t>
            </a:r>
            <a:endParaRPr lang="en-SG" dirty="0"/>
          </a:p>
          <a:p>
            <a:pPr>
              <a:buNone/>
            </a:pPr>
            <a:endParaRPr lang="en-S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Loans</a:t>
            </a:r>
          </a:p>
          <a:p>
            <a:pPr lvl="1"/>
            <a:r>
              <a:rPr lang="en-US" dirty="0"/>
              <a:t>Both lender and borrower enter into contract </a:t>
            </a:r>
          </a:p>
          <a:p>
            <a:pPr marL="971550" lvl="1" indent="-514350">
              <a:buAutoNum type="alphaLcParenBoth"/>
            </a:pPr>
            <a:r>
              <a:rPr lang="en-US" dirty="0"/>
              <a:t>Interest rate</a:t>
            </a:r>
          </a:p>
          <a:p>
            <a:pPr marL="971550" lvl="1" indent="-514350">
              <a:buAutoNum type="alphaLcParenBoth"/>
            </a:pPr>
            <a:r>
              <a:rPr lang="en-US" dirty="0"/>
              <a:t>Dates of interest payment</a:t>
            </a:r>
          </a:p>
          <a:p>
            <a:pPr marL="971550" lvl="1" indent="-514350">
              <a:buAutoNum type="alphaLcParenBoth"/>
            </a:pPr>
            <a:r>
              <a:rPr lang="en-US" dirty="0"/>
              <a:t>Capital repayment</a:t>
            </a:r>
          </a:p>
          <a:p>
            <a:pPr marL="971550" lvl="1" indent="-514350">
              <a:buAutoNum type="alphaLcParenBoth"/>
            </a:pPr>
            <a:r>
              <a:rPr lang="en-US" dirty="0"/>
              <a:t>Security of loan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Term loans</a:t>
            </a:r>
          </a:p>
          <a:p>
            <a:pPr lvl="1" algn="just"/>
            <a:r>
              <a:rPr lang="en-US" dirty="0"/>
              <a:t>Tailored to the needs of the firms.</a:t>
            </a:r>
          </a:p>
          <a:p>
            <a:pPr lvl="1" algn="just"/>
            <a:r>
              <a:rPr lang="en-US" dirty="0"/>
              <a:t>Offered by banks and financial institutions</a:t>
            </a:r>
          </a:p>
          <a:p>
            <a:pPr lvl="1" algn="just"/>
            <a:r>
              <a:rPr lang="en-SG" dirty="0"/>
              <a:t>The amount of the loan, the time period, the repayment terms and the interest payable are all open to negotiation and agreement.</a:t>
            </a:r>
          </a:p>
          <a:p>
            <a:pPr lvl="1" algn="just"/>
            <a:r>
              <a:rPr lang="en-US" dirty="0"/>
              <a:t>Advantages: cheaper to set up and flexible.</a:t>
            </a:r>
            <a:endParaRPr lang="en-S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Loan notes/ loan stock/ bonds</a:t>
            </a:r>
            <a:endParaRPr lang="en-SG" dirty="0"/>
          </a:p>
          <a:p>
            <a:pPr lvl="1"/>
            <a:r>
              <a:rPr lang="en-US" dirty="0"/>
              <a:t>Divided into units </a:t>
            </a:r>
          </a:p>
          <a:p>
            <a:pPr lvl="1"/>
            <a:r>
              <a:rPr lang="en-US" dirty="0"/>
              <a:t>Investors are invited to purchase the number of units they required.</a:t>
            </a:r>
          </a:p>
          <a:p>
            <a:pPr lvl="1"/>
            <a:r>
              <a:rPr lang="en-US" dirty="0"/>
              <a:t>May be redeemable/ </a:t>
            </a:r>
            <a:r>
              <a:rPr lang="en-US" dirty="0" err="1"/>
              <a:t>irredeemabe</a:t>
            </a:r>
            <a:endParaRPr lang="en-US" dirty="0"/>
          </a:p>
          <a:p>
            <a:pPr lvl="1"/>
            <a:r>
              <a:rPr lang="en-US" dirty="0"/>
              <a:t>Can buy from Stock Exchange(PLC)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1026" name="Picture 2"/>
          <p:cNvPicPr>
            <a:picLocks noChangeAspect="1" noChangeArrowheads="1"/>
          </p:cNvPicPr>
          <p:nvPr/>
        </p:nvPicPr>
        <p:blipFill>
          <a:blip r:embed="rId2" cstate="print"/>
          <a:srcRect l="7467" t="4547" r="16159" b="11782"/>
          <a:stretch>
            <a:fillRect/>
          </a:stretch>
        </p:blipFill>
        <p:spPr bwMode="auto">
          <a:xfrm>
            <a:off x="0" y="404664"/>
            <a:ext cx="9469476" cy="583264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Introduction</a:t>
            </a:r>
            <a:endParaRPr lang="en-SG" dirty="0"/>
          </a:p>
        </p:txBody>
      </p:sp>
      <p:sp>
        <p:nvSpPr>
          <p:cNvPr id="3" name="Content Placeholder 2"/>
          <p:cNvSpPr>
            <a:spLocks noGrp="1"/>
          </p:cNvSpPr>
          <p:nvPr>
            <p:ph idx="1"/>
          </p:nvPr>
        </p:nvSpPr>
        <p:spPr/>
        <p:txBody>
          <a:bodyPr/>
          <a:lstStyle/>
          <a:p>
            <a:r>
              <a:rPr lang="en-US" dirty="0"/>
              <a:t>Firms can raise funds either from internal or external sources.</a:t>
            </a:r>
          </a:p>
          <a:p>
            <a:endParaRPr lang="en-US" dirty="0"/>
          </a:p>
          <a:p>
            <a:r>
              <a:rPr lang="en-US" dirty="0"/>
              <a:t>Retained earning </a:t>
            </a:r>
            <a:r>
              <a:rPr lang="en-US" dirty="0" err="1"/>
              <a:t>vs</a:t>
            </a:r>
            <a:r>
              <a:rPr lang="en-US" dirty="0"/>
              <a:t> issue of new shares.</a:t>
            </a:r>
          </a:p>
          <a:p>
            <a:endParaRPr lang="en-US" dirty="0"/>
          </a:p>
          <a:p>
            <a:r>
              <a:rPr lang="en-US" dirty="0"/>
              <a:t>We can further distinguish between</a:t>
            </a:r>
          </a:p>
          <a:p>
            <a:pPr lvl="1"/>
            <a:r>
              <a:rPr lang="en-US" dirty="0"/>
              <a:t>Long-term (for at least 1 year)</a:t>
            </a:r>
          </a:p>
          <a:p>
            <a:pPr lvl="1"/>
            <a:r>
              <a:rPr lang="en-US" dirty="0"/>
              <a:t>Short-term (less than 1 year)</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endParaRPr lang="en-SG" dirty="0"/>
          </a:p>
        </p:txBody>
      </p:sp>
      <p:sp>
        <p:nvSpPr>
          <p:cNvPr id="3" name="Content Placeholder 2"/>
          <p:cNvSpPr>
            <a:spLocks noGrp="1"/>
          </p:cNvSpPr>
          <p:nvPr>
            <p:ph idx="1"/>
          </p:nvPr>
        </p:nvSpPr>
        <p:spPr/>
        <p:txBody>
          <a:bodyPr>
            <a:normAutofit fontScale="92500"/>
          </a:bodyPr>
          <a:lstStyle/>
          <a:p>
            <a:r>
              <a:rPr lang="en-SG" dirty="0"/>
              <a:t>On September 15, 2008, Lehman Brothers filed for bankruptcy. </a:t>
            </a:r>
            <a:r>
              <a:rPr lang="en-SG" u="sng" dirty="0"/>
              <a:t>With $639 billion in assets and $619 billion in debt</a:t>
            </a:r>
            <a:r>
              <a:rPr lang="en-SG" dirty="0"/>
              <a:t>, Lehman's bankruptcy filing was the largest in history, as its assets far surpassed those of previous bankrupt giants such as WorldCom and Enron. Lehman was the fourth-largest U.S. investment bank at the time of its collapse, with 25,000 employees worldwide.</a:t>
            </a:r>
          </a:p>
          <a:p>
            <a:pPr>
              <a:buNone/>
            </a:pPr>
            <a:r>
              <a:rPr lang="en-US" dirty="0"/>
              <a:t>(Source: </a:t>
            </a:r>
            <a:r>
              <a:rPr lang="en-US" dirty="0" err="1"/>
              <a:t>Investopedia</a:t>
            </a:r>
            <a:r>
              <a:rPr lang="en-US" dirty="0"/>
              <a:t>)</a:t>
            </a:r>
            <a:endParaRPr lang="en-SG" dirty="0"/>
          </a:p>
        </p:txBody>
      </p:sp>
      <p:sp>
        <p:nvSpPr>
          <p:cNvPr id="4" name="Explosion 1 3"/>
          <p:cNvSpPr/>
          <p:nvPr/>
        </p:nvSpPr>
        <p:spPr>
          <a:xfrm>
            <a:off x="5364088" y="5157192"/>
            <a:ext cx="2520280" cy="1700808"/>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96.87% (debt)</a:t>
            </a:r>
            <a:endParaRPr lang="en-SG"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US" dirty="0"/>
              <a:t>Eurobonds</a:t>
            </a:r>
          </a:p>
          <a:p>
            <a:pPr lvl="1"/>
            <a:r>
              <a:rPr lang="en-US" dirty="0"/>
              <a:t>unsecured loan notes denominated in a currency other than the home currency of the business that issued them. </a:t>
            </a:r>
          </a:p>
          <a:p>
            <a:pPr lvl="1"/>
            <a:r>
              <a:rPr lang="en-US" dirty="0"/>
              <a:t>Raised on an international basis.</a:t>
            </a:r>
          </a:p>
          <a:p>
            <a:pPr lvl="1"/>
            <a:r>
              <a:rPr lang="en-US" dirty="0"/>
              <a:t>Interest paid annually.</a:t>
            </a:r>
          </a:p>
          <a:p>
            <a:pPr lvl="1"/>
            <a:r>
              <a:rPr lang="en-US" dirty="0"/>
              <a:t>Advantage: access to large number of international investors</a:t>
            </a:r>
          </a:p>
          <a:p>
            <a:pPr lvl="1"/>
            <a:endParaRPr lang="en-S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pPr marL="0" indent="0">
              <a:buNone/>
            </a:pPr>
            <a:r>
              <a:rPr lang="en-SG" dirty="0"/>
              <a:t>Question: </a:t>
            </a:r>
            <a:r>
              <a:rPr lang="en-US" dirty="0"/>
              <a:t>Would you expect the returns to loan capital to be higher or lower than those of preference shares?</a:t>
            </a:r>
            <a:endParaRPr lang="en-S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Convertible loan notes</a:t>
            </a:r>
          </a:p>
          <a:p>
            <a:pPr lvl="1"/>
            <a:r>
              <a:rPr lang="en-SG" dirty="0"/>
              <a:t>Right for investors to convert their bonds to ordinary shares at a specified price (exercise price)</a:t>
            </a:r>
          </a:p>
          <a:p>
            <a:pPr lvl="1"/>
            <a:r>
              <a:rPr lang="en-SG" dirty="0"/>
              <a:t>This is not an obligation.</a:t>
            </a:r>
          </a:p>
          <a:p>
            <a:pPr lvl="1"/>
            <a:r>
              <a:rPr lang="en-US" dirty="0"/>
              <a:t>Exercise price is usually higher than the market price of those ordinary shares at the time of issue of the convertible loan notes.</a:t>
            </a:r>
            <a:endParaRPr lang="en-S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Convertible loan notes</a:t>
            </a:r>
          </a:p>
          <a:p>
            <a:pPr lvl="1"/>
            <a:r>
              <a:rPr lang="en-SG" dirty="0"/>
              <a:t>To hedge against risk</a:t>
            </a:r>
          </a:p>
          <a:p>
            <a:pPr lvl="1"/>
            <a:r>
              <a:rPr lang="en-SG" dirty="0"/>
              <a:t>Adv: to offer lower rate of return because investors expect to earn future benefits from conversion</a:t>
            </a:r>
          </a:p>
          <a:p>
            <a:pPr marL="457200" lvl="1" indent="0">
              <a:buNone/>
            </a:pPr>
            <a:endParaRPr lang="en-S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normAutofit lnSpcReduction="10000"/>
          </a:bodyPr>
          <a:lstStyle/>
          <a:p>
            <a:r>
              <a:rPr lang="en-SG" dirty="0"/>
              <a:t>Warrants</a:t>
            </a:r>
          </a:p>
          <a:p>
            <a:pPr lvl="1"/>
            <a:r>
              <a:rPr lang="en-SG" dirty="0"/>
              <a:t>Holders have the right, but not the obligation to buy newly issued ordinary shares at the exercise price.</a:t>
            </a:r>
          </a:p>
          <a:p>
            <a:pPr lvl="1"/>
            <a:r>
              <a:rPr lang="en-US" dirty="0"/>
              <a:t>The warrant will usually state the number of shares that the holder may buy and the time limit within which the option to buy them can be exercised.</a:t>
            </a:r>
          </a:p>
          <a:p>
            <a:pPr lvl="1"/>
            <a:r>
              <a:rPr lang="en-US" dirty="0"/>
              <a:t>Do not confer voting rights or entitle the holders to make any claims on the assets of the business.</a:t>
            </a:r>
            <a:endParaRPr lang="en-S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normAutofit lnSpcReduction="10000"/>
          </a:bodyPr>
          <a:lstStyle/>
          <a:p>
            <a:r>
              <a:rPr lang="en-SG" dirty="0"/>
              <a:t>Warrants</a:t>
            </a:r>
          </a:p>
          <a:p>
            <a:pPr lvl="1"/>
            <a:r>
              <a:rPr lang="en-SG" dirty="0"/>
              <a:t>Occasionally, these are given away for free to accompany an issue of loan notes.</a:t>
            </a:r>
          </a:p>
          <a:p>
            <a:pPr lvl="1"/>
            <a:r>
              <a:rPr lang="en-SG" dirty="0"/>
              <a:t>Adv: to offer low interest rate and negotiate less restrictive loan conditions.</a:t>
            </a:r>
          </a:p>
          <a:p>
            <a:pPr lvl="1"/>
            <a:r>
              <a:rPr lang="en-SG" dirty="0"/>
              <a:t>Enable investors to benefit from future increases in the share price. </a:t>
            </a:r>
          </a:p>
          <a:p>
            <a:pPr lvl="1"/>
            <a:r>
              <a:rPr lang="en-SG" dirty="0"/>
              <a:t>If the share price &lt; exercise price, the warrant will not be used.</a:t>
            </a:r>
          </a:p>
          <a:p>
            <a:pPr lvl="1"/>
            <a:r>
              <a:rPr lang="en-SG" dirty="0"/>
              <a:t>Hedge against risk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Loan covenants</a:t>
            </a:r>
          </a:p>
          <a:p>
            <a:pPr lvl="1"/>
            <a:r>
              <a:rPr lang="en-SG" dirty="0"/>
              <a:t>Certain obligations and restrictions on borrowers to protect themselves.</a:t>
            </a:r>
          </a:p>
          <a:p>
            <a:pPr lvl="2"/>
            <a:r>
              <a:rPr lang="en-SG" dirty="0"/>
              <a:t>Financial statements</a:t>
            </a:r>
          </a:p>
          <a:p>
            <a:pPr lvl="2"/>
            <a:r>
              <a:rPr lang="en-SG" dirty="0"/>
              <a:t>Other loans</a:t>
            </a:r>
          </a:p>
          <a:p>
            <a:pPr lvl="2"/>
            <a:r>
              <a:rPr lang="en-SG" dirty="0"/>
              <a:t>Dividend payments</a:t>
            </a:r>
          </a:p>
          <a:p>
            <a:pPr lvl="2"/>
            <a:r>
              <a:rPr lang="en-SG" dirty="0"/>
              <a:t>Liquidity</a:t>
            </a:r>
          </a:p>
          <a:p>
            <a:pPr lvl="1"/>
            <a:r>
              <a:rPr lang="en-SG" dirty="0"/>
              <a:t>Any breach</a:t>
            </a:r>
            <a:r>
              <a:rPr lang="en-SG" dirty="0">
                <a:sym typeface="Wingdings" panose="05000000000000000000" pitchFamily="2" charset="2"/>
              </a:rPr>
              <a:t> the lender may require immediate repayment of the loan</a:t>
            </a:r>
            <a:endParaRPr lang="en-SG" dirty="0"/>
          </a:p>
          <a:p>
            <a:pPr marL="914400" lvl="2" indent="0">
              <a:buNone/>
            </a:pPr>
            <a:endParaRPr lang="en-SG" dirty="0"/>
          </a:p>
        </p:txBody>
      </p:sp>
    </p:spTree>
    <p:extLst>
      <p:ext uri="{BB962C8B-B14F-4D97-AF65-F5344CB8AC3E}">
        <p14:creationId xmlns:p14="http://schemas.microsoft.com/office/powerpoint/2010/main" val="2775908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Question: (10 minutes)</a:t>
            </a:r>
          </a:p>
          <a:p>
            <a:pPr lvl="1" algn="just"/>
            <a:r>
              <a:rPr lang="en-US" dirty="0"/>
              <a:t>Both preference shares and loan notes are forms of finance that require the business to provide a particular rate of return to investors. What are the factors that may be taken into account by a business when deciding between these two sources of finance?</a:t>
            </a:r>
            <a:endParaRPr lang="en-SG" dirty="0"/>
          </a:p>
        </p:txBody>
      </p:sp>
    </p:spTree>
    <p:extLst>
      <p:ext uri="{BB962C8B-B14F-4D97-AF65-F5344CB8AC3E}">
        <p14:creationId xmlns:p14="http://schemas.microsoft.com/office/powerpoint/2010/main" val="3669594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F6CC8-8129-455B-A476-C2EBC794AFBC}"/>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 xmlns:a16="http://schemas.microsoft.com/office/drawing/2014/main" id="{6063DB81-C515-4D10-AF2A-1806335410C0}"/>
              </a:ext>
            </a:extLst>
          </p:cNvPr>
          <p:cNvSpPr>
            <a:spLocks noGrp="1"/>
          </p:cNvSpPr>
          <p:nvPr>
            <p:ph idx="1"/>
          </p:nvPr>
        </p:nvSpPr>
        <p:spPr>
          <a:xfrm>
            <a:off x="457200" y="1397421"/>
            <a:ext cx="8229600" cy="5271939"/>
          </a:xfrm>
        </p:spPr>
        <p:txBody>
          <a:bodyPr>
            <a:normAutofit fontScale="92500" lnSpcReduction="10000"/>
          </a:bodyPr>
          <a:lstStyle/>
          <a:p>
            <a:pPr marL="0" indent="0">
              <a:buNone/>
            </a:pPr>
            <a:r>
              <a:rPr lang="en-US" dirty="0"/>
              <a:t>Factor 1: Preference shares tend to have a higher rate of return than loan notes.</a:t>
            </a:r>
          </a:p>
          <a:p>
            <a:pPr marL="0" indent="0">
              <a:buNone/>
            </a:pPr>
            <a:endParaRPr lang="en-US" dirty="0"/>
          </a:p>
          <a:p>
            <a:pPr marL="0" indent="0">
              <a:buNone/>
            </a:pPr>
            <a:r>
              <a:rPr lang="en-US" dirty="0"/>
              <a:t>Factor 2: Failure to pay a preference dividend is less important. No legal obligation to pay. </a:t>
            </a:r>
          </a:p>
          <a:p>
            <a:pPr marL="0" indent="0">
              <a:buNone/>
            </a:pPr>
            <a:endParaRPr lang="en-US" dirty="0"/>
          </a:p>
          <a:p>
            <a:pPr marL="0" indent="0">
              <a:buNone/>
            </a:pPr>
            <a:r>
              <a:rPr lang="en-US" dirty="0"/>
              <a:t>Factor 3: Preference dividends are not tax deductible.</a:t>
            </a:r>
          </a:p>
          <a:p>
            <a:pPr marL="0" indent="0">
              <a:buNone/>
            </a:pPr>
            <a:endParaRPr lang="en-US" dirty="0"/>
          </a:p>
          <a:p>
            <a:pPr marL="0" indent="0">
              <a:buNone/>
            </a:pPr>
            <a:r>
              <a:rPr lang="en-US" dirty="0"/>
              <a:t>Factor 4: Preference shares do not have restrictive covenant.</a:t>
            </a:r>
          </a:p>
          <a:p>
            <a:pPr marL="0" indent="0">
              <a:buNone/>
            </a:pPr>
            <a:endParaRPr lang="en-US" dirty="0"/>
          </a:p>
        </p:txBody>
      </p:sp>
    </p:spTree>
    <p:extLst>
      <p:ext uri="{BB962C8B-B14F-4D97-AF65-F5344CB8AC3E}">
        <p14:creationId xmlns:p14="http://schemas.microsoft.com/office/powerpoint/2010/main" val="4347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Internal sources of finance</a:t>
            </a:r>
            <a:endParaRPr lang="en-SG" dirty="0"/>
          </a:p>
        </p:txBody>
      </p:sp>
      <p:sp>
        <p:nvSpPr>
          <p:cNvPr id="3" name="Content Placeholder 2"/>
          <p:cNvSpPr>
            <a:spLocks noGrp="1"/>
          </p:cNvSpPr>
          <p:nvPr>
            <p:ph idx="1"/>
          </p:nvPr>
        </p:nvSpPr>
        <p:spPr/>
        <p:txBody>
          <a:bodyPr/>
          <a:lstStyle/>
          <a:p>
            <a:r>
              <a:rPr lang="en-US" dirty="0"/>
              <a:t>Flexible and obtained quickly.</a:t>
            </a:r>
            <a:endParaRPr lang="en-SG" dirty="0"/>
          </a:p>
        </p:txBody>
      </p:sp>
      <p:pic>
        <p:nvPicPr>
          <p:cNvPr id="1026" name="Picture 2"/>
          <p:cNvPicPr>
            <a:picLocks noChangeAspect="1" noChangeArrowheads="1"/>
          </p:cNvPicPr>
          <p:nvPr/>
        </p:nvPicPr>
        <p:blipFill>
          <a:blip r:embed="rId3" cstate="print"/>
          <a:srcRect/>
          <a:stretch>
            <a:fillRect/>
          </a:stretch>
        </p:blipFill>
        <p:spPr bwMode="auto">
          <a:xfrm>
            <a:off x="755576" y="2204864"/>
            <a:ext cx="7574715" cy="4248472"/>
          </a:xfrm>
          <a:prstGeom prst="rect">
            <a:avLst/>
          </a:prstGeom>
          <a:noFill/>
          <a:ln w="9525">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Finance lease</a:t>
            </a:r>
          </a:p>
          <a:p>
            <a:endParaRPr lang="en-SG" dirty="0"/>
          </a:p>
          <a:p>
            <a:endParaRPr lang="en-SG" dirty="0"/>
          </a:p>
          <a:p>
            <a:endParaRPr lang="en-SG" dirty="0"/>
          </a:p>
          <a:p>
            <a:endParaRPr lang="en-SG" dirty="0"/>
          </a:p>
          <a:p>
            <a:pPr lvl="1"/>
            <a:r>
              <a:rPr lang="en-SG" dirty="0"/>
              <a:t>A form of lending</a:t>
            </a:r>
          </a:p>
          <a:p>
            <a:pPr lvl="1"/>
            <a:r>
              <a:rPr lang="en-SG" dirty="0"/>
              <a:t>Legal ownership with the lessor.</a:t>
            </a:r>
          </a:p>
          <a:p>
            <a:pPr lvl="1"/>
            <a:endParaRPr lang="en-SG" dirty="0"/>
          </a:p>
        </p:txBody>
      </p:sp>
      <p:pic>
        <p:nvPicPr>
          <p:cNvPr id="5" name="Graphic 4" descr="Register">
            <a:extLst>
              <a:ext uri="{FF2B5EF4-FFF2-40B4-BE49-F238E27FC236}">
                <a16:creationId xmlns="" xmlns:a16="http://schemas.microsoft.com/office/drawing/2014/main" id="{2E3060F9-A6BD-45B4-9DC4-7769037A03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79912" y="2492896"/>
            <a:ext cx="1332182" cy="1332182"/>
          </a:xfrm>
          <a:prstGeom prst="rect">
            <a:avLst/>
          </a:prstGeom>
        </p:spPr>
      </p:pic>
      <p:pic>
        <p:nvPicPr>
          <p:cNvPr id="7" name="Graphic 6" descr="Building">
            <a:extLst>
              <a:ext uri="{FF2B5EF4-FFF2-40B4-BE49-F238E27FC236}">
                <a16:creationId xmlns="" xmlns:a16="http://schemas.microsoft.com/office/drawing/2014/main" id="{74C13903-27BB-44E9-9D55-C7FC2C111C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0" y="2492896"/>
            <a:ext cx="1200299" cy="1200299"/>
          </a:xfrm>
          <a:prstGeom prst="rect">
            <a:avLst/>
          </a:prstGeom>
        </p:spPr>
      </p:pic>
      <p:pic>
        <p:nvPicPr>
          <p:cNvPr id="9" name="Graphic 8" descr="Handshake">
            <a:extLst>
              <a:ext uri="{FF2B5EF4-FFF2-40B4-BE49-F238E27FC236}">
                <a16:creationId xmlns="" xmlns:a16="http://schemas.microsoft.com/office/drawing/2014/main" id="{A23E8836-6D1F-4123-A624-BFF6CB14E4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486501" y="2624779"/>
            <a:ext cx="1200299" cy="1200299"/>
          </a:xfrm>
          <a:prstGeom prst="rect">
            <a:avLst/>
          </a:prstGeom>
        </p:spPr>
      </p:pic>
      <p:cxnSp>
        <p:nvCxnSpPr>
          <p:cNvPr id="11" name="Straight Arrow Connector 10">
            <a:extLst>
              <a:ext uri="{FF2B5EF4-FFF2-40B4-BE49-F238E27FC236}">
                <a16:creationId xmlns="" xmlns:a16="http://schemas.microsoft.com/office/drawing/2014/main" id="{68C019BD-6AF7-42B1-972F-95428D1BC3A3}"/>
              </a:ext>
            </a:extLst>
          </p:cNvPr>
          <p:cNvCxnSpPr/>
          <p:nvPr/>
        </p:nvCxnSpPr>
        <p:spPr>
          <a:xfrm flipH="1">
            <a:off x="1043608" y="3158987"/>
            <a:ext cx="252028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 xmlns:a16="http://schemas.microsoft.com/office/drawing/2014/main" id="{48985ECD-27AF-4F7E-A978-00240E291513}"/>
              </a:ext>
            </a:extLst>
          </p:cNvPr>
          <p:cNvCxnSpPr/>
          <p:nvPr/>
        </p:nvCxnSpPr>
        <p:spPr>
          <a:xfrm>
            <a:off x="5112094" y="3158987"/>
            <a:ext cx="237440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 xmlns:a16="http://schemas.microsoft.com/office/drawing/2014/main" id="{61FC35E4-D0FF-4E74-BD04-53AEC561F7D9}"/>
              </a:ext>
            </a:extLst>
          </p:cNvPr>
          <p:cNvSpPr txBox="1"/>
          <p:nvPr/>
        </p:nvSpPr>
        <p:spPr>
          <a:xfrm>
            <a:off x="1043608" y="2624779"/>
            <a:ext cx="2531098" cy="372173"/>
          </a:xfrm>
          <a:prstGeom prst="rect">
            <a:avLst/>
          </a:prstGeom>
          <a:noFill/>
        </p:spPr>
        <p:txBody>
          <a:bodyPr wrap="square" rtlCol="0">
            <a:spAutoFit/>
          </a:bodyPr>
          <a:lstStyle/>
          <a:p>
            <a:r>
              <a:rPr lang="en-US" dirty="0"/>
              <a:t>Buy from the supplier</a:t>
            </a:r>
          </a:p>
        </p:txBody>
      </p:sp>
      <p:sp>
        <p:nvSpPr>
          <p:cNvPr id="15" name="TextBox 14">
            <a:extLst>
              <a:ext uri="{FF2B5EF4-FFF2-40B4-BE49-F238E27FC236}">
                <a16:creationId xmlns="" xmlns:a16="http://schemas.microsoft.com/office/drawing/2014/main" id="{F6BA08CB-5F9A-4B4F-9777-E3AA7AC22D40}"/>
              </a:ext>
            </a:extLst>
          </p:cNvPr>
          <p:cNvSpPr txBox="1"/>
          <p:nvPr/>
        </p:nvSpPr>
        <p:spPr>
          <a:xfrm>
            <a:off x="5112094" y="2695533"/>
            <a:ext cx="2531098" cy="372173"/>
          </a:xfrm>
          <a:prstGeom prst="rect">
            <a:avLst/>
          </a:prstGeom>
          <a:noFill/>
        </p:spPr>
        <p:txBody>
          <a:bodyPr wrap="square" rtlCol="0">
            <a:spAutoFit/>
          </a:bodyPr>
          <a:lstStyle/>
          <a:p>
            <a:r>
              <a:rPr lang="en-US" dirty="0"/>
              <a:t>Lease to business</a:t>
            </a:r>
          </a:p>
        </p:txBody>
      </p:sp>
      <p:sp>
        <p:nvSpPr>
          <p:cNvPr id="16" name="TextBox 15">
            <a:extLst>
              <a:ext uri="{FF2B5EF4-FFF2-40B4-BE49-F238E27FC236}">
                <a16:creationId xmlns="" xmlns:a16="http://schemas.microsoft.com/office/drawing/2014/main" id="{08C3C5B3-DF37-4878-958D-901912D05812}"/>
              </a:ext>
            </a:extLst>
          </p:cNvPr>
          <p:cNvSpPr txBox="1"/>
          <p:nvPr/>
        </p:nvSpPr>
        <p:spPr>
          <a:xfrm>
            <a:off x="3923928" y="3733300"/>
            <a:ext cx="1044150" cy="369332"/>
          </a:xfrm>
          <a:prstGeom prst="rect">
            <a:avLst/>
          </a:prstGeom>
          <a:noFill/>
        </p:spPr>
        <p:txBody>
          <a:bodyPr wrap="square" rtlCol="0">
            <a:spAutoFit/>
          </a:bodyPr>
          <a:lstStyle/>
          <a:p>
            <a:r>
              <a:rPr lang="en-US" dirty="0"/>
              <a:t>Lessor</a:t>
            </a:r>
          </a:p>
        </p:txBody>
      </p:sp>
      <p:sp>
        <p:nvSpPr>
          <p:cNvPr id="17" name="TextBox 16">
            <a:extLst>
              <a:ext uri="{FF2B5EF4-FFF2-40B4-BE49-F238E27FC236}">
                <a16:creationId xmlns="" xmlns:a16="http://schemas.microsoft.com/office/drawing/2014/main" id="{12CB6504-540C-477F-8359-6C5B3AFECB41}"/>
              </a:ext>
            </a:extLst>
          </p:cNvPr>
          <p:cNvSpPr txBox="1"/>
          <p:nvPr/>
        </p:nvSpPr>
        <p:spPr>
          <a:xfrm>
            <a:off x="7654415" y="3658383"/>
            <a:ext cx="1044150" cy="369332"/>
          </a:xfrm>
          <a:prstGeom prst="rect">
            <a:avLst/>
          </a:prstGeom>
          <a:noFill/>
        </p:spPr>
        <p:txBody>
          <a:bodyPr wrap="square" rtlCol="0">
            <a:spAutoFit/>
          </a:bodyPr>
          <a:lstStyle/>
          <a:p>
            <a:r>
              <a:rPr lang="en-US" dirty="0"/>
              <a:t>lessee</a:t>
            </a:r>
          </a:p>
        </p:txBody>
      </p:sp>
    </p:spTree>
    <p:extLst>
      <p:ext uri="{BB962C8B-B14F-4D97-AF65-F5344CB8AC3E}">
        <p14:creationId xmlns:p14="http://schemas.microsoft.com/office/powerpoint/2010/main" val="333694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Finance lease</a:t>
            </a:r>
          </a:p>
          <a:p>
            <a:pPr lvl="1"/>
            <a:r>
              <a:rPr lang="en-SG" dirty="0"/>
              <a:t>Ease of borrowing</a:t>
            </a:r>
          </a:p>
          <a:p>
            <a:pPr lvl="1"/>
            <a:r>
              <a:rPr lang="en-SG" dirty="0"/>
              <a:t>Cost</a:t>
            </a:r>
          </a:p>
          <a:p>
            <a:pPr lvl="1"/>
            <a:r>
              <a:rPr lang="en-SG" dirty="0"/>
              <a:t>Flexibility</a:t>
            </a:r>
          </a:p>
          <a:p>
            <a:pPr lvl="1"/>
            <a:r>
              <a:rPr lang="en-SG" dirty="0"/>
              <a:t>Cash flows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Sale-and-leaseback</a:t>
            </a:r>
          </a:p>
          <a:p>
            <a:pPr lvl="1"/>
            <a:r>
              <a:rPr lang="en-US" dirty="0"/>
              <a:t>A business raising finance by selling an asset to a financial institution. </a:t>
            </a:r>
          </a:p>
          <a:p>
            <a:pPr lvl="1"/>
            <a:r>
              <a:rPr lang="en-US" dirty="0"/>
              <a:t>The sale is accompanied by an agreement to lease the asset back to the business to allow it to continue to use the asset. </a:t>
            </a:r>
          </a:p>
          <a:p>
            <a:pPr lvl="1"/>
            <a:r>
              <a:rPr lang="en-US" dirty="0"/>
              <a:t>The lease payment is allowable against profits for taxation purposes. </a:t>
            </a:r>
            <a:endParaRPr lang="en-SG" dirty="0"/>
          </a:p>
        </p:txBody>
      </p:sp>
    </p:spTree>
    <p:extLst>
      <p:ext uri="{BB962C8B-B14F-4D97-AF65-F5344CB8AC3E}">
        <p14:creationId xmlns:p14="http://schemas.microsoft.com/office/powerpoint/2010/main" val="449767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Hire purchase</a:t>
            </a:r>
          </a:p>
          <a:p>
            <a:pPr lvl="1"/>
            <a:r>
              <a:rPr lang="en-SG" dirty="0"/>
              <a:t>A form of credit to acquire an asset.</a:t>
            </a:r>
          </a:p>
          <a:p>
            <a:pPr lvl="1"/>
            <a:r>
              <a:rPr lang="en-SG" dirty="0"/>
              <a:t>Business will pay an initial deposit and then make an instalment payments at regular intervals until the balance has been paid.</a:t>
            </a:r>
          </a:p>
        </p:txBody>
      </p:sp>
    </p:spTree>
    <p:extLst>
      <p:ext uri="{BB962C8B-B14F-4D97-AF65-F5344CB8AC3E}">
        <p14:creationId xmlns:p14="http://schemas.microsoft.com/office/powerpoint/2010/main" val="3077245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Share issues</a:t>
            </a:r>
          </a:p>
          <a:p>
            <a:pPr lvl="1"/>
            <a:r>
              <a:rPr lang="en-SG" dirty="0"/>
              <a:t>Rights issues</a:t>
            </a:r>
          </a:p>
          <a:p>
            <a:pPr lvl="1"/>
            <a:r>
              <a:rPr lang="en-SG" dirty="0"/>
              <a:t>Offer for sale or public issues</a:t>
            </a:r>
          </a:p>
          <a:p>
            <a:pPr lvl="1"/>
            <a:r>
              <a:rPr lang="en-SG" dirty="0"/>
              <a:t>Private placing</a:t>
            </a:r>
          </a:p>
        </p:txBody>
      </p:sp>
    </p:spTree>
    <p:extLst>
      <p:ext uri="{BB962C8B-B14F-4D97-AF65-F5344CB8AC3E}">
        <p14:creationId xmlns:p14="http://schemas.microsoft.com/office/powerpoint/2010/main" val="612056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Rights issue</a:t>
            </a:r>
          </a:p>
          <a:p>
            <a:pPr lvl="1"/>
            <a:r>
              <a:rPr lang="en-SG" dirty="0"/>
              <a:t>Reason:</a:t>
            </a:r>
          </a:p>
          <a:p>
            <a:pPr lvl="2"/>
            <a:r>
              <a:rPr lang="en-SG" dirty="0"/>
              <a:t>Raise fund for expansion</a:t>
            </a:r>
          </a:p>
          <a:p>
            <a:pPr lvl="2"/>
            <a:r>
              <a:rPr lang="en-SG" dirty="0"/>
              <a:t>To solve liquidity problem (cash shortage)</a:t>
            </a:r>
          </a:p>
          <a:p>
            <a:pPr lvl="1"/>
            <a:r>
              <a:rPr lang="en-SG" dirty="0"/>
              <a:t>Law gives existing shareholders the right of refusal on these new shares.</a:t>
            </a:r>
          </a:p>
          <a:p>
            <a:pPr lvl="1"/>
            <a:r>
              <a:rPr lang="en-SG" dirty="0"/>
              <a:t>The shares will offer to public after existing shareholders agree to waive their rights.</a:t>
            </a:r>
          </a:p>
        </p:txBody>
      </p:sp>
    </p:spTree>
    <p:extLst>
      <p:ext uri="{BB962C8B-B14F-4D97-AF65-F5344CB8AC3E}">
        <p14:creationId xmlns:p14="http://schemas.microsoft.com/office/powerpoint/2010/main" val="2702430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Rights issue</a:t>
            </a:r>
          </a:p>
          <a:p>
            <a:pPr lvl="1"/>
            <a:r>
              <a:rPr lang="en-SG" dirty="0"/>
              <a:t>Firms prefer existing shareholders to buy the shares</a:t>
            </a:r>
          </a:p>
          <a:p>
            <a:pPr lvl="2"/>
            <a:r>
              <a:rPr lang="en-SG" dirty="0"/>
              <a:t>The ownership remains in the same hands.</a:t>
            </a:r>
          </a:p>
          <a:p>
            <a:pPr lvl="2"/>
            <a:r>
              <a:rPr lang="en-SG" dirty="0"/>
              <a:t>The costs of making the issue tend to be less if the shares are offered to existing shareholders.</a:t>
            </a:r>
          </a:p>
          <a:p>
            <a:pPr lvl="1"/>
            <a:r>
              <a:rPr lang="en-SG" dirty="0"/>
              <a:t>Shares are always at price below the current market price. </a:t>
            </a:r>
          </a:p>
          <a:p>
            <a:pPr marL="514350" lvl="1" indent="0">
              <a:buNone/>
            </a:pPr>
            <a:endParaRPr lang="en-SG" dirty="0"/>
          </a:p>
        </p:txBody>
      </p:sp>
    </p:spTree>
    <p:extLst>
      <p:ext uri="{BB962C8B-B14F-4D97-AF65-F5344CB8AC3E}">
        <p14:creationId xmlns:p14="http://schemas.microsoft.com/office/powerpoint/2010/main" val="78339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Let’s workout with the calculation</a:t>
            </a:r>
            <a:r>
              <a:rPr lang="en-SG" dirty="0" smtClean="0"/>
              <a:t>.</a:t>
            </a:r>
          </a:p>
          <a:p>
            <a:pPr>
              <a:buNone/>
            </a:pPr>
            <a:endParaRPr lang="en-US" dirty="0" smtClean="0"/>
          </a:p>
          <a:p>
            <a:pPr marL="0" indent="0">
              <a:buNone/>
            </a:pPr>
            <a:endParaRPr lang="en-SG" dirty="0"/>
          </a:p>
          <a:p>
            <a:pPr marL="0" indent="0">
              <a:buNone/>
            </a:pPr>
            <a:endParaRPr lang="en-SG" dirty="0"/>
          </a:p>
        </p:txBody>
      </p:sp>
    </p:spTree>
    <p:extLst>
      <p:ext uri="{BB962C8B-B14F-4D97-AF65-F5344CB8AC3E}">
        <p14:creationId xmlns:p14="http://schemas.microsoft.com/office/powerpoint/2010/main" val="1284243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(long-term)</a:t>
            </a:r>
            <a:endParaRPr lang="en-SG" dirty="0"/>
          </a:p>
        </p:txBody>
      </p:sp>
      <p:sp>
        <p:nvSpPr>
          <p:cNvPr id="3" name="Content Placeholder 2"/>
          <p:cNvSpPr>
            <a:spLocks noGrp="1"/>
          </p:cNvSpPr>
          <p:nvPr>
            <p:ph idx="1"/>
          </p:nvPr>
        </p:nvSpPr>
        <p:spPr/>
        <p:txBody>
          <a:bodyPr/>
          <a:lstStyle/>
          <a:p>
            <a:r>
              <a:rPr lang="en-SG" dirty="0"/>
              <a:t>The role of the Stock Exchange </a:t>
            </a:r>
          </a:p>
          <a:p>
            <a:pPr lvl="1"/>
            <a:r>
              <a:rPr lang="en-SG" dirty="0"/>
              <a:t>Singapore Exchange (SGX)</a:t>
            </a:r>
          </a:p>
          <a:p>
            <a:pPr lvl="1"/>
            <a:r>
              <a:rPr lang="en-SG" dirty="0"/>
              <a:t>New York Stock Exchange (NYSE)</a:t>
            </a:r>
          </a:p>
          <a:p>
            <a:pPr lvl="1"/>
            <a:r>
              <a:rPr lang="en-SG" dirty="0"/>
              <a:t>London Stock Exchange (LSE)</a:t>
            </a:r>
          </a:p>
        </p:txBody>
      </p:sp>
    </p:spTree>
    <p:extLst>
      <p:ext uri="{BB962C8B-B14F-4D97-AF65-F5344CB8AC3E}">
        <p14:creationId xmlns:p14="http://schemas.microsoft.com/office/powerpoint/2010/main" val="4980609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SG" dirty="0"/>
              <a:t>The role of the Stock Exchange </a:t>
            </a:r>
          </a:p>
        </p:txBody>
      </p:sp>
      <p:sp>
        <p:nvSpPr>
          <p:cNvPr id="3" name="Content Placeholder 2"/>
          <p:cNvSpPr>
            <a:spLocks noGrp="1"/>
          </p:cNvSpPr>
          <p:nvPr>
            <p:ph idx="1"/>
          </p:nvPr>
        </p:nvSpPr>
        <p:spPr/>
        <p:txBody>
          <a:bodyPr/>
          <a:lstStyle/>
          <a:p>
            <a:r>
              <a:rPr lang="en-SG" dirty="0"/>
              <a:t>Acts for both primary and secondary markets.</a:t>
            </a:r>
          </a:p>
          <a:p>
            <a:endParaRPr lang="en-SG" dirty="0"/>
          </a:p>
          <a:p>
            <a:r>
              <a:rPr lang="en-SG" dirty="0"/>
              <a:t>Primary market- to enable firms to raise new capital.</a:t>
            </a:r>
          </a:p>
          <a:p>
            <a:r>
              <a:rPr lang="en-SG" dirty="0"/>
              <a:t>Secondary market- shares and loan notes already in issue may be bought and sold.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800" dirty="0" err="1"/>
              <a:t>Walmart</a:t>
            </a:r>
            <a:r>
              <a:rPr lang="en-US" sz="2800" dirty="0"/>
              <a:t> paid Wall Street investors $12 billion last year to keep them happy. Amazon paid $0</a:t>
            </a:r>
            <a:r>
              <a:rPr lang="en-US" sz="2800" dirty="0" smtClean="0"/>
              <a:t>.</a:t>
            </a:r>
            <a:endParaRPr lang="en-SG"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07" t="15362" r="35597" b="4493"/>
          <a:stretch/>
        </p:blipFill>
        <p:spPr bwMode="auto">
          <a:xfrm>
            <a:off x="1331640" y="1268760"/>
            <a:ext cx="634727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76056" y="1156184"/>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6" name="Straight Connector 5"/>
          <p:cNvCxnSpPr/>
          <p:nvPr/>
        </p:nvCxnSpPr>
        <p:spPr>
          <a:xfrm>
            <a:off x="5652120" y="2132856"/>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88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SG" dirty="0"/>
              <a:t>The role of the Stock Exchange </a:t>
            </a:r>
          </a:p>
        </p:txBody>
      </p:sp>
      <p:sp>
        <p:nvSpPr>
          <p:cNvPr id="3" name="Content Placeholder 2"/>
          <p:cNvSpPr>
            <a:spLocks noGrp="1"/>
          </p:cNvSpPr>
          <p:nvPr>
            <p:ph idx="1"/>
          </p:nvPr>
        </p:nvSpPr>
        <p:spPr/>
        <p:txBody>
          <a:bodyPr/>
          <a:lstStyle/>
          <a:p>
            <a:r>
              <a:rPr lang="en-SG" dirty="0"/>
              <a:t>To be a listed company,</a:t>
            </a:r>
          </a:p>
          <a:p>
            <a:pPr lvl="1"/>
            <a:r>
              <a:rPr lang="en-SG" dirty="0"/>
              <a:t>Must meet fairly stringent requirements : size, profit history, information disclosure </a:t>
            </a:r>
          </a:p>
          <a:p>
            <a:pPr lvl="1"/>
            <a:r>
              <a:rPr lang="en-SG" dirty="0"/>
              <a:t>Initial Public Offering (IPO)</a:t>
            </a:r>
          </a:p>
        </p:txBody>
      </p:sp>
    </p:spTree>
    <p:extLst>
      <p:ext uri="{BB962C8B-B14F-4D97-AF65-F5344CB8AC3E}">
        <p14:creationId xmlns:p14="http://schemas.microsoft.com/office/powerpoint/2010/main" val="320179063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SG" dirty="0"/>
              <a:t>The role of the Stock Exchange </a:t>
            </a:r>
          </a:p>
        </p:txBody>
      </p:sp>
      <p:sp>
        <p:nvSpPr>
          <p:cNvPr id="3" name="Content Placeholder 2"/>
          <p:cNvSpPr>
            <a:spLocks noGrp="1"/>
          </p:cNvSpPr>
          <p:nvPr>
            <p:ph idx="1"/>
          </p:nvPr>
        </p:nvSpPr>
        <p:spPr/>
        <p:txBody>
          <a:bodyPr/>
          <a:lstStyle/>
          <a:p>
            <a:r>
              <a:rPr lang="en-SG" dirty="0"/>
              <a:t>Advantages: </a:t>
            </a:r>
          </a:p>
          <a:p>
            <a:pPr lvl="1"/>
            <a:r>
              <a:rPr lang="en-SG" dirty="0"/>
              <a:t>Shares/ financial claims are easily transferable.</a:t>
            </a:r>
          </a:p>
          <a:p>
            <a:pPr lvl="1"/>
            <a:r>
              <a:rPr lang="en-SG" dirty="0"/>
              <a:t>Prices are under scrutiny by financial analysts and investors.</a:t>
            </a:r>
          </a:p>
          <a:p>
            <a:pPr lvl="1"/>
            <a:r>
              <a:rPr lang="en-SG" dirty="0"/>
              <a:t>Convenient way of buying and selling stocks.</a:t>
            </a:r>
          </a:p>
          <a:p>
            <a:pPr lvl="1"/>
            <a:endParaRPr lang="en-SG" dirty="0"/>
          </a:p>
        </p:txBody>
      </p:sp>
    </p:spTree>
    <p:extLst>
      <p:ext uri="{BB962C8B-B14F-4D97-AF65-F5344CB8AC3E}">
        <p14:creationId xmlns:p14="http://schemas.microsoft.com/office/powerpoint/2010/main" val="5408998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SG" dirty="0"/>
              <a:t>The role of the Stock Exchange </a:t>
            </a:r>
          </a:p>
        </p:txBody>
      </p:sp>
      <p:sp>
        <p:nvSpPr>
          <p:cNvPr id="3" name="Content Placeholder 2"/>
          <p:cNvSpPr>
            <a:spLocks noGrp="1"/>
          </p:cNvSpPr>
          <p:nvPr>
            <p:ph idx="1"/>
          </p:nvPr>
        </p:nvSpPr>
        <p:spPr/>
        <p:txBody>
          <a:bodyPr/>
          <a:lstStyle/>
          <a:p>
            <a:r>
              <a:rPr lang="en-SG" dirty="0"/>
              <a:t>Disadvantages:</a:t>
            </a:r>
          </a:p>
          <a:p>
            <a:pPr lvl="1"/>
            <a:r>
              <a:rPr lang="en-SG" dirty="0"/>
              <a:t>Strict rules are imposed on listed firms.</a:t>
            </a:r>
          </a:p>
          <a:p>
            <a:pPr lvl="1"/>
            <a:r>
              <a:rPr lang="en-SG" dirty="0"/>
              <a:t>Analysts tend to monitor closely the activities of the listed firms.</a:t>
            </a:r>
          </a:p>
          <a:p>
            <a:pPr lvl="1"/>
            <a:r>
              <a:rPr lang="en-SG" dirty="0"/>
              <a:t>Often that listed firms are under pressure to perform well over the short term.</a:t>
            </a:r>
          </a:p>
          <a:p>
            <a:pPr lvl="1"/>
            <a:r>
              <a:rPr lang="en-SG" dirty="0"/>
              <a:t>The cost of obtaining a listing are huge and deter some firms.</a:t>
            </a:r>
          </a:p>
        </p:txBody>
      </p:sp>
    </p:spTree>
    <p:extLst>
      <p:ext uri="{BB962C8B-B14F-4D97-AF65-F5344CB8AC3E}">
        <p14:creationId xmlns:p14="http://schemas.microsoft.com/office/powerpoint/2010/main" val="206057520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a:t>
            </a:r>
            <a:br>
              <a:rPr lang="en-US" dirty="0"/>
            </a:br>
            <a:r>
              <a:rPr lang="en-US" dirty="0"/>
              <a:t>(short-term)</a:t>
            </a:r>
            <a:endParaRPr lang="en-SG" dirty="0"/>
          </a:p>
        </p:txBody>
      </p:sp>
      <p:sp>
        <p:nvSpPr>
          <p:cNvPr id="3" name="Content Placeholder 2"/>
          <p:cNvSpPr>
            <a:spLocks noGrp="1"/>
          </p:cNvSpPr>
          <p:nvPr>
            <p:ph idx="1"/>
          </p:nvPr>
        </p:nvSpPr>
        <p:spPr/>
        <p:txBody>
          <a:bodyPr/>
          <a:lstStyle/>
          <a:p>
            <a:r>
              <a:rPr lang="en-SG" dirty="0"/>
              <a:t>Bank overdraft</a:t>
            </a:r>
          </a:p>
          <a:p>
            <a:pPr lvl="1"/>
            <a:r>
              <a:rPr lang="en-SG" dirty="0"/>
              <a:t>To remain a negative balance on its bank account</a:t>
            </a:r>
          </a:p>
          <a:p>
            <a:pPr lvl="1"/>
            <a:r>
              <a:rPr lang="en-SG" dirty="0"/>
              <a:t>A very flexible form of borrowing as the size of the overdraft can be increased/ decreased.</a:t>
            </a:r>
          </a:p>
          <a:p>
            <a:pPr lvl="1"/>
            <a:r>
              <a:rPr lang="en-SG" dirty="0"/>
              <a:t>Inexpensive and the interest rates are often very competitive (higher than term loan)</a:t>
            </a:r>
          </a:p>
          <a:p>
            <a:pPr lvl="1"/>
            <a:r>
              <a:rPr lang="en-SG" dirty="0"/>
              <a:t>Con: repayable on demand</a:t>
            </a:r>
          </a:p>
        </p:txBody>
      </p:sp>
    </p:spTree>
    <p:extLst>
      <p:ext uri="{BB962C8B-B14F-4D97-AF65-F5344CB8AC3E}">
        <p14:creationId xmlns:p14="http://schemas.microsoft.com/office/powerpoint/2010/main" val="4058858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SG" dirty="0"/>
              <a:t>Debt factoring</a:t>
            </a:r>
          </a:p>
          <a:p>
            <a:pPr lvl="1"/>
            <a:r>
              <a:rPr lang="en-SG" dirty="0"/>
              <a:t>Service offered by financial institution (factor)</a:t>
            </a:r>
          </a:p>
          <a:p>
            <a:pPr lvl="1"/>
            <a:r>
              <a:rPr lang="en-SG" dirty="0"/>
              <a:t>The factor taking over the firm’s debt collection.</a:t>
            </a:r>
          </a:p>
          <a:p>
            <a:pPr lvl="1"/>
            <a:endParaRPr lang="en-SG" dirty="0"/>
          </a:p>
        </p:txBody>
      </p:sp>
      <p:sp>
        <p:nvSpPr>
          <p:cNvPr id="7" name="Title 1">
            <a:extLst>
              <a:ext uri="{FF2B5EF4-FFF2-40B4-BE49-F238E27FC236}">
                <a16:creationId xmlns="" xmlns:a16="http://schemas.microsoft.com/office/drawing/2014/main" id="{68E5AC8D-AEEE-452B-815A-85E1A77FCF0D}"/>
              </a:ext>
            </a:extLst>
          </p:cNvPr>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a:t>
            </a:r>
            <a:br>
              <a:rPr lang="en-US" dirty="0"/>
            </a:br>
            <a:r>
              <a:rPr lang="en-US" dirty="0"/>
              <a:t>(short-term)</a:t>
            </a:r>
            <a:endParaRPr lang="en-SG" dirty="0"/>
          </a:p>
        </p:txBody>
      </p:sp>
    </p:spTree>
    <p:extLst>
      <p:ext uri="{BB962C8B-B14F-4D97-AF65-F5344CB8AC3E}">
        <p14:creationId xmlns:p14="http://schemas.microsoft.com/office/powerpoint/2010/main" val="288014041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sp>
        <p:nvSpPr>
          <p:cNvPr id="4" name="Title 1">
            <a:extLst>
              <a:ext uri="{FF2B5EF4-FFF2-40B4-BE49-F238E27FC236}">
                <a16:creationId xmlns="" xmlns:a16="http://schemas.microsoft.com/office/drawing/2014/main" id="{6A194FB0-8711-4963-AA71-B32480BDEAA0}"/>
              </a:ext>
            </a:extLst>
          </p:cNvPr>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a:t>
            </a:r>
            <a:br>
              <a:rPr lang="en-US" dirty="0"/>
            </a:br>
            <a:r>
              <a:rPr lang="en-US" dirty="0"/>
              <a:t>(short-term)</a:t>
            </a:r>
            <a:endParaRPr lang="en-SG" dirty="0"/>
          </a:p>
        </p:txBody>
      </p:sp>
      <p:pic>
        <p:nvPicPr>
          <p:cNvPr id="5" name="Picture 4">
            <a:extLst>
              <a:ext uri="{FF2B5EF4-FFF2-40B4-BE49-F238E27FC236}">
                <a16:creationId xmlns="" xmlns:a16="http://schemas.microsoft.com/office/drawing/2014/main" id="{FCE7E5DA-7352-43C1-B7A3-9AD48A11EFD0}"/>
              </a:ext>
            </a:extLst>
          </p:cNvPr>
          <p:cNvPicPr>
            <a:picLocks noChangeAspect="1"/>
          </p:cNvPicPr>
          <p:nvPr/>
        </p:nvPicPr>
        <p:blipFill>
          <a:blip r:embed="rId2" cstate="print"/>
          <a:stretch>
            <a:fillRect/>
          </a:stretch>
        </p:blipFill>
        <p:spPr>
          <a:xfrm>
            <a:off x="182286" y="1772816"/>
            <a:ext cx="8974471" cy="3744416"/>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SG" dirty="0"/>
              <a:t>Invoice discounting</a:t>
            </a:r>
          </a:p>
          <a:p>
            <a:pPr lvl="1"/>
            <a:r>
              <a:rPr lang="en-SG" dirty="0"/>
              <a:t>Factor providing the loan based on the proportion of the face value of a firm’s credit sales outstanding. For example, 75-80% </a:t>
            </a:r>
          </a:p>
          <a:p>
            <a:pPr lvl="1"/>
            <a:r>
              <a:rPr lang="en-SG" dirty="0"/>
              <a:t>Firm must repay the advance within a relatively short period- 60 or 90 days.</a:t>
            </a:r>
          </a:p>
          <a:p>
            <a:pPr lvl="1"/>
            <a:r>
              <a:rPr lang="en-SG" dirty="0"/>
              <a:t>The collecting of outstanding remains with the firm.</a:t>
            </a:r>
          </a:p>
        </p:txBody>
      </p:sp>
      <p:sp>
        <p:nvSpPr>
          <p:cNvPr id="4" name="Title 1">
            <a:extLst>
              <a:ext uri="{FF2B5EF4-FFF2-40B4-BE49-F238E27FC236}">
                <a16:creationId xmlns="" xmlns:a16="http://schemas.microsoft.com/office/drawing/2014/main" id="{A8B3E8B7-E05B-4130-B627-92A989B30D00}"/>
              </a:ext>
            </a:extLst>
          </p:cNvPr>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a:t>
            </a:r>
            <a:br>
              <a:rPr lang="en-US" dirty="0"/>
            </a:br>
            <a:r>
              <a:rPr lang="en-US" dirty="0"/>
              <a:t>(short-term)</a:t>
            </a:r>
            <a:endParaRPr lang="en-SG"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SG" dirty="0"/>
              <a:t>Invoice discounting:</a:t>
            </a:r>
          </a:p>
          <a:p>
            <a:pPr lvl="1"/>
            <a:r>
              <a:rPr lang="en-SG" dirty="0"/>
              <a:t>It is a confidential form of financing</a:t>
            </a:r>
          </a:p>
          <a:p>
            <a:pPr lvl="1"/>
            <a:r>
              <a:rPr lang="en-SG" dirty="0"/>
              <a:t>The service charge for invoice discounting is generally only 0.2-0.3%. </a:t>
            </a:r>
          </a:p>
          <a:p>
            <a:pPr lvl="1"/>
            <a:r>
              <a:rPr lang="en-SG" dirty="0"/>
              <a:t>Firms unwilling to relinquish control of their customers’ records.</a:t>
            </a:r>
          </a:p>
        </p:txBody>
      </p:sp>
      <p:sp>
        <p:nvSpPr>
          <p:cNvPr id="4" name="Title 1">
            <a:extLst>
              <a:ext uri="{FF2B5EF4-FFF2-40B4-BE49-F238E27FC236}">
                <a16:creationId xmlns="" xmlns:a16="http://schemas.microsoft.com/office/drawing/2014/main" id="{E0D445BD-3C5C-486C-A5F4-0288976EE48F}"/>
              </a:ext>
            </a:extLst>
          </p:cNvPr>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a:t>
            </a:r>
            <a:br>
              <a:rPr lang="en-US" dirty="0"/>
            </a:br>
            <a:r>
              <a:rPr lang="en-US" dirty="0"/>
              <a:t>(short-term)</a:t>
            </a:r>
            <a:endParaRPr lang="en-SG"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A6F707F-9A5C-4A60-B83F-A352138F1A79}"/>
              </a:ext>
            </a:extLst>
          </p:cNvPr>
          <p:cNvPicPr>
            <a:picLocks noChangeAspect="1"/>
          </p:cNvPicPr>
          <p:nvPr/>
        </p:nvPicPr>
        <p:blipFill>
          <a:blip r:embed="rId2" cstate="print"/>
          <a:stretch>
            <a:fillRect/>
          </a:stretch>
        </p:blipFill>
        <p:spPr>
          <a:xfrm>
            <a:off x="0" y="1216680"/>
            <a:ext cx="7393367" cy="3989040"/>
          </a:xfrm>
          <a:prstGeom prst="rect">
            <a:avLst/>
          </a:prstGeom>
        </p:spPr>
      </p:pic>
      <p:sp>
        <p:nvSpPr>
          <p:cNvPr id="3" name="Content Placeholder 2"/>
          <p:cNvSpPr>
            <a:spLocks noGrp="1"/>
          </p:cNvSpPr>
          <p:nvPr>
            <p:ph idx="1"/>
          </p:nvPr>
        </p:nvSpPr>
        <p:spPr>
          <a:xfrm>
            <a:off x="1099101" y="4797152"/>
            <a:ext cx="6041729" cy="2211957"/>
          </a:xfrm>
        </p:spPr>
        <p:txBody>
          <a:bodyPr>
            <a:normAutofit lnSpcReduction="10000"/>
          </a:bodyPr>
          <a:lstStyle/>
          <a:p>
            <a:r>
              <a:rPr lang="en-SG" dirty="0"/>
              <a:t>Matching</a:t>
            </a:r>
          </a:p>
          <a:p>
            <a:r>
              <a:rPr lang="en-SG" dirty="0"/>
              <a:t>Flexibility</a:t>
            </a:r>
          </a:p>
          <a:p>
            <a:r>
              <a:rPr lang="en-SG" dirty="0"/>
              <a:t>Refunding risk</a:t>
            </a:r>
          </a:p>
          <a:p>
            <a:r>
              <a:rPr lang="en-SG" dirty="0"/>
              <a:t>Interest rates</a:t>
            </a:r>
          </a:p>
        </p:txBody>
      </p:sp>
      <p:sp>
        <p:nvSpPr>
          <p:cNvPr id="4" name="Title 1">
            <a:extLst>
              <a:ext uri="{FF2B5EF4-FFF2-40B4-BE49-F238E27FC236}">
                <a16:creationId xmlns="" xmlns:a16="http://schemas.microsoft.com/office/drawing/2014/main" id="{E0D445BD-3C5C-486C-A5F4-0288976EE48F}"/>
              </a:ext>
            </a:extLst>
          </p:cNvPr>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Long-term versus </a:t>
            </a:r>
            <a:r>
              <a:rPr lang="en-US"/>
              <a:t>Short-term </a:t>
            </a:r>
            <a:r>
              <a:rPr lang="en-US" smtClean="0"/>
              <a:t>financing</a:t>
            </a:r>
            <a:endParaRPr lang="en-SG" dirty="0"/>
          </a:p>
        </p:txBody>
      </p:sp>
    </p:spTree>
    <p:extLst>
      <p:ext uri="{BB962C8B-B14F-4D97-AF65-F5344CB8AC3E}">
        <p14:creationId xmlns:p14="http://schemas.microsoft.com/office/powerpoint/2010/main" val="160497879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External sources of finance (Review)</a:t>
            </a:r>
            <a:endParaRPr lang="en-SG" dirty="0"/>
          </a:p>
        </p:txBody>
      </p:sp>
      <p:pic>
        <p:nvPicPr>
          <p:cNvPr id="2050" name="Picture 2"/>
          <p:cNvPicPr>
            <a:picLocks noChangeAspect="1" noChangeArrowheads="1"/>
          </p:cNvPicPr>
          <p:nvPr/>
        </p:nvPicPr>
        <p:blipFill>
          <a:blip r:embed="rId2" cstate="print"/>
          <a:srcRect/>
          <a:stretch>
            <a:fillRect/>
          </a:stretch>
        </p:blipFill>
        <p:spPr bwMode="auto">
          <a:xfrm>
            <a:off x="1907704" y="1556452"/>
            <a:ext cx="5387727" cy="518491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2399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(Long-term)</a:t>
            </a:r>
            <a:endParaRPr lang="en-SG" dirty="0"/>
          </a:p>
        </p:txBody>
      </p:sp>
      <p:sp>
        <p:nvSpPr>
          <p:cNvPr id="3" name="Content Placeholder 2"/>
          <p:cNvSpPr>
            <a:spLocks noGrp="1"/>
          </p:cNvSpPr>
          <p:nvPr>
            <p:ph idx="1"/>
          </p:nvPr>
        </p:nvSpPr>
        <p:spPr/>
        <p:txBody>
          <a:bodyPr/>
          <a:lstStyle/>
          <a:p>
            <a:r>
              <a:rPr lang="en-US" dirty="0"/>
              <a:t>Retained earnings</a:t>
            </a:r>
          </a:p>
          <a:p>
            <a:pPr lvl="1"/>
            <a:r>
              <a:rPr lang="en-US" dirty="0"/>
              <a:t>A major source of finance for firms</a:t>
            </a:r>
          </a:p>
          <a:p>
            <a:pPr lvl="1"/>
            <a:r>
              <a:rPr lang="en-US" dirty="0"/>
              <a:t>Keeping the profit in the firms rather than distributing to the shareholders (dividends)</a:t>
            </a:r>
          </a:p>
          <a:p>
            <a:r>
              <a:rPr lang="en-US" dirty="0"/>
              <a:t>Do you think that retained earnings a free source of finance to the firms?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(Long-term)</a:t>
            </a:r>
            <a:endParaRPr lang="en-SG" dirty="0"/>
          </a:p>
        </p:txBody>
      </p:sp>
      <p:sp>
        <p:nvSpPr>
          <p:cNvPr id="3" name="Content Placeholder 2"/>
          <p:cNvSpPr>
            <a:spLocks noGrp="1"/>
          </p:cNvSpPr>
          <p:nvPr>
            <p:ph idx="1"/>
          </p:nvPr>
        </p:nvSpPr>
        <p:spPr/>
        <p:txBody>
          <a:bodyPr/>
          <a:lstStyle/>
          <a:p>
            <a:r>
              <a:rPr lang="en-US" dirty="0"/>
              <a:t>Retained earnings</a:t>
            </a:r>
          </a:p>
          <a:p>
            <a:pPr lvl="1"/>
            <a:r>
              <a:rPr lang="en-US" dirty="0"/>
              <a:t>No effect on the extent to the existing shareholders control the business.</a:t>
            </a:r>
          </a:p>
          <a:p>
            <a:pPr lvl="1"/>
            <a:r>
              <a:rPr lang="en-US" dirty="0"/>
              <a:t>Decision to pay dividends is made by the directors.</a:t>
            </a:r>
          </a:p>
          <a:p>
            <a:pPr lvl="1"/>
            <a:r>
              <a:rPr lang="en-US" dirty="0"/>
              <a:t>Does not have to wait to receive new funds from outside.</a:t>
            </a:r>
          </a:p>
          <a:p>
            <a:pPr lvl="1">
              <a:buNone/>
            </a:pPr>
            <a:endParaRPr lang="en-S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Internal sources of finance (Long-term)</a:t>
            </a:r>
            <a:endParaRPr lang="en-SG" dirty="0"/>
          </a:p>
        </p:txBody>
      </p:sp>
      <p:sp>
        <p:nvSpPr>
          <p:cNvPr id="3" name="Content Placeholder 2"/>
          <p:cNvSpPr>
            <a:spLocks noGrp="1"/>
          </p:cNvSpPr>
          <p:nvPr>
            <p:ph idx="1"/>
          </p:nvPr>
        </p:nvSpPr>
        <p:spPr/>
        <p:txBody>
          <a:bodyPr/>
          <a:lstStyle/>
          <a:p>
            <a:r>
              <a:rPr lang="en-US" dirty="0"/>
              <a:t>Retained earnings</a:t>
            </a:r>
          </a:p>
          <a:p>
            <a:pPr lvl="1"/>
            <a:r>
              <a:rPr lang="en-US" dirty="0"/>
              <a:t>Disadvantages: timing and the level of future profits cannot be estimated.</a:t>
            </a:r>
          </a:p>
          <a:p>
            <a:pPr lvl="1"/>
            <a:r>
              <a:rPr lang="en-US" dirty="0"/>
              <a:t>Larger firms pay dividends regularly and keep the remaining for business expansion.</a:t>
            </a:r>
            <a:endParaRPr lang="en-S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a:t>sources of finance (Long-term)</a:t>
            </a:r>
            <a:endParaRPr lang="en-SG" dirty="0"/>
          </a:p>
        </p:txBody>
      </p:sp>
      <p:sp>
        <p:nvSpPr>
          <p:cNvPr id="3" name="Content Placeholder 2"/>
          <p:cNvSpPr>
            <a:spLocks noGrp="1"/>
          </p:cNvSpPr>
          <p:nvPr>
            <p:ph idx="1"/>
          </p:nvPr>
        </p:nvSpPr>
        <p:spPr/>
        <p:txBody>
          <a:bodyPr/>
          <a:lstStyle/>
          <a:p>
            <a:r>
              <a:rPr lang="en-US" dirty="0"/>
              <a:t>Issue new shares (external)</a:t>
            </a:r>
          </a:p>
          <a:p>
            <a:pPr lvl="1"/>
            <a:r>
              <a:rPr lang="en-US" dirty="0"/>
              <a:t>The issue costs may be substantial</a:t>
            </a:r>
          </a:p>
          <a:p>
            <a:pPr lvl="1"/>
            <a:r>
              <a:rPr lang="en-US" dirty="0"/>
              <a:t>Uncertainty over the success of the issue.</a:t>
            </a:r>
          </a:p>
          <a:p>
            <a:pPr lvl="1"/>
            <a:r>
              <a:rPr lang="en-US" dirty="0"/>
              <a:t>Impact on dilution of control.</a:t>
            </a:r>
            <a:endParaRPr lang="en-S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3349</Words>
  <Application>Microsoft Office PowerPoint</Application>
  <PresentationFormat>On-screen Show (4:3)</PresentationFormat>
  <Paragraphs>366</Paragraphs>
  <Slides>59</Slides>
  <Notes>15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Learning objectives</vt:lpstr>
      <vt:lpstr>Introduction</vt:lpstr>
      <vt:lpstr>Internal sources of finance</vt:lpstr>
      <vt:lpstr>Walmart paid Wall Street investors $12 billion last year to keep them happy. Amazon paid $0.</vt:lpstr>
      <vt:lpstr>Internal sources of finance (Long-term)</vt:lpstr>
      <vt:lpstr>Internal sources of finance (Long-term)</vt:lpstr>
      <vt:lpstr>Internal sources of finance (Long-term)</vt:lpstr>
      <vt:lpstr>sources of finance (Long-term)</vt:lpstr>
      <vt:lpstr>Internal sources of finance  (short-term)</vt:lpstr>
      <vt:lpstr>Internal sources of finance  (short-term)</vt:lpstr>
      <vt:lpstr>Internal sources of finance  (short-term)</vt:lpstr>
      <vt:lpstr>Internal sources of finance  (short-term)</vt:lpstr>
      <vt:lpstr>PowerPoint Presentation</vt:lpstr>
      <vt:lpstr>Internal sources of finance  (short-term)</vt:lpstr>
      <vt:lpstr>Class activity: Fill in the blanks</vt:lpstr>
      <vt:lpstr>Class activity: Fill in the blanks (Answers)</vt:lpstr>
      <vt:lpstr>External sources of finance</vt:lpstr>
      <vt:lpstr>External sources of finance (long-term)</vt:lpstr>
      <vt:lpstr>External sources of finance (long-term)</vt:lpstr>
      <vt:lpstr>External sources of finance (long-term)</vt:lpstr>
      <vt:lpstr>External sources of finance (long-term)</vt:lpstr>
      <vt:lpstr>Example: </vt:lpstr>
      <vt:lpstr>External sources of finance (long-term)</vt:lpstr>
      <vt:lpstr>Example: </vt:lpstr>
      <vt:lpstr>External sources of finance (long-term)</vt:lpstr>
      <vt:lpstr>External sources of finance (long-term)</vt:lpstr>
      <vt:lpstr>External sources of finance (long-term)</vt:lpstr>
      <vt:lpstr>PowerPoint Presentation</vt:lpstr>
      <vt:lpstr>Example: </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Answer: </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External sources of finance (long-term)</vt:lpstr>
      <vt:lpstr>The role of the Stock Exchange </vt:lpstr>
      <vt:lpstr>The role of the Stock Exchange </vt:lpstr>
      <vt:lpstr>The role of the Stock Exchange </vt:lpstr>
      <vt:lpstr>The role of the Stock Exchange </vt:lpstr>
      <vt:lpstr>External sources of finance  (short-term)</vt:lpstr>
      <vt:lpstr>External sources of finance  (short-term)</vt:lpstr>
      <vt:lpstr>External sources of finance  (short-term)</vt:lpstr>
      <vt:lpstr>External sources of finance  (short-term)</vt:lpstr>
      <vt:lpstr>External sources of finance  (short-term)</vt:lpstr>
      <vt:lpstr>Long-term versus Short-term financing</vt:lpstr>
      <vt:lpstr>External sources of finance (Review)</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Gee</dc:creator>
  <cp:lastModifiedBy>Gee</cp:lastModifiedBy>
  <cp:revision>71</cp:revision>
  <dcterms:created xsi:type="dcterms:W3CDTF">2019-04-05T07:34:55Z</dcterms:created>
  <dcterms:modified xsi:type="dcterms:W3CDTF">2020-09-16T08:02:02Z</dcterms:modified>
</cp:coreProperties>
</file>