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86" r:id="rId4"/>
    <p:sldId id="287" r:id="rId5"/>
    <p:sldId id="288" r:id="rId6"/>
    <p:sldId id="289" r:id="rId7"/>
    <p:sldId id="290" r:id="rId8"/>
    <p:sldId id="305" r:id="rId9"/>
    <p:sldId id="291" r:id="rId10"/>
    <p:sldId id="292" r:id="rId11"/>
    <p:sldId id="306" r:id="rId12"/>
    <p:sldId id="293" r:id="rId13"/>
    <p:sldId id="294" r:id="rId14"/>
    <p:sldId id="317" r:id="rId15"/>
    <p:sldId id="318" r:id="rId16"/>
    <p:sldId id="319" r:id="rId17"/>
    <p:sldId id="307" r:id="rId18"/>
    <p:sldId id="308" r:id="rId19"/>
    <p:sldId id="309" r:id="rId20"/>
    <p:sldId id="320" r:id="rId21"/>
    <p:sldId id="321" r:id="rId22"/>
    <p:sldId id="322" r:id="rId23"/>
    <p:sldId id="323" r:id="rId24"/>
    <p:sldId id="295" r:id="rId25"/>
    <p:sldId id="324" r:id="rId26"/>
    <p:sldId id="310" r:id="rId27"/>
    <p:sldId id="296" r:id="rId28"/>
    <p:sldId id="325" r:id="rId29"/>
    <p:sldId id="311" r:id="rId30"/>
    <p:sldId id="326" r:id="rId31"/>
    <p:sldId id="312" r:id="rId32"/>
    <p:sldId id="313" r:id="rId33"/>
    <p:sldId id="327" r:id="rId34"/>
    <p:sldId id="328" r:id="rId35"/>
    <p:sldId id="314" r:id="rId36"/>
    <p:sldId id="315" r:id="rId37"/>
    <p:sldId id="297" r:id="rId38"/>
    <p:sldId id="28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91" autoAdjust="0"/>
  </p:normalViewPr>
  <p:slideViewPr>
    <p:cSldViewPr>
      <p:cViewPr>
        <p:scale>
          <a:sx n="70" d="100"/>
          <a:sy n="70" d="100"/>
        </p:scale>
        <p:origin x="274" y="23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22A491-A32F-4F10-A503-5A999F915F53}" type="datetimeFigureOut">
              <a:rPr lang="en-SG" smtClean="0"/>
              <a:t>7/9/2020</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97B721-52EF-4E26-B11F-C0D226D5B347}" type="slidenum">
              <a:rPr lang="en-SG" smtClean="0"/>
              <a:t>‹#›</a:t>
            </a:fld>
            <a:endParaRPr lang="en-SG"/>
          </a:p>
        </p:txBody>
      </p:sp>
    </p:spTree>
    <p:extLst>
      <p:ext uri="{BB962C8B-B14F-4D97-AF65-F5344CB8AC3E}">
        <p14:creationId xmlns:p14="http://schemas.microsoft.com/office/powerpoint/2010/main" val="113376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IN" altLang="en-US" smtClean="0"/>
              <a:t>Once the mission and objectives of the business have been determined, the various strategic options available must be considered and evaluated in order to derive a strategic plan. The budget is a short-term financial plan for the business that is prepared within the framework of the strategic plan. Control can be exercised through the comparison of budgeted and actual performance. Where a significant divergence emerges, some form of corrective action should be taken. If the budget figures prove to be based on incorrect assumptions about the future, it might be necessary to revise the budget.</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defRPr>
            </a:lvl1pPr>
            <a:lvl2pPr marL="742950" indent="-285750">
              <a:defRPr sz="1200">
                <a:solidFill>
                  <a:schemeClr val="tx1"/>
                </a:solidFill>
                <a:latin typeface="Calibri" charset="0"/>
              </a:defRPr>
            </a:lvl2pPr>
            <a:lvl3pPr marL="1143000" indent="-228600">
              <a:defRPr sz="1200">
                <a:solidFill>
                  <a:schemeClr val="tx1"/>
                </a:solidFill>
                <a:latin typeface="Calibri" charset="0"/>
              </a:defRPr>
            </a:lvl3pPr>
            <a:lvl4pPr marL="1600200" indent="-228600">
              <a:defRPr sz="1200">
                <a:solidFill>
                  <a:schemeClr val="tx1"/>
                </a:solidFill>
                <a:latin typeface="Calibri" charset="0"/>
              </a:defRPr>
            </a:lvl4pPr>
            <a:lvl5pPr marL="2057400" indent="-228600">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fld id="{2C7E4EF2-25A8-42BC-9F0F-F64897881E8A}" type="slidenum">
              <a:rPr lang="en-IN" altLang="en-US">
                <a:latin typeface="Times New Roman" pitchFamily="16" charset="0"/>
              </a:rPr>
              <a:pPr/>
              <a:t>8</a:t>
            </a:fld>
            <a:endParaRPr lang="en-IN" altLang="en-US">
              <a:latin typeface="Times New Roman" pitchFamily="1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defRPr>
            </a:lvl1pPr>
            <a:lvl2pPr marL="742950" indent="-285750">
              <a:defRPr sz="1200">
                <a:solidFill>
                  <a:schemeClr val="tx1"/>
                </a:solidFill>
                <a:latin typeface="Calibri" charset="0"/>
              </a:defRPr>
            </a:lvl2pPr>
            <a:lvl3pPr marL="1143000" indent="-228600">
              <a:defRPr sz="1200">
                <a:solidFill>
                  <a:schemeClr val="tx1"/>
                </a:solidFill>
                <a:latin typeface="Calibri" charset="0"/>
              </a:defRPr>
            </a:lvl3pPr>
            <a:lvl4pPr marL="1600200" indent="-228600">
              <a:defRPr sz="1200">
                <a:solidFill>
                  <a:schemeClr val="tx1"/>
                </a:solidFill>
                <a:latin typeface="Calibri" charset="0"/>
              </a:defRPr>
            </a:lvl4pPr>
            <a:lvl5pPr marL="2057400" indent="-228600">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fld id="{C003F39F-CEDF-4908-9CFF-14442C3E5B25}" type="slidenum">
              <a:rPr lang="en-IN" altLang="en-US">
                <a:latin typeface="Times New Roman" pitchFamily="16" charset="0"/>
              </a:rPr>
              <a:pPr/>
              <a:t>29</a:t>
            </a:fld>
            <a:endParaRPr lang="en-IN" altLang="en-US">
              <a:latin typeface="Times New Roman" pitchFamily="16"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defRPr>
            </a:lvl1pPr>
            <a:lvl2pPr marL="742950" indent="-285750">
              <a:defRPr sz="1200">
                <a:solidFill>
                  <a:schemeClr val="tx1"/>
                </a:solidFill>
                <a:latin typeface="Calibri" charset="0"/>
              </a:defRPr>
            </a:lvl2pPr>
            <a:lvl3pPr marL="1143000" indent="-228600">
              <a:defRPr sz="1200">
                <a:solidFill>
                  <a:schemeClr val="tx1"/>
                </a:solidFill>
                <a:latin typeface="Calibri" charset="0"/>
              </a:defRPr>
            </a:lvl3pPr>
            <a:lvl4pPr marL="1600200" indent="-228600">
              <a:defRPr sz="1200">
                <a:solidFill>
                  <a:schemeClr val="tx1"/>
                </a:solidFill>
                <a:latin typeface="Calibri" charset="0"/>
              </a:defRPr>
            </a:lvl4pPr>
            <a:lvl5pPr marL="2057400" indent="-228600">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fld id="{2260C050-B7FD-4E9A-9FE3-632DDB1BAE7A}" type="slidenum">
              <a:rPr lang="en-IN" altLang="en-US">
                <a:latin typeface="Times New Roman" pitchFamily="16" charset="0"/>
              </a:rPr>
              <a:pPr/>
              <a:t>31</a:t>
            </a:fld>
            <a:endParaRPr lang="en-IN" altLang="en-US">
              <a:latin typeface="Times New Roman" pitchFamily="16"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N" altLang="en-US" smtClean="0"/>
              <a:t>The variances represent the differences between the budgeted and actual profit, and so can be used to reconcile the two profit figures.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defRPr>
            </a:lvl1pPr>
            <a:lvl2pPr marL="742950" indent="-285750">
              <a:defRPr sz="1200">
                <a:solidFill>
                  <a:schemeClr val="tx1"/>
                </a:solidFill>
                <a:latin typeface="Calibri" charset="0"/>
              </a:defRPr>
            </a:lvl2pPr>
            <a:lvl3pPr marL="1143000" indent="-228600">
              <a:defRPr sz="1200">
                <a:solidFill>
                  <a:schemeClr val="tx1"/>
                </a:solidFill>
                <a:latin typeface="Calibri" charset="0"/>
              </a:defRPr>
            </a:lvl3pPr>
            <a:lvl4pPr marL="1600200" indent="-228600">
              <a:defRPr sz="1200">
                <a:solidFill>
                  <a:schemeClr val="tx1"/>
                </a:solidFill>
                <a:latin typeface="Calibri" charset="0"/>
              </a:defRPr>
            </a:lvl4pPr>
            <a:lvl5pPr marL="2057400" indent="-228600">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fld id="{715B9165-322D-4292-82A4-9C54032B0FF1}" type="slidenum">
              <a:rPr lang="en-IN" altLang="en-US">
                <a:latin typeface="Times New Roman" pitchFamily="16" charset="0"/>
              </a:rPr>
              <a:pPr/>
              <a:t>32</a:t>
            </a:fld>
            <a:endParaRPr lang="en-IN" altLang="en-US">
              <a:latin typeface="Times New Roman" pitchFamily="16"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defRPr>
            </a:lvl1pPr>
            <a:lvl2pPr marL="742950" indent="-285750">
              <a:defRPr sz="1200">
                <a:solidFill>
                  <a:schemeClr val="tx1"/>
                </a:solidFill>
                <a:latin typeface="Calibri" charset="0"/>
              </a:defRPr>
            </a:lvl2pPr>
            <a:lvl3pPr marL="1143000" indent="-228600">
              <a:defRPr sz="1200">
                <a:solidFill>
                  <a:schemeClr val="tx1"/>
                </a:solidFill>
                <a:latin typeface="Calibri" charset="0"/>
              </a:defRPr>
            </a:lvl3pPr>
            <a:lvl4pPr marL="1600200" indent="-228600">
              <a:defRPr sz="1200">
                <a:solidFill>
                  <a:schemeClr val="tx1"/>
                </a:solidFill>
                <a:latin typeface="Calibri" charset="0"/>
              </a:defRPr>
            </a:lvl4pPr>
            <a:lvl5pPr marL="2057400" indent="-228600">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fld id="{32374524-34F3-4FE4-A829-3602A17C716A}" type="slidenum">
              <a:rPr lang="en-IN" altLang="en-US">
                <a:latin typeface="Times New Roman" pitchFamily="16" charset="0"/>
              </a:rPr>
              <a:pPr/>
              <a:t>35</a:t>
            </a:fld>
            <a:endParaRPr lang="en-IN" altLang="en-US">
              <a:latin typeface="Times New Roman" pitchFamily="16"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defRPr>
            </a:lvl1pPr>
            <a:lvl2pPr marL="742950" indent="-285750">
              <a:defRPr sz="1200">
                <a:solidFill>
                  <a:schemeClr val="tx1"/>
                </a:solidFill>
                <a:latin typeface="Calibri" charset="0"/>
              </a:defRPr>
            </a:lvl2pPr>
            <a:lvl3pPr marL="1143000" indent="-228600">
              <a:defRPr sz="1200">
                <a:solidFill>
                  <a:schemeClr val="tx1"/>
                </a:solidFill>
                <a:latin typeface="Calibri" charset="0"/>
              </a:defRPr>
            </a:lvl3pPr>
            <a:lvl4pPr marL="1600200" indent="-228600">
              <a:defRPr sz="1200">
                <a:solidFill>
                  <a:schemeClr val="tx1"/>
                </a:solidFill>
                <a:latin typeface="Calibri" charset="0"/>
              </a:defRPr>
            </a:lvl4pPr>
            <a:lvl5pPr marL="2057400" indent="-228600">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fld id="{AB9B7AA0-6E0D-449A-93C7-5EF79BB5E914}" type="slidenum">
              <a:rPr lang="en-IN" altLang="en-US">
                <a:latin typeface="Times New Roman" pitchFamily="16" charset="0"/>
              </a:rPr>
              <a:pPr/>
              <a:t>36</a:t>
            </a:fld>
            <a:endParaRPr lang="en-IN" altLang="en-US">
              <a:latin typeface="Times New Roman" pitchFamily="1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should be the responsibility of managers. Although accountants play a role in the planning process, by supplying relevant information to managers and by contributing to decision making as part of the management team, they should not dominate the process. </a:t>
            </a:r>
            <a:endParaRPr lang="en-SG" dirty="0"/>
          </a:p>
        </p:txBody>
      </p:sp>
      <p:sp>
        <p:nvSpPr>
          <p:cNvPr id="4" name="Slide Number Placeholder 3"/>
          <p:cNvSpPr>
            <a:spLocks noGrp="1"/>
          </p:cNvSpPr>
          <p:nvPr>
            <p:ph type="sldNum" sz="quarter" idx="10"/>
          </p:nvPr>
        </p:nvSpPr>
        <p:spPr/>
        <p:txBody>
          <a:bodyPr/>
          <a:lstStyle/>
          <a:p>
            <a:fld id="{E997B721-52EF-4E26-B11F-C0D226D5B347}" type="slidenum">
              <a:rPr lang="en-SG" smtClean="0"/>
              <a:t>9</a:t>
            </a:fld>
            <a:endParaRPr lang="en-SG"/>
          </a:p>
        </p:txBody>
      </p:sp>
    </p:spTree>
    <p:extLst>
      <p:ext uri="{BB962C8B-B14F-4D97-AF65-F5344CB8AC3E}">
        <p14:creationId xmlns:p14="http://schemas.microsoft.com/office/powerpoint/2010/main" val="381372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IN" altLang="en-US" smtClean="0"/>
              <a:t>The five benefits have been discussed in the chapter.</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defRPr>
            </a:lvl1pPr>
            <a:lvl2pPr marL="742950" indent="-285750">
              <a:defRPr sz="1200">
                <a:solidFill>
                  <a:schemeClr val="tx1"/>
                </a:solidFill>
                <a:latin typeface="Calibri" charset="0"/>
              </a:defRPr>
            </a:lvl2pPr>
            <a:lvl3pPr marL="1143000" indent="-228600">
              <a:defRPr sz="1200">
                <a:solidFill>
                  <a:schemeClr val="tx1"/>
                </a:solidFill>
                <a:latin typeface="Calibri" charset="0"/>
              </a:defRPr>
            </a:lvl3pPr>
            <a:lvl4pPr marL="1600200" indent="-228600">
              <a:defRPr sz="1200">
                <a:solidFill>
                  <a:schemeClr val="tx1"/>
                </a:solidFill>
                <a:latin typeface="Calibri" charset="0"/>
              </a:defRPr>
            </a:lvl4pPr>
            <a:lvl5pPr marL="2057400" indent="-228600">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fld id="{8FCD4419-E8A8-4C96-95FC-D0329910742B}" type="slidenum">
              <a:rPr lang="en-IN" altLang="en-US">
                <a:latin typeface="Times New Roman" pitchFamily="16" charset="0"/>
              </a:rPr>
              <a:pPr/>
              <a:t>11</a:t>
            </a:fld>
            <a:endParaRPr lang="en-IN" altLang="en-US">
              <a:latin typeface="Times New Roman" pitchFamily="1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seen that a budget is a business plan for the short term, which is mainly expressed in financial terms. Note particularly that a budget is a plan, not a forecast. To talk of a plan suggests an intention or determination to achieve the targets; forecasts tend to be predictions of the future state of the environment. </a:t>
            </a:r>
          </a:p>
          <a:p>
            <a:endParaRPr lang="en-US" dirty="0" smtClean="0"/>
          </a:p>
          <a:p>
            <a:r>
              <a:rPr lang="en-US" dirty="0" smtClean="0"/>
              <a:t>Clearly, forecasts are very helpful to the planner/budget setter. If, for example, a reliable forecaster has predicted the number of new cars to be purchased in the UK during next year, it will be valuable for a manager in a car manufacturing business to take account of this information when setting next year’s sales budgets. However, a forecast and a budget are distinctly different.</a:t>
            </a:r>
            <a:endParaRPr lang="en-SG" dirty="0"/>
          </a:p>
        </p:txBody>
      </p:sp>
      <p:sp>
        <p:nvSpPr>
          <p:cNvPr id="4" name="Slide Number Placeholder 3"/>
          <p:cNvSpPr>
            <a:spLocks noGrp="1"/>
          </p:cNvSpPr>
          <p:nvPr>
            <p:ph type="sldNum" sz="quarter" idx="10"/>
          </p:nvPr>
        </p:nvSpPr>
        <p:spPr/>
        <p:txBody>
          <a:bodyPr/>
          <a:lstStyle/>
          <a:p>
            <a:fld id="{E997B721-52EF-4E26-B11F-C0D226D5B347}" type="slidenum">
              <a:rPr lang="en-SG" smtClean="0"/>
              <a:t>12</a:t>
            </a:fld>
            <a:endParaRPr lang="en-SG"/>
          </a:p>
        </p:txBody>
      </p:sp>
    </p:spTree>
    <p:extLst>
      <p:ext uri="{BB962C8B-B14F-4D97-AF65-F5344CB8AC3E}">
        <p14:creationId xmlns:p14="http://schemas.microsoft.com/office/powerpoint/2010/main" val="3687893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IN" altLang="en-US" smtClean="0"/>
              <a:t>The starting point is usually the sales budget. The expected level of sales normally defines the overall level of activity for the business. The other operating budgets will be drawn up in accordance with this. Thus, the sales budget will largely define the finished inventories requirements and, from this, we can define the production requirements and so on. This shows the interrelationship of operating budgets for a manufacturing business.</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defRPr>
            </a:lvl1pPr>
            <a:lvl2pPr marL="742950" indent="-285750">
              <a:defRPr sz="1200">
                <a:solidFill>
                  <a:schemeClr val="tx1"/>
                </a:solidFill>
                <a:latin typeface="Calibri" charset="0"/>
              </a:defRPr>
            </a:lvl2pPr>
            <a:lvl3pPr marL="1143000" indent="-228600">
              <a:defRPr sz="1200">
                <a:solidFill>
                  <a:schemeClr val="tx1"/>
                </a:solidFill>
                <a:latin typeface="Calibri" charset="0"/>
              </a:defRPr>
            </a:lvl3pPr>
            <a:lvl4pPr marL="1600200" indent="-228600">
              <a:defRPr sz="1200">
                <a:solidFill>
                  <a:schemeClr val="tx1"/>
                </a:solidFill>
                <a:latin typeface="Calibri" charset="0"/>
              </a:defRPr>
            </a:lvl4pPr>
            <a:lvl5pPr marL="2057400" indent="-228600">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fld id="{0C42D5E9-EE9A-417E-9AD3-56CF49DF53F1}" type="slidenum">
              <a:rPr lang="en-IN" altLang="en-US">
                <a:latin typeface="Times New Roman" pitchFamily="16" charset="0"/>
              </a:rPr>
              <a:pPr/>
              <a:t>17</a:t>
            </a:fld>
            <a:endParaRPr lang="en-IN" altLang="en-US">
              <a:latin typeface="Times New Roman" pitchFamily="1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IN" altLang="en-US" smtClean="0"/>
              <a:t>This business manages its sales through four geographical areas. The overall sales budget for the business as a whole is the sum of the four regional sales budgets.</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defRPr>
            </a:lvl1pPr>
            <a:lvl2pPr marL="742950" indent="-285750">
              <a:defRPr sz="1200">
                <a:solidFill>
                  <a:schemeClr val="tx1"/>
                </a:solidFill>
                <a:latin typeface="Calibri" charset="0"/>
              </a:defRPr>
            </a:lvl2pPr>
            <a:lvl3pPr marL="1143000" indent="-228600">
              <a:defRPr sz="1200">
                <a:solidFill>
                  <a:schemeClr val="tx1"/>
                </a:solidFill>
                <a:latin typeface="Calibri" charset="0"/>
              </a:defRPr>
            </a:lvl3pPr>
            <a:lvl4pPr marL="1600200" indent="-228600">
              <a:defRPr sz="1200">
                <a:solidFill>
                  <a:schemeClr val="tx1"/>
                </a:solidFill>
                <a:latin typeface="Calibri" charset="0"/>
              </a:defRPr>
            </a:lvl4pPr>
            <a:lvl5pPr marL="2057400" indent="-228600">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fld id="{E80353BE-A513-45B0-A2F3-3229BDC689A5}" type="slidenum">
              <a:rPr lang="en-IN" altLang="en-US">
                <a:latin typeface="Times New Roman" pitchFamily="16" charset="0"/>
              </a:rPr>
              <a:pPr/>
              <a:t>18</a:t>
            </a:fld>
            <a:endParaRPr lang="en-IN" altLang="en-US">
              <a:latin typeface="Times New Roman" pitchFamily="1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IN" altLang="en-US" smtClean="0"/>
              <a:t>66 per cent of revenue budgets were accurate within a range of 10 per cent.</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defRPr>
            </a:lvl1pPr>
            <a:lvl2pPr marL="742950" indent="-285750">
              <a:defRPr sz="1200">
                <a:solidFill>
                  <a:schemeClr val="tx1"/>
                </a:solidFill>
                <a:latin typeface="Calibri" charset="0"/>
              </a:defRPr>
            </a:lvl2pPr>
            <a:lvl3pPr marL="1143000" indent="-228600">
              <a:defRPr sz="1200">
                <a:solidFill>
                  <a:schemeClr val="tx1"/>
                </a:solidFill>
                <a:latin typeface="Calibri" charset="0"/>
              </a:defRPr>
            </a:lvl3pPr>
            <a:lvl4pPr marL="1600200" indent="-228600">
              <a:defRPr sz="1200">
                <a:solidFill>
                  <a:schemeClr val="tx1"/>
                </a:solidFill>
                <a:latin typeface="Calibri" charset="0"/>
              </a:defRPr>
            </a:lvl4pPr>
            <a:lvl5pPr marL="2057400" indent="-228600">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fld id="{F075A889-7E59-4043-97CB-CA29DCECB217}" type="slidenum">
              <a:rPr lang="en-IN" altLang="en-US">
                <a:latin typeface="Times New Roman" pitchFamily="16" charset="0"/>
              </a:rPr>
              <a:pPr/>
              <a:t>19</a:t>
            </a:fld>
            <a:endParaRPr lang="en-IN" altLang="en-US">
              <a:latin typeface="Times New Roman" pitchFamily="1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defRPr>
            </a:lvl1pPr>
            <a:lvl2pPr marL="742950" indent="-285750">
              <a:defRPr sz="1200">
                <a:solidFill>
                  <a:schemeClr val="tx1"/>
                </a:solidFill>
                <a:latin typeface="Calibri" charset="0"/>
              </a:defRPr>
            </a:lvl2pPr>
            <a:lvl3pPr marL="1143000" indent="-228600">
              <a:defRPr sz="1200">
                <a:solidFill>
                  <a:schemeClr val="tx1"/>
                </a:solidFill>
                <a:latin typeface="Calibri" charset="0"/>
              </a:defRPr>
            </a:lvl3pPr>
            <a:lvl4pPr marL="1600200" indent="-228600">
              <a:defRPr sz="1200">
                <a:solidFill>
                  <a:schemeClr val="tx1"/>
                </a:solidFill>
                <a:latin typeface="Calibri" charset="0"/>
              </a:defRPr>
            </a:lvl4pPr>
            <a:lvl5pPr marL="2057400" indent="-228600">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fld id="{007A6990-29A4-49D4-A160-E0B93A10BF57}" type="slidenum">
              <a:rPr lang="en-IN" altLang="en-US">
                <a:latin typeface="Times New Roman" pitchFamily="16" charset="0"/>
              </a:rPr>
              <a:pPr/>
              <a:t>26</a:t>
            </a:fld>
            <a:endParaRPr lang="en-IN" altLang="en-US">
              <a:latin typeface="Times New Roman" pitchFamily="16"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the size of the business, there is a fairly large cash balance that seems to be increasing. Management might consider: ■ putting some of the cash into an income-yielding deposit; ■ increasing the investment in non-current (fixed) assets; ■ paying a dividend to the owners; and/or ■ repaying borrowings.</a:t>
            </a:r>
            <a:endParaRPr lang="en-SG" dirty="0"/>
          </a:p>
        </p:txBody>
      </p:sp>
      <p:sp>
        <p:nvSpPr>
          <p:cNvPr id="4" name="Slide Number Placeholder 3"/>
          <p:cNvSpPr>
            <a:spLocks noGrp="1"/>
          </p:cNvSpPr>
          <p:nvPr>
            <p:ph type="sldNum" sz="quarter" idx="10"/>
          </p:nvPr>
        </p:nvSpPr>
        <p:spPr/>
        <p:txBody>
          <a:bodyPr/>
          <a:lstStyle/>
          <a:p>
            <a:fld id="{E997B721-52EF-4E26-B11F-C0D226D5B347}" type="slidenum">
              <a:rPr lang="en-SG" smtClean="0"/>
              <a:t>27</a:t>
            </a:fld>
            <a:endParaRPr lang="en-SG"/>
          </a:p>
        </p:txBody>
      </p:sp>
    </p:spTree>
    <p:extLst>
      <p:ext uri="{BB962C8B-B14F-4D97-AF65-F5344CB8AC3E}">
        <p14:creationId xmlns:p14="http://schemas.microsoft.com/office/powerpoint/2010/main" val="57986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FD0A5A17-EE05-409D-BCDB-AC78A494FF26}" type="datetimeFigureOut">
              <a:rPr lang="en-SG" smtClean="0"/>
              <a:t>7/9/2020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4044689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FD0A5A17-EE05-409D-BCDB-AC78A494FF26}" type="datetimeFigureOut">
              <a:rPr lang="en-SG" smtClean="0"/>
              <a:t>7/9/2020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314106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FD0A5A17-EE05-409D-BCDB-AC78A494FF26}" type="datetimeFigureOut">
              <a:rPr lang="en-SG" smtClean="0"/>
              <a:t>7/9/2020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94650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FD0A5A17-EE05-409D-BCDB-AC78A494FF26}" type="datetimeFigureOut">
              <a:rPr lang="en-SG" smtClean="0"/>
              <a:t>7/9/2020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320953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A5A17-EE05-409D-BCDB-AC78A494FF26}" type="datetimeFigureOut">
              <a:rPr lang="en-SG" smtClean="0"/>
              <a:t>7/9/2020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245280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FD0A5A17-EE05-409D-BCDB-AC78A494FF26}" type="datetimeFigureOut">
              <a:rPr lang="en-SG" smtClean="0"/>
              <a:t>7/9/2020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284721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FD0A5A17-EE05-409D-BCDB-AC78A494FF26}" type="datetimeFigureOut">
              <a:rPr lang="en-SG" smtClean="0"/>
              <a:t>7/9/2020</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26064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FD0A5A17-EE05-409D-BCDB-AC78A494FF26}" type="datetimeFigureOut">
              <a:rPr lang="en-SG" smtClean="0"/>
              <a:t>7/9/2020</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127093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A5A17-EE05-409D-BCDB-AC78A494FF26}" type="datetimeFigureOut">
              <a:rPr lang="en-SG" smtClean="0"/>
              <a:t>7/9/2020</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15632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A5A17-EE05-409D-BCDB-AC78A494FF26}" type="datetimeFigureOut">
              <a:rPr lang="en-SG" smtClean="0"/>
              <a:t>7/9/2020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269869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A5A17-EE05-409D-BCDB-AC78A494FF26}" type="datetimeFigureOut">
              <a:rPr lang="en-SG" smtClean="0"/>
              <a:t>7/9/2020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A40E07C-2D06-44AC-A900-B69B2FEE9646}" type="slidenum">
              <a:rPr lang="en-SG" smtClean="0"/>
              <a:t>‹#›</a:t>
            </a:fld>
            <a:endParaRPr lang="en-SG"/>
          </a:p>
        </p:txBody>
      </p:sp>
    </p:spTree>
    <p:extLst>
      <p:ext uri="{BB962C8B-B14F-4D97-AF65-F5344CB8AC3E}">
        <p14:creationId xmlns:p14="http://schemas.microsoft.com/office/powerpoint/2010/main" val="166612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style>
          <a:lnRef idx="2">
            <a:schemeClr val="dk1"/>
          </a:lnRef>
          <a:fillRef idx="1">
            <a:schemeClr val="lt1"/>
          </a:fillRef>
          <a:effectRef idx="0">
            <a:schemeClr val="dk1"/>
          </a:effectRef>
          <a:fontRef idx="none"/>
        </p:style>
        <p:txBody>
          <a:bodyPr vert="horz" lIns="91440" tIns="45720" rIns="91440" bIns="45720" rtlCol="0" anchor="ctr">
            <a:normAutofit/>
          </a:bodyPr>
          <a:lstStyle/>
          <a:p>
            <a:r>
              <a:rPr lang="en-US" dirty="0" smtClean="0"/>
              <a:t>Click to edit Master title style</a:t>
            </a:r>
            <a:endParaRPr lang="en-SG"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A5A17-EE05-409D-BCDB-AC78A494FF26}" type="datetimeFigureOut">
              <a:rPr lang="en-SG" smtClean="0"/>
              <a:t>7/9/2020</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0E07C-2D06-44AC-A900-B69B2FEE9646}" type="slidenum">
              <a:rPr lang="en-SG" smtClean="0"/>
              <a:t>‹#›</a:t>
            </a:fld>
            <a:endParaRPr lang="en-SG"/>
          </a:p>
        </p:txBody>
      </p:sp>
    </p:spTree>
    <p:extLst>
      <p:ext uri="{BB962C8B-B14F-4D97-AF65-F5344CB8AC3E}">
        <p14:creationId xmlns:p14="http://schemas.microsoft.com/office/powerpoint/2010/main" val="173397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2">
            <a:schemeClr val="dk1"/>
          </a:lnRef>
          <a:fillRef idx="1">
            <a:schemeClr val="lt1"/>
          </a:fillRef>
          <a:effectRef idx="0">
            <a:schemeClr val="dk1"/>
          </a:effectRef>
          <a:fontRef idx="minor">
            <a:schemeClr val="dk1"/>
          </a:fontRef>
        </p:style>
        <p:txBody>
          <a:bodyPr/>
          <a:lstStyle/>
          <a:p>
            <a:r>
              <a:rPr lang="en-SG" dirty="0" smtClean="0"/>
              <a:t>Lesson 9: Budgeting</a:t>
            </a:r>
            <a:endParaRPr lang="en-SG" dirty="0"/>
          </a:p>
        </p:txBody>
      </p:sp>
      <p:sp>
        <p:nvSpPr>
          <p:cNvPr id="3" name="Subtitle 2"/>
          <p:cNvSpPr>
            <a:spLocks noGrp="1"/>
          </p:cNvSpPr>
          <p:nvPr>
            <p:ph type="subTitle" idx="1"/>
          </p:nvPr>
        </p:nvSpPr>
        <p:spPr/>
        <p:txBody>
          <a:bodyPr/>
          <a:lstStyle/>
          <a:p>
            <a:endParaRPr lang="en-SG" dirty="0"/>
          </a:p>
        </p:txBody>
      </p:sp>
    </p:spTree>
    <p:extLst>
      <p:ext uri="{BB962C8B-B14F-4D97-AF65-F5344CB8AC3E}">
        <p14:creationId xmlns:p14="http://schemas.microsoft.com/office/powerpoint/2010/main" val="4928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Time Horizon of Plans and Budgets</a:t>
            </a:r>
            <a:endParaRPr lang="en-SG" dirty="0"/>
          </a:p>
        </p:txBody>
      </p:sp>
      <p:sp>
        <p:nvSpPr>
          <p:cNvPr id="3" name="Content Placeholder 2"/>
          <p:cNvSpPr>
            <a:spLocks noGrp="1"/>
          </p:cNvSpPr>
          <p:nvPr>
            <p:ph idx="1"/>
          </p:nvPr>
        </p:nvSpPr>
        <p:spPr/>
        <p:txBody>
          <a:bodyPr>
            <a:normAutofit lnSpcReduction="10000"/>
          </a:bodyPr>
          <a:lstStyle/>
          <a:p>
            <a:r>
              <a:rPr lang="en-US" dirty="0" smtClean="0"/>
              <a:t>Setting strategic plans is a major exercise  </a:t>
            </a:r>
            <a:r>
              <a:rPr lang="en-US" dirty="0"/>
              <a:t>normally performed every five years or so, </a:t>
            </a:r>
            <a:r>
              <a:rPr lang="en-US" dirty="0" smtClean="0"/>
              <a:t>and budgets</a:t>
            </a:r>
            <a:r>
              <a:rPr lang="en-US" dirty="0"/>
              <a:t>	</a:t>
            </a:r>
            <a:r>
              <a:rPr lang="en-US" dirty="0" smtClean="0"/>
              <a:t>are usually set for </a:t>
            </a:r>
            <a:r>
              <a:rPr lang="en-US" dirty="0" smtClean="0"/>
              <a:t>the </a:t>
            </a:r>
            <a:r>
              <a:rPr lang="en-US" dirty="0" smtClean="0"/>
              <a:t>forthcoming year</a:t>
            </a:r>
            <a:r>
              <a:rPr lang="en-US" dirty="0"/>
              <a:t>, but no need for one year.</a:t>
            </a:r>
          </a:p>
          <a:p>
            <a:r>
              <a:rPr lang="en-US" dirty="0" smtClean="0"/>
              <a:t>May vary according to the needs of the particular </a:t>
            </a:r>
            <a:r>
              <a:rPr lang="en-US" dirty="0"/>
              <a:t>business, e.g. information  technology.</a:t>
            </a:r>
          </a:p>
          <a:p>
            <a:r>
              <a:rPr lang="en-US" dirty="0"/>
              <a:t>2-3 years - more appropriate.</a:t>
            </a:r>
          </a:p>
          <a:p>
            <a:r>
              <a:rPr lang="en-US" dirty="0"/>
              <a:t>Strategic planning under frequent review.</a:t>
            </a:r>
          </a:p>
          <a:p>
            <a:endParaRPr lang="en-SG" dirty="0"/>
          </a:p>
        </p:txBody>
      </p:sp>
    </p:spTree>
    <p:extLst>
      <p:ext uri="{BB962C8B-B14F-4D97-AF65-F5344CB8AC3E}">
        <p14:creationId xmlns:p14="http://schemas.microsoft.com/office/powerpoint/2010/main" val="1447008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019175" y="107950"/>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400" b="1" dirty="0">
                <a:solidFill>
                  <a:srgbClr val="CC0000"/>
                </a:solidFill>
                <a:latin typeface="Arial" charset="0"/>
              </a:rPr>
              <a:t>The five main benefits of budgets to a business</a:t>
            </a:r>
            <a:r>
              <a:rPr lang="en-GB" altLang="en-US" sz="2400" dirty="0"/>
              <a:t> </a:t>
            </a:r>
          </a:p>
        </p:txBody>
      </p:sp>
      <p:grpSp>
        <p:nvGrpSpPr>
          <p:cNvPr id="9219" name="Group 1"/>
          <p:cNvGrpSpPr>
            <a:grpSpLocks/>
          </p:cNvGrpSpPr>
          <p:nvPr/>
        </p:nvGrpSpPr>
        <p:grpSpPr bwMode="auto">
          <a:xfrm>
            <a:off x="688975" y="1530350"/>
            <a:ext cx="7766050" cy="3651250"/>
            <a:chOff x="677973" y="1267958"/>
            <a:chExt cx="7766621" cy="3652383"/>
          </a:xfrm>
        </p:grpSpPr>
        <p:sp>
          <p:nvSpPr>
            <p:cNvPr id="9221" name="AutoShape 29"/>
            <p:cNvSpPr>
              <a:spLocks noChangeArrowheads="1"/>
            </p:cNvSpPr>
            <p:nvPr/>
          </p:nvSpPr>
          <p:spPr bwMode="auto">
            <a:xfrm>
              <a:off x="6176075" y="1267958"/>
              <a:ext cx="2268519" cy="1628375"/>
            </a:xfrm>
            <a:prstGeom prst="cube">
              <a:avLst>
                <a:gd name="adj" fmla="val 1014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9222" name="AutoShape 30"/>
            <p:cNvSpPr>
              <a:spLocks noChangeArrowheads="1"/>
            </p:cNvSpPr>
            <p:nvPr/>
          </p:nvSpPr>
          <p:spPr bwMode="auto">
            <a:xfrm>
              <a:off x="6176075" y="3291966"/>
              <a:ext cx="2268519" cy="1628375"/>
            </a:xfrm>
            <a:prstGeom prst="cube">
              <a:avLst>
                <a:gd name="adj" fmla="val 1014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9223" name="AutoShape 31"/>
            <p:cNvSpPr>
              <a:spLocks noChangeArrowheads="1"/>
            </p:cNvSpPr>
            <p:nvPr/>
          </p:nvSpPr>
          <p:spPr bwMode="auto">
            <a:xfrm>
              <a:off x="3459286" y="3291966"/>
              <a:ext cx="2268519" cy="1628375"/>
            </a:xfrm>
            <a:prstGeom prst="cube">
              <a:avLst>
                <a:gd name="adj" fmla="val 1014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9224" name="AutoShape 32"/>
            <p:cNvSpPr>
              <a:spLocks noChangeArrowheads="1"/>
            </p:cNvSpPr>
            <p:nvPr/>
          </p:nvSpPr>
          <p:spPr bwMode="auto">
            <a:xfrm>
              <a:off x="756081" y="3291966"/>
              <a:ext cx="2268519" cy="1628375"/>
            </a:xfrm>
            <a:prstGeom prst="cube">
              <a:avLst>
                <a:gd name="adj" fmla="val 1014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9225" name="Text Box 33"/>
            <p:cNvSpPr txBox="1">
              <a:spLocks noChangeArrowheads="1"/>
            </p:cNvSpPr>
            <p:nvPr/>
          </p:nvSpPr>
          <p:spPr bwMode="auto">
            <a:xfrm>
              <a:off x="6310379" y="3706439"/>
              <a:ext cx="1861001" cy="97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a:latin typeface="Arial" charset="0"/>
                </a:rPr>
                <a:t>Provide a system of authorisation</a:t>
              </a:r>
              <a:r>
                <a:rPr lang="en-GB" altLang="en-US" sz="1400" b="1">
                  <a:latin typeface="Arial" charset="0"/>
                </a:rPr>
                <a:t> </a:t>
              </a:r>
            </a:p>
          </p:txBody>
        </p:sp>
        <p:sp>
          <p:nvSpPr>
            <p:cNvPr id="9226" name="AutoShape 34"/>
            <p:cNvSpPr>
              <a:spLocks noChangeArrowheads="1"/>
            </p:cNvSpPr>
            <p:nvPr/>
          </p:nvSpPr>
          <p:spPr bwMode="auto">
            <a:xfrm rot="18408593" flipH="1">
              <a:off x="5615737" y="2441271"/>
              <a:ext cx="616371" cy="1186897"/>
            </a:xfrm>
            <a:prstGeom prst="downArrow">
              <a:avLst>
                <a:gd name="adj1" fmla="val 46889"/>
                <a:gd name="adj2" fmla="val 3304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9227" name="AutoShape 35"/>
            <p:cNvSpPr>
              <a:spLocks noChangeArrowheads="1"/>
            </p:cNvSpPr>
            <p:nvPr/>
          </p:nvSpPr>
          <p:spPr bwMode="auto">
            <a:xfrm>
              <a:off x="742497" y="1267958"/>
              <a:ext cx="2268519" cy="1628375"/>
            </a:xfrm>
            <a:prstGeom prst="cube">
              <a:avLst>
                <a:gd name="adj" fmla="val 1014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9228" name="AutoShape 36"/>
            <p:cNvSpPr>
              <a:spLocks noChangeArrowheads="1"/>
            </p:cNvSpPr>
            <p:nvPr/>
          </p:nvSpPr>
          <p:spPr bwMode="auto">
            <a:xfrm>
              <a:off x="3586635" y="1267958"/>
              <a:ext cx="2012122" cy="1534986"/>
            </a:xfrm>
            <a:prstGeom prst="cube">
              <a:avLst>
                <a:gd name="adj" fmla="val 1378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9229" name="Text Box 37"/>
            <p:cNvSpPr txBox="1">
              <a:spLocks noChangeArrowheads="1"/>
            </p:cNvSpPr>
            <p:nvPr/>
          </p:nvSpPr>
          <p:spPr bwMode="auto">
            <a:xfrm>
              <a:off x="3540790" y="1879235"/>
              <a:ext cx="1928920" cy="45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200" b="1">
                  <a:solidFill>
                    <a:srgbClr val="FFCC99"/>
                  </a:solidFill>
                  <a:latin typeface="Arial" charset="0"/>
                </a:rPr>
                <a:t>Budgets</a:t>
              </a:r>
            </a:p>
          </p:txBody>
        </p:sp>
        <p:sp>
          <p:nvSpPr>
            <p:cNvPr id="9230" name="AutoShape 38"/>
            <p:cNvSpPr>
              <a:spLocks noChangeArrowheads="1"/>
            </p:cNvSpPr>
            <p:nvPr/>
          </p:nvSpPr>
          <p:spPr bwMode="auto">
            <a:xfrm flipH="1">
              <a:off x="2907438" y="1772262"/>
              <a:ext cx="718251" cy="579016"/>
            </a:xfrm>
            <a:prstGeom prst="rightArrow">
              <a:avLst>
                <a:gd name="adj1" fmla="val 50000"/>
                <a:gd name="adj2" fmla="val 3101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9231" name="AutoShape 39"/>
            <p:cNvSpPr>
              <a:spLocks noChangeArrowheads="1"/>
            </p:cNvSpPr>
            <p:nvPr/>
          </p:nvSpPr>
          <p:spPr bwMode="auto">
            <a:xfrm>
              <a:off x="5481596" y="1762074"/>
              <a:ext cx="701271" cy="580714"/>
            </a:xfrm>
            <a:prstGeom prst="rightArrow">
              <a:avLst>
                <a:gd name="adj1" fmla="val 49704"/>
                <a:gd name="adj2" fmla="val 37134"/>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9232" name="AutoShape 40"/>
            <p:cNvSpPr>
              <a:spLocks noChangeArrowheads="1"/>
            </p:cNvSpPr>
            <p:nvPr/>
          </p:nvSpPr>
          <p:spPr bwMode="auto">
            <a:xfrm flipV="1">
              <a:off x="4245457" y="2731628"/>
              <a:ext cx="652029" cy="685989"/>
            </a:xfrm>
            <a:prstGeom prst="upArrow">
              <a:avLst>
                <a:gd name="adj1" fmla="val 50000"/>
                <a:gd name="adj2" fmla="val 2630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9233" name="Text Box 41"/>
            <p:cNvSpPr txBox="1">
              <a:spLocks noChangeArrowheads="1"/>
            </p:cNvSpPr>
            <p:nvPr/>
          </p:nvSpPr>
          <p:spPr bwMode="auto">
            <a:xfrm>
              <a:off x="677973" y="1426965"/>
              <a:ext cx="2253237" cy="156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a:latin typeface="Arial" charset="0"/>
                </a:rPr>
                <a:t>Promote forward</a:t>
              </a:r>
              <a:r>
                <a:rPr lang="en-GB" altLang="en-US" sz="1800" b="1" i="1">
                  <a:latin typeface="Arial" charset="0"/>
                </a:rPr>
                <a:t> </a:t>
              </a:r>
              <a:r>
                <a:rPr lang="en-GB" altLang="en-US" sz="1800" b="1">
                  <a:latin typeface="Arial" charset="0"/>
                </a:rPr>
                <a:t>thinking and identification of short-term problems</a:t>
              </a:r>
              <a:r>
                <a:rPr lang="en-GB" altLang="en-US" sz="1400" b="1">
                  <a:latin typeface="Arial" charset="0"/>
                </a:rPr>
                <a:t> </a:t>
              </a:r>
            </a:p>
          </p:txBody>
        </p:sp>
        <p:sp>
          <p:nvSpPr>
            <p:cNvPr id="9234" name="Text Box 42"/>
            <p:cNvSpPr txBox="1">
              <a:spLocks noChangeArrowheads="1"/>
            </p:cNvSpPr>
            <p:nvPr/>
          </p:nvSpPr>
          <p:spPr bwMode="auto">
            <a:xfrm>
              <a:off x="3476266" y="3749982"/>
              <a:ext cx="2110606" cy="97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a:latin typeface="Arial" charset="0"/>
                </a:rPr>
                <a:t>Provide a basis for a system of control </a:t>
              </a:r>
            </a:p>
          </p:txBody>
        </p:sp>
        <p:sp>
          <p:nvSpPr>
            <p:cNvPr id="9235" name="Text Box 43"/>
            <p:cNvSpPr txBox="1">
              <a:spLocks noChangeArrowheads="1"/>
            </p:cNvSpPr>
            <p:nvPr/>
          </p:nvSpPr>
          <p:spPr bwMode="auto">
            <a:xfrm>
              <a:off x="881732" y="3588510"/>
              <a:ext cx="1927222" cy="127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a:latin typeface="Arial" charset="0"/>
                </a:rPr>
                <a:t>Motivate managers</a:t>
              </a:r>
              <a:br>
                <a:rPr lang="en-GB" altLang="en-US" sz="1800" b="1">
                  <a:latin typeface="Arial" charset="0"/>
                </a:rPr>
              </a:br>
              <a:r>
                <a:rPr lang="en-GB" altLang="en-US" sz="1800" b="1">
                  <a:latin typeface="Arial" charset="0"/>
                </a:rPr>
                <a:t> to better performance </a:t>
              </a:r>
            </a:p>
          </p:txBody>
        </p:sp>
        <p:sp>
          <p:nvSpPr>
            <p:cNvPr id="9236" name="Text Box 44"/>
            <p:cNvSpPr txBox="1">
              <a:spLocks noChangeArrowheads="1"/>
            </p:cNvSpPr>
            <p:nvPr/>
          </p:nvSpPr>
          <p:spPr bwMode="auto">
            <a:xfrm>
              <a:off x="6125135" y="1565107"/>
              <a:ext cx="2237955" cy="127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a:latin typeface="Arial" charset="0"/>
                </a:rPr>
                <a:t>Help co-ordinate the various sections of the business</a:t>
              </a:r>
              <a:r>
                <a:rPr lang="en-GB" altLang="en-US" sz="1400" b="1">
                  <a:latin typeface="Arial" charset="0"/>
                </a:rPr>
                <a:t> </a:t>
              </a:r>
            </a:p>
          </p:txBody>
        </p:sp>
        <p:sp>
          <p:nvSpPr>
            <p:cNvPr id="9237" name="AutoShape 45"/>
            <p:cNvSpPr>
              <a:spLocks noChangeArrowheads="1"/>
            </p:cNvSpPr>
            <p:nvPr/>
          </p:nvSpPr>
          <p:spPr bwMode="auto">
            <a:xfrm rot="3191407">
              <a:off x="2982150" y="2434479"/>
              <a:ext cx="560338" cy="1190293"/>
            </a:xfrm>
            <a:prstGeom prst="downArrow">
              <a:avLst>
                <a:gd name="adj1" fmla="val 51130"/>
                <a:gd name="adj2" fmla="val 43331"/>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grpSp>
      <p:sp>
        <p:nvSpPr>
          <p:cNvPr id="23" name="Rectangle 22"/>
          <p:cNvSpPr>
            <a:spLocks noChangeArrowheads="1"/>
          </p:cNvSpPr>
          <p:nvPr/>
        </p:nvSpPr>
        <p:spPr bwMode="auto">
          <a:xfrm rot="10800000" flipV="1">
            <a:off x="392113" y="6078538"/>
            <a:ext cx="8320087" cy="36830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GB" altLang="ko-KR" sz="1200" kern="0" dirty="0">
                <a:solidFill>
                  <a:srgbClr val="000000"/>
                </a:solidFill>
                <a:latin typeface="Arial" pitchFamily="34" charset="0"/>
                <a:ea typeface="Gulim" pitchFamily="34" charset="-127"/>
              </a:rPr>
              <a:t>Figure 9.2 </a:t>
            </a:r>
            <a:r>
              <a:rPr lang="en-GB" altLang="ko-KR" sz="1800" kern="0" dirty="0">
                <a:solidFill>
                  <a:srgbClr val="000000"/>
                </a:solidFill>
                <a:latin typeface="Arial" pitchFamily="34" charset="0"/>
                <a:ea typeface="Gulim" pitchFamily="34" charset="-127"/>
              </a:rPr>
              <a:t> </a:t>
            </a:r>
            <a:endParaRPr lang="en-IN" altLang="ko-KR" sz="1800" kern="0" dirty="0">
              <a:solidFill>
                <a:srgbClr val="000000"/>
              </a:solidFill>
              <a:latin typeface="Arial" pitchFamily="34" charset="0"/>
              <a:ea typeface="Gulim" pitchFamily="34" charset="-127"/>
            </a:endParaRPr>
          </a:p>
        </p:txBody>
      </p:sp>
    </p:spTree>
    <p:extLst>
      <p:ext uri="{BB962C8B-B14F-4D97-AF65-F5344CB8AC3E}">
        <p14:creationId xmlns:p14="http://schemas.microsoft.com/office/powerpoint/2010/main" val="1641655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Question</a:t>
            </a:r>
            <a:endParaRPr lang="en-SG" dirty="0"/>
          </a:p>
        </p:txBody>
      </p:sp>
      <p:sp>
        <p:nvSpPr>
          <p:cNvPr id="3" name="Content Placeholder 2"/>
          <p:cNvSpPr>
            <a:spLocks noGrp="1"/>
          </p:cNvSpPr>
          <p:nvPr>
            <p:ph idx="1"/>
          </p:nvPr>
        </p:nvSpPr>
        <p:spPr/>
        <p:txBody>
          <a:bodyPr/>
          <a:lstStyle/>
          <a:p>
            <a:r>
              <a:rPr lang="en-SG" dirty="0" smtClean="0"/>
              <a:t>Do you think a budget is a forecast?</a:t>
            </a:r>
            <a:endParaRPr lang="en-SG" dirty="0"/>
          </a:p>
        </p:txBody>
      </p:sp>
    </p:spTree>
    <p:extLst>
      <p:ext uri="{BB962C8B-B14F-4D97-AF65-F5344CB8AC3E}">
        <p14:creationId xmlns:p14="http://schemas.microsoft.com/office/powerpoint/2010/main" val="14470082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Managers need take into account  the limiting factors</a:t>
            </a:r>
            <a:endParaRPr lang="en-SG" dirty="0"/>
          </a:p>
        </p:txBody>
      </p:sp>
      <p:sp>
        <p:nvSpPr>
          <p:cNvPr id="3" name="Content Placeholder 2"/>
          <p:cNvSpPr>
            <a:spLocks noGrp="1"/>
          </p:cNvSpPr>
          <p:nvPr>
            <p:ph idx="1"/>
          </p:nvPr>
        </p:nvSpPr>
        <p:spPr/>
        <p:txBody>
          <a:bodyPr/>
          <a:lstStyle/>
          <a:p>
            <a:r>
              <a:rPr lang="en-US" dirty="0"/>
              <a:t>Can you think of any ways in which a short-  term shortage of production facilities of a  manufacturer might be overcome?</a:t>
            </a:r>
          </a:p>
          <a:p>
            <a:endParaRPr lang="en-SG" dirty="0"/>
          </a:p>
        </p:txBody>
      </p:sp>
    </p:spTree>
    <p:extLst>
      <p:ext uri="{BB962C8B-B14F-4D97-AF65-F5344CB8AC3E}">
        <p14:creationId xmlns:p14="http://schemas.microsoft.com/office/powerpoint/2010/main" val="1447008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Answer</a:t>
            </a:r>
            <a:endParaRPr lang="en-SG" dirty="0"/>
          </a:p>
        </p:txBody>
      </p:sp>
      <p:sp>
        <p:nvSpPr>
          <p:cNvPr id="3" name="Content Placeholder 2"/>
          <p:cNvSpPr>
            <a:spLocks noGrp="1"/>
          </p:cNvSpPr>
          <p:nvPr>
            <p:ph idx="1"/>
          </p:nvPr>
        </p:nvSpPr>
        <p:spPr/>
        <p:txBody>
          <a:bodyPr/>
          <a:lstStyle/>
          <a:p>
            <a:endParaRPr lang="en-S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872218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403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SG Budget</a:t>
            </a:r>
            <a:endParaRPr lang="en-SG" dirty="0"/>
          </a:p>
        </p:txBody>
      </p:sp>
      <p:sp>
        <p:nvSpPr>
          <p:cNvPr id="3" name="Content Placeholder 2"/>
          <p:cNvSpPr>
            <a:spLocks noGrp="1"/>
          </p:cNvSpPr>
          <p:nvPr>
            <p:ph idx="1"/>
          </p:nvPr>
        </p:nvSpPr>
        <p:spPr/>
        <p:txBody>
          <a:bodyPr/>
          <a:lstStyle/>
          <a:p>
            <a:endParaRPr lang="en-SG"/>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79" r="2970" b="16050"/>
          <a:stretch/>
        </p:blipFill>
        <p:spPr bwMode="auto">
          <a:xfrm>
            <a:off x="5028" y="1700808"/>
            <a:ext cx="9140526" cy="429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049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How budgets link to one another</a:t>
            </a:r>
            <a:endParaRPr lang="en-SG" dirty="0"/>
          </a:p>
        </p:txBody>
      </p:sp>
      <p:sp>
        <p:nvSpPr>
          <p:cNvPr id="3" name="Content Placeholder 2"/>
          <p:cNvSpPr>
            <a:spLocks noGrp="1"/>
          </p:cNvSpPr>
          <p:nvPr>
            <p:ph idx="1"/>
          </p:nvPr>
        </p:nvSpPr>
        <p:spPr/>
        <p:txBody>
          <a:bodyPr>
            <a:normAutofit lnSpcReduction="10000"/>
          </a:bodyPr>
          <a:lstStyle/>
          <a:p>
            <a:r>
              <a:rPr lang="en-US" dirty="0"/>
              <a:t>Larger businesses will prepare more than one budget for a particular period. </a:t>
            </a:r>
            <a:endParaRPr lang="en-US" dirty="0" smtClean="0"/>
          </a:p>
          <a:p>
            <a:r>
              <a:rPr lang="en-US" dirty="0" smtClean="0"/>
              <a:t>Each </a:t>
            </a:r>
            <a:r>
              <a:rPr lang="en-US" dirty="0"/>
              <a:t>budget prepared will relate to a specific aspect of the business. </a:t>
            </a:r>
            <a:endParaRPr lang="en-US" dirty="0" smtClean="0"/>
          </a:p>
          <a:p>
            <a:r>
              <a:rPr lang="en-US" dirty="0"/>
              <a:t>The contents of all of the individual operating budgets will be </a:t>
            </a:r>
            <a:r>
              <a:rPr lang="en-US" dirty="0" err="1"/>
              <a:t>summarised</a:t>
            </a:r>
            <a:r>
              <a:rPr lang="en-US" dirty="0"/>
              <a:t> in master budgets consisting of a budgeted income statement and statement of financial position (balance sheet). </a:t>
            </a:r>
            <a:endParaRPr lang="en-SG" dirty="0"/>
          </a:p>
        </p:txBody>
      </p:sp>
    </p:spTree>
    <p:extLst>
      <p:ext uri="{BB962C8B-B14F-4D97-AF65-F5344CB8AC3E}">
        <p14:creationId xmlns:p14="http://schemas.microsoft.com/office/powerpoint/2010/main" val="791376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019175" y="107950"/>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400" b="1">
                <a:solidFill>
                  <a:srgbClr val="CC0000"/>
                </a:solidFill>
                <a:latin typeface="Arial" charset="0"/>
              </a:rPr>
              <a:t>The interrelationship of operating budgets</a:t>
            </a:r>
            <a:endParaRPr lang="en-GB" altLang="en-US" sz="2400">
              <a:solidFill>
                <a:srgbClr val="CC0000"/>
              </a:solidFill>
              <a:latin typeface="Arial" charset="0"/>
            </a:endParaRPr>
          </a:p>
        </p:txBody>
      </p:sp>
      <p:grpSp>
        <p:nvGrpSpPr>
          <p:cNvPr id="11267" name="Group 43"/>
          <p:cNvGrpSpPr>
            <a:grpSpLocks/>
          </p:cNvGrpSpPr>
          <p:nvPr/>
        </p:nvGrpSpPr>
        <p:grpSpPr bwMode="auto">
          <a:xfrm>
            <a:off x="933450" y="688975"/>
            <a:ext cx="7277100" cy="5213350"/>
            <a:chOff x="932903" y="680481"/>
            <a:chExt cx="7278195" cy="5213080"/>
          </a:xfrm>
        </p:grpSpPr>
        <p:sp>
          <p:nvSpPr>
            <p:cNvPr id="11269" name="AutoShape 47"/>
            <p:cNvSpPr>
              <a:spLocks noChangeArrowheads="1"/>
            </p:cNvSpPr>
            <p:nvPr/>
          </p:nvSpPr>
          <p:spPr bwMode="auto">
            <a:xfrm>
              <a:off x="1119926" y="4678695"/>
              <a:ext cx="1898523" cy="1214866"/>
            </a:xfrm>
            <a:prstGeom prst="cube">
              <a:avLst>
                <a:gd name="adj" fmla="val 1378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70" name="Text Box 48"/>
            <p:cNvSpPr txBox="1">
              <a:spLocks noChangeArrowheads="1"/>
            </p:cNvSpPr>
            <p:nvPr/>
          </p:nvSpPr>
          <p:spPr bwMode="auto">
            <a:xfrm>
              <a:off x="1256658" y="4868862"/>
              <a:ext cx="1515046" cy="949261"/>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a:solidFill>
                    <a:srgbClr val="FFCC99"/>
                  </a:solidFill>
                  <a:latin typeface="Arial" charset="0"/>
                </a:rPr>
                <a:t>Finished inventories budget</a:t>
              </a:r>
            </a:p>
          </p:txBody>
        </p:sp>
        <p:sp>
          <p:nvSpPr>
            <p:cNvPr id="11271" name="AutoShape 49"/>
            <p:cNvSpPr>
              <a:spLocks noChangeArrowheads="1"/>
            </p:cNvSpPr>
            <p:nvPr/>
          </p:nvSpPr>
          <p:spPr bwMode="auto">
            <a:xfrm>
              <a:off x="3654957" y="4678695"/>
              <a:ext cx="1896951" cy="1213294"/>
            </a:xfrm>
            <a:prstGeom prst="cube">
              <a:avLst>
                <a:gd name="adj" fmla="val 1378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72" name="Text Box 50"/>
            <p:cNvSpPr txBox="1">
              <a:spLocks noChangeArrowheads="1"/>
            </p:cNvSpPr>
            <p:nvPr/>
          </p:nvSpPr>
          <p:spPr bwMode="auto">
            <a:xfrm>
              <a:off x="3782259" y="5011879"/>
              <a:ext cx="1488329" cy="66322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a:solidFill>
                    <a:srgbClr val="FFCC99"/>
                  </a:solidFill>
                  <a:latin typeface="Arial" charset="0"/>
                </a:rPr>
                <a:t>Production</a:t>
              </a:r>
              <a:r>
                <a:rPr lang="en-GB" altLang="en-US" sz="1800" b="1">
                  <a:latin typeface="Arial" charset="0"/>
                </a:rPr>
                <a:t> </a:t>
              </a:r>
              <a:r>
                <a:rPr lang="en-GB" altLang="en-US" sz="1800" b="1">
                  <a:solidFill>
                    <a:srgbClr val="FFCC99"/>
                  </a:solidFill>
                  <a:latin typeface="Arial" charset="0"/>
                </a:rPr>
                <a:t>budget</a:t>
              </a:r>
            </a:p>
          </p:txBody>
        </p:sp>
        <p:sp>
          <p:nvSpPr>
            <p:cNvPr id="11273" name="AutoShape 51"/>
            <p:cNvSpPr>
              <a:spLocks noChangeArrowheads="1"/>
            </p:cNvSpPr>
            <p:nvPr/>
          </p:nvSpPr>
          <p:spPr bwMode="auto">
            <a:xfrm rot="7937781" flipV="1">
              <a:off x="5015985" y="4141199"/>
              <a:ext cx="859679" cy="550069"/>
            </a:xfrm>
            <a:prstGeom prst="rightArrow">
              <a:avLst>
                <a:gd name="adj1" fmla="val 55167"/>
                <a:gd name="adj2" fmla="val 52269"/>
              </a:avLst>
            </a:prstGeom>
            <a:solidFill>
              <a:srgbClr val="AC7B5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74" name="AutoShape 52"/>
            <p:cNvSpPr>
              <a:spLocks noChangeArrowheads="1"/>
            </p:cNvSpPr>
            <p:nvPr/>
          </p:nvSpPr>
          <p:spPr bwMode="auto">
            <a:xfrm rot="3345630" flipV="1">
              <a:off x="3416070" y="4141199"/>
              <a:ext cx="759095" cy="551640"/>
            </a:xfrm>
            <a:prstGeom prst="rightArrow">
              <a:avLst>
                <a:gd name="adj1" fmla="val 55167"/>
                <a:gd name="adj2" fmla="val 46022"/>
              </a:avLst>
            </a:prstGeom>
            <a:solidFill>
              <a:srgbClr val="AC7B5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75" name="AutoShape 53"/>
            <p:cNvSpPr>
              <a:spLocks noChangeArrowheads="1"/>
            </p:cNvSpPr>
            <p:nvPr/>
          </p:nvSpPr>
          <p:spPr bwMode="auto">
            <a:xfrm>
              <a:off x="6254425" y="4678695"/>
              <a:ext cx="1898523" cy="1213294"/>
            </a:xfrm>
            <a:prstGeom prst="cube">
              <a:avLst>
                <a:gd name="adj" fmla="val 1378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76" name="Text Box 54"/>
            <p:cNvSpPr txBox="1">
              <a:spLocks noChangeArrowheads="1"/>
            </p:cNvSpPr>
            <p:nvPr/>
          </p:nvSpPr>
          <p:spPr bwMode="auto">
            <a:xfrm>
              <a:off x="6248138" y="4868862"/>
              <a:ext cx="1793224" cy="92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a:solidFill>
                    <a:srgbClr val="FFCC99"/>
                  </a:solidFill>
                  <a:latin typeface="Arial" charset="0"/>
                </a:rPr>
                <a:t>Raw materials inventories budget</a:t>
              </a:r>
            </a:p>
          </p:txBody>
        </p:sp>
        <p:sp>
          <p:nvSpPr>
            <p:cNvPr id="11277" name="AutoShape 55"/>
            <p:cNvSpPr>
              <a:spLocks noChangeArrowheads="1"/>
            </p:cNvSpPr>
            <p:nvPr/>
          </p:nvSpPr>
          <p:spPr bwMode="auto">
            <a:xfrm>
              <a:off x="2542247" y="2379408"/>
              <a:ext cx="1258872" cy="1845088"/>
            </a:xfrm>
            <a:prstGeom prst="cube">
              <a:avLst>
                <a:gd name="adj" fmla="val 13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78" name="Text Box 56"/>
            <p:cNvSpPr txBox="1">
              <a:spLocks noChangeArrowheads="1"/>
            </p:cNvSpPr>
            <p:nvPr/>
          </p:nvSpPr>
          <p:spPr bwMode="auto">
            <a:xfrm flipH="1">
              <a:off x="2363082" y="2981340"/>
              <a:ext cx="1472613"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600" b="1">
                  <a:latin typeface="Arial" charset="0"/>
                </a:rPr>
                <a:t>Overheads budget</a:t>
              </a:r>
            </a:p>
          </p:txBody>
        </p:sp>
        <p:sp>
          <p:nvSpPr>
            <p:cNvPr id="11279" name="AutoShape 57"/>
            <p:cNvSpPr>
              <a:spLocks noChangeArrowheads="1"/>
            </p:cNvSpPr>
            <p:nvPr/>
          </p:nvSpPr>
          <p:spPr bwMode="auto">
            <a:xfrm>
              <a:off x="1135643" y="680481"/>
              <a:ext cx="1896951" cy="1210151"/>
            </a:xfrm>
            <a:prstGeom prst="cube">
              <a:avLst>
                <a:gd name="adj" fmla="val 1378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80" name="Text Box 58"/>
            <p:cNvSpPr txBox="1">
              <a:spLocks noChangeArrowheads="1"/>
            </p:cNvSpPr>
            <p:nvPr/>
          </p:nvSpPr>
          <p:spPr bwMode="auto">
            <a:xfrm>
              <a:off x="1207937" y="902080"/>
              <a:ext cx="1568482" cy="9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a:solidFill>
                    <a:srgbClr val="FFCC99"/>
                  </a:solidFill>
                  <a:latin typeface="Arial" charset="0"/>
                </a:rPr>
                <a:t>Trade</a:t>
              </a:r>
              <a:r>
                <a:rPr lang="en-GB" altLang="en-US" sz="1800" b="1">
                  <a:latin typeface="Arial" charset="0"/>
                </a:rPr>
                <a:t> </a:t>
              </a:r>
              <a:r>
                <a:rPr lang="en-GB" altLang="en-US" sz="1800" b="1">
                  <a:solidFill>
                    <a:srgbClr val="FFCC99"/>
                  </a:solidFill>
                  <a:latin typeface="Arial" charset="0"/>
                </a:rPr>
                <a:t>receivables budget</a:t>
              </a:r>
            </a:p>
          </p:txBody>
        </p:sp>
        <p:sp>
          <p:nvSpPr>
            <p:cNvPr id="11281" name="AutoShape 59"/>
            <p:cNvSpPr>
              <a:spLocks noChangeArrowheads="1"/>
            </p:cNvSpPr>
            <p:nvPr/>
          </p:nvSpPr>
          <p:spPr bwMode="auto">
            <a:xfrm>
              <a:off x="6254425" y="680481"/>
              <a:ext cx="1898523" cy="1210151"/>
            </a:xfrm>
            <a:prstGeom prst="cube">
              <a:avLst>
                <a:gd name="adj" fmla="val 1378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82" name="Text Box 60"/>
            <p:cNvSpPr txBox="1">
              <a:spLocks noChangeArrowheads="1"/>
            </p:cNvSpPr>
            <p:nvPr/>
          </p:nvSpPr>
          <p:spPr bwMode="auto">
            <a:xfrm>
              <a:off x="6366010" y="889507"/>
              <a:ext cx="1577911" cy="92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a:solidFill>
                    <a:srgbClr val="FFCC99"/>
                  </a:solidFill>
                  <a:latin typeface="Arial" charset="0"/>
                </a:rPr>
                <a:t>Trade payables budget</a:t>
              </a:r>
            </a:p>
          </p:txBody>
        </p:sp>
        <p:sp>
          <p:nvSpPr>
            <p:cNvPr id="11283" name="AutoShape 61"/>
            <p:cNvSpPr>
              <a:spLocks noChangeArrowheads="1"/>
            </p:cNvSpPr>
            <p:nvPr/>
          </p:nvSpPr>
          <p:spPr bwMode="auto">
            <a:xfrm>
              <a:off x="2944583" y="1001092"/>
              <a:ext cx="755952" cy="627078"/>
            </a:xfrm>
            <a:prstGeom prst="rightArrow">
              <a:avLst>
                <a:gd name="adj1" fmla="val 50213"/>
                <a:gd name="adj2" fmla="val 27554"/>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84" name="AutoShape 62"/>
            <p:cNvSpPr>
              <a:spLocks noChangeArrowheads="1"/>
            </p:cNvSpPr>
            <p:nvPr/>
          </p:nvSpPr>
          <p:spPr bwMode="auto">
            <a:xfrm rot="7553271" flipV="1">
              <a:off x="3203901" y="1829339"/>
              <a:ext cx="875395" cy="551640"/>
            </a:xfrm>
            <a:prstGeom prst="rightArrow">
              <a:avLst>
                <a:gd name="adj1" fmla="val 55167"/>
                <a:gd name="adj2" fmla="val 53073"/>
              </a:avLst>
            </a:prstGeom>
            <a:solidFill>
              <a:srgbClr val="AC7B5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85" name="AutoShape 63"/>
            <p:cNvSpPr>
              <a:spLocks noChangeArrowheads="1"/>
            </p:cNvSpPr>
            <p:nvPr/>
          </p:nvSpPr>
          <p:spPr bwMode="auto">
            <a:xfrm flipH="1">
              <a:off x="2913150" y="4961587"/>
              <a:ext cx="748093" cy="627078"/>
            </a:xfrm>
            <a:prstGeom prst="rightArrow">
              <a:avLst>
                <a:gd name="adj1" fmla="val 50380"/>
                <a:gd name="adj2" fmla="val 33144"/>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86" name="AutoShape 64"/>
            <p:cNvSpPr>
              <a:spLocks noChangeArrowheads="1"/>
            </p:cNvSpPr>
            <p:nvPr/>
          </p:nvSpPr>
          <p:spPr bwMode="auto">
            <a:xfrm flipH="1">
              <a:off x="5443467" y="4961587"/>
              <a:ext cx="812530" cy="627078"/>
            </a:xfrm>
            <a:prstGeom prst="rightArrow">
              <a:avLst>
                <a:gd name="adj1" fmla="val 50380"/>
                <a:gd name="adj2" fmla="val 35843"/>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87" name="AutoShape 65"/>
            <p:cNvSpPr>
              <a:spLocks noChangeArrowheads="1"/>
            </p:cNvSpPr>
            <p:nvPr/>
          </p:nvSpPr>
          <p:spPr bwMode="auto">
            <a:xfrm>
              <a:off x="3937850" y="2379408"/>
              <a:ext cx="1417606" cy="1845088"/>
            </a:xfrm>
            <a:prstGeom prst="cube">
              <a:avLst>
                <a:gd name="adj" fmla="val 13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88" name="Text Box 66"/>
            <p:cNvSpPr txBox="1">
              <a:spLocks noChangeArrowheads="1"/>
            </p:cNvSpPr>
            <p:nvPr/>
          </p:nvSpPr>
          <p:spPr bwMode="auto">
            <a:xfrm flipH="1">
              <a:off x="3717822" y="2857182"/>
              <a:ext cx="1659636" cy="85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600" b="1">
                  <a:latin typeface="Arial" charset="0"/>
                </a:rPr>
                <a:t>Capital expenditure budget</a:t>
              </a:r>
            </a:p>
          </p:txBody>
        </p:sp>
        <p:sp>
          <p:nvSpPr>
            <p:cNvPr id="11289" name="AutoShape 67"/>
            <p:cNvSpPr>
              <a:spLocks noChangeArrowheads="1"/>
            </p:cNvSpPr>
            <p:nvPr/>
          </p:nvSpPr>
          <p:spPr bwMode="auto">
            <a:xfrm>
              <a:off x="6912936" y="2379408"/>
              <a:ext cx="1258872" cy="1845088"/>
            </a:xfrm>
            <a:prstGeom prst="cube">
              <a:avLst>
                <a:gd name="adj" fmla="val 13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90" name="Text Box 68"/>
            <p:cNvSpPr txBox="1">
              <a:spLocks noChangeArrowheads="1"/>
            </p:cNvSpPr>
            <p:nvPr/>
          </p:nvSpPr>
          <p:spPr bwMode="auto">
            <a:xfrm flipH="1">
              <a:off x="6738485" y="2764456"/>
              <a:ext cx="1472613" cy="111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600" b="1">
                  <a:latin typeface="Arial" charset="0"/>
                </a:rPr>
                <a:t>Raw materials purchases budget</a:t>
              </a:r>
            </a:p>
          </p:txBody>
        </p:sp>
        <p:sp>
          <p:nvSpPr>
            <p:cNvPr id="11291" name="AutoShape 69"/>
            <p:cNvSpPr>
              <a:spLocks noChangeArrowheads="1"/>
            </p:cNvSpPr>
            <p:nvPr/>
          </p:nvSpPr>
          <p:spPr bwMode="auto">
            <a:xfrm>
              <a:off x="1148216" y="2393552"/>
              <a:ext cx="1258872" cy="1846659"/>
            </a:xfrm>
            <a:prstGeom prst="cube">
              <a:avLst>
                <a:gd name="adj" fmla="val 13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92" name="Text Box 70"/>
            <p:cNvSpPr txBox="1">
              <a:spLocks noChangeArrowheads="1"/>
            </p:cNvSpPr>
            <p:nvPr/>
          </p:nvSpPr>
          <p:spPr bwMode="auto">
            <a:xfrm flipH="1">
              <a:off x="932903" y="2995485"/>
              <a:ext cx="1472613"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600" b="1">
                  <a:latin typeface="Arial" charset="0"/>
                </a:rPr>
                <a:t>Sales</a:t>
              </a:r>
              <a:br>
                <a:rPr lang="en-GB" altLang="en-US" sz="1600" b="1">
                  <a:latin typeface="Arial" charset="0"/>
                </a:rPr>
              </a:br>
              <a:r>
                <a:rPr lang="en-GB" altLang="en-US" sz="1600" b="1">
                  <a:latin typeface="Arial" charset="0"/>
                </a:rPr>
                <a:t> budget</a:t>
              </a:r>
            </a:p>
          </p:txBody>
        </p:sp>
        <p:sp>
          <p:nvSpPr>
            <p:cNvPr id="11293" name="AutoShape 71"/>
            <p:cNvSpPr>
              <a:spLocks noChangeArrowheads="1"/>
            </p:cNvSpPr>
            <p:nvPr/>
          </p:nvSpPr>
          <p:spPr bwMode="auto">
            <a:xfrm rot="-5400000">
              <a:off x="4305610" y="1923636"/>
              <a:ext cx="598789" cy="535924"/>
            </a:xfrm>
            <a:prstGeom prst="rightArrow">
              <a:avLst>
                <a:gd name="adj1" fmla="val 54259"/>
                <a:gd name="adj2" fmla="val 30953"/>
              </a:avLst>
            </a:prstGeom>
            <a:solidFill>
              <a:srgbClr val="AC7B5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94" name="AutoShape 72"/>
            <p:cNvSpPr>
              <a:spLocks noChangeArrowheads="1"/>
            </p:cNvSpPr>
            <p:nvPr/>
          </p:nvSpPr>
          <p:spPr bwMode="auto">
            <a:xfrm rot="5400000" flipV="1">
              <a:off x="4329184" y="4221352"/>
              <a:ext cx="537496" cy="535924"/>
            </a:xfrm>
            <a:prstGeom prst="rightArrow">
              <a:avLst>
                <a:gd name="adj1" fmla="val 55426"/>
                <a:gd name="adj2" fmla="val 38697"/>
              </a:avLst>
            </a:prstGeom>
            <a:solidFill>
              <a:srgbClr val="AC7B5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95" name="AutoShape 73"/>
            <p:cNvSpPr>
              <a:spLocks noChangeArrowheads="1"/>
            </p:cNvSpPr>
            <p:nvPr/>
          </p:nvSpPr>
          <p:spPr bwMode="auto">
            <a:xfrm rot="-5400000">
              <a:off x="1468827" y="1933066"/>
              <a:ext cx="598789" cy="535924"/>
            </a:xfrm>
            <a:prstGeom prst="rightArrow">
              <a:avLst>
                <a:gd name="adj1" fmla="val 54259"/>
                <a:gd name="adj2" fmla="val 30953"/>
              </a:avLst>
            </a:prstGeom>
            <a:solidFill>
              <a:srgbClr val="AC7B5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96" name="AutoShape 74"/>
            <p:cNvSpPr>
              <a:spLocks noChangeArrowheads="1"/>
            </p:cNvSpPr>
            <p:nvPr/>
          </p:nvSpPr>
          <p:spPr bwMode="auto">
            <a:xfrm rot="5400000" flipV="1">
              <a:off x="1500260" y="4221352"/>
              <a:ext cx="537496" cy="535924"/>
            </a:xfrm>
            <a:prstGeom prst="rightArrow">
              <a:avLst>
                <a:gd name="adj1" fmla="val 54843"/>
                <a:gd name="adj2" fmla="val 36709"/>
              </a:avLst>
            </a:prstGeom>
            <a:solidFill>
              <a:srgbClr val="AC7B5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97" name="AutoShape 75"/>
            <p:cNvSpPr>
              <a:spLocks noChangeArrowheads="1"/>
            </p:cNvSpPr>
            <p:nvPr/>
          </p:nvSpPr>
          <p:spPr bwMode="auto">
            <a:xfrm rot="-5400000">
              <a:off x="7228832" y="1917350"/>
              <a:ext cx="598789" cy="535924"/>
            </a:xfrm>
            <a:prstGeom prst="rightArrow">
              <a:avLst>
                <a:gd name="adj1" fmla="val 54259"/>
                <a:gd name="adj2" fmla="val 30953"/>
              </a:avLst>
            </a:prstGeom>
            <a:solidFill>
              <a:srgbClr val="AC7B5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98" name="AutoShape 76"/>
            <p:cNvSpPr>
              <a:spLocks noChangeArrowheads="1"/>
            </p:cNvSpPr>
            <p:nvPr/>
          </p:nvSpPr>
          <p:spPr bwMode="auto">
            <a:xfrm rot="5400000" flipV="1">
              <a:off x="7266551" y="4213494"/>
              <a:ext cx="537496" cy="535924"/>
            </a:xfrm>
            <a:prstGeom prst="rightArrow">
              <a:avLst>
                <a:gd name="adj1" fmla="val 55426"/>
                <a:gd name="adj2" fmla="val 38697"/>
              </a:avLst>
            </a:prstGeom>
            <a:solidFill>
              <a:srgbClr val="AC7B5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299" name="AutoShape 78"/>
            <p:cNvSpPr>
              <a:spLocks noChangeArrowheads="1"/>
            </p:cNvSpPr>
            <p:nvPr/>
          </p:nvSpPr>
          <p:spPr bwMode="auto">
            <a:xfrm>
              <a:off x="5495330" y="2379408"/>
              <a:ext cx="1258872" cy="1845088"/>
            </a:xfrm>
            <a:prstGeom prst="cube">
              <a:avLst>
                <a:gd name="adj" fmla="val 13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300" name="Text Box 79"/>
            <p:cNvSpPr txBox="1">
              <a:spLocks noChangeArrowheads="1"/>
            </p:cNvSpPr>
            <p:nvPr/>
          </p:nvSpPr>
          <p:spPr bwMode="auto">
            <a:xfrm>
              <a:off x="5539336" y="2855610"/>
              <a:ext cx="1026271" cy="85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600" b="1">
                  <a:latin typeface="Arial" charset="0"/>
                </a:rPr>
                <a:t>Direct labour budget</a:t>
              </a:r>
            </a:p>
          </p:txBody>
        </p:sp>
        <p:sp>
          <p:nvSpPr>
            <p:cNvPr id="11301" name="AutoShape 80"/>
            <p:cNvSpPr>
              <a:spLocks noChangeArrowheads="1"/>
            </p:cNvSpPr>
            <p:nvPr/>
          </p:nvSpPr>
          <p:spPr bwMode="auto">
            <a:xfrm rot="3432283" flipV="1">
              <a:off x="5267445" y="1862343"/>
              <a:ext cx="796814" cy="550069"/>
            </a:xfrm>
            <a:prstGeom prst="rightArrow">
              <a:avLst>
                <a:gd name="adj1" fmla="val 55167"/>
                <a:gd name="adj2" fmla="val 48447"/>
              </a:avLst>
            </a:prstGeom>
            <a:solidFill>
              <a:srgbClr val="AC7B5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grpSp>
          <p:nvGrpSpPr>
            <p:cNvPr id="11302" name="Group 81"/>
            <p:cNvGrpSpPr>
              <a:grpSpLocks/>
            </p:cNvGrpSpPr>
            <p:nvPr/>
          </p:nvGrpSpPr>
          <p:grpSpPr bwMode="auto">
            <a:xfrm>
              <a:off x="3702106" y="681192"/>
              <a:ext cx="1896951" cy="1210151"/>
              <a:chOff x="2288" y="848"/>
              <a:chExt cx="1207" cy="730"/>
            </a:xfrm>
          </p:grpSpPr>
          <p:sp>
            <p:nvSpPr>
              <p:cNvPr id="11304" name="AutoShape 82"/>
              <p:cNvSpPr>
                <a:spLocks noChangeArrowheads="1"/>
              </p:cNvSpPr>
              <p:nvPr/>
            </p:nvSpPr>
            <p:spPr bwMode="auto">
              <a:xfrm>
                <a:off x="2288" y="848"/>
                <a:ext cx="1207" cy="730"/>
              </a:xfrm>
              <a:prstGeom prst="cube">
                <a:avLst>
                  <a:gd name="adj" fmla="val 1378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11305" name="Text Box 83"/>
              <p:cNvSpPr txBox="1">
                <a:spLocks noChangeArrowheads="1"/>
              </p:cNvSpPr>
              <p:nvPr/>
            </p:nvSpPr>
            <p:spPr bwMode="auto">
              <a:xfrm>
                <a:off x="2372" y="1053"/>
                <a:ext cx="947" cy="404"/>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a:solidFill>
                      <a:srgbClr val="FFCC99"/>
                    </a:solidFill>
                    <a:latin typeface="Arial" charset="0"/>
                  </a:rPr>
                  <a:t>Cash budget</a:t>
                </a:r>
              </a:p>
            </p:txBody>
          </p:sp>
        </p:grpSp>
        <p:sp>
          <p:nvSpPr>
            <p:cNvPr id="11303" name="AutoShape 84"/>
            <p:cNvSpPr>
              <a:spLocks noChangeArrowheads="1"/>
            </p:cNvSpPr>
            <p:nvPr/>
          </p:nvSpPr>
          <p:spPr bwMode="auto">
            <a:xfrm>
              <a:off x="5501617" y="1001092"/>
              <a:ext cx="754380" cy="627078"/>
            </a:xfrm>
            <a:prstGeom prst="rightArrow">
              <a:avLst>
                <a:gd name="adj1" fmla="val 50213"/>
                <a:gd name="adj2" fmla="val 27497"/>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grpSp>
      <p:sp>
        <p:nvSpPr>
          <p:cNvPr id="43" name="Rectangle 42"/>
          <p:cNvSpPr>
            <a:spLocks noChangeArrowheads="1"/>
          </p:cNvSpPr>
          <p:nvPr/>
        </p:nvSpPr>
        <p:spPr bwMode="auto">
          <a:xfrm rot="10800000" flipV="1">
            <a:off x="392113" y="6161088"/>
            <a:ext cx="8320087" cy="27622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GB" altLang="ko-KR" sz="1200" kern="0" dirty="0">
                <a:solidFill>
                  <a:srgbClr val="000000"/>
                </a:solidFill>
                <a:latin typeface="Arial" pitchFamily="34" charset="0"/>
                <a:ea typeface="Gulim" pitchFamily="34" charset="-127"/>
              </a:rPr>
              <a:t>Figure 9.3 </a:t>
            </a:r>
            <a:endParaRPr lang="en-IN" altLang="ko-KR" sz="1800" kern="0" dirty="0">
              <a:solidFill>
                <a:srgbClr val="000000"/>
              </a:solidFill>
              <a:latin typeface="Arial" pitchFamily="34" charset="0"/>
              <a:ea typeface="Gulim" pitchFamily="34" charset="-127"/>
            </a:endParaRPr>
          </a:p>
        </p:txBody>
      </p:sp>
    </p:spTree>
    <p:extLst>
      <p:ext uri="{BB962C8B-B14F-4D97-AF65-F5344CB8AC3E}">
        <p14:creationId xmlns:p14="http://schemas.microsoft.com/office/powerpoint/2010/main" val="3237854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8"/>
          <p:cNvGrpSpPr>
            <a:grpSpLocks/>
          </p:cNvGrpSpPr>
          <p:nvPr/>
        </p:nvGrpSpPr>
        <p:grpSpPr bwMode="auto">
          <a:xfrm>
            <a:off x="825500" y="1527175"/>
            <a:ext cx="7493000" cy="3803650"/>
            <a:chOff x="468" y="903"/>
            <a:chExt cx="4720" cy="2396"/>
          </a:xfrm>
        </p:grpSpPr>
        <p:sp>
          <p:nvSpPr>
            <p:cNvPr id="13317" name="AutoShape 5"/>
            <p:cNvSpPr>
              <a:spLocks noChangeArrowheads="1"/>
            </p:cNvSpPr>
            <p:nvPr/>
          </p:nvSpPr>
          <p:spPr bwMode="auto">
            <a:xfrm>
              <a:off x="649" y="903"/>
              <a:ext cx="4535" cy="2396"/>
            </a:xfrm>
            <a:prstGeom prst="roundRect">
              <a:avLst>
                <a:gd name="adj" fmla="val 7639"/>
              </a:avLst>
            </a:prstGeom>
            <a:solidFill>
              <a:srgbClr val="DBB39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GB" altLang="en-US"/>
            </a:p>
          </p:txBody>
        </p:sp>
        <p:sp>
          <p:nvSpPr>
            <p:cNvPr id="13318" name="Rectangle 6"/>
            <p:cNvSpPr>
              <a:spLocks noChangeArrowheads="1"/>
            </p:cNvSpPr>
            <p:nvPr/>
          </p:nvSpPr>
          <p:spPr bwMode="auto">
            <a:xfrm rot="-5400000">
              <a:off x="2671" y="1819"/>
              <a:ext cx="368" cy="80"/>
            </a:xfrm>
            <a:prstGeom prst="rect">
              <a:avLst/>
            </a:prstGeom>
            <a:solidFill>
              <a:srgbClr val="663300"/>
            </a:solidFill>
            <a:ln w="9525">
              <a:solidFill>
                <a:srgbClr val="663300"/>
              </a:solidFill>
              <a:miter lim="800000"/>
              <a:headEnd/>
              <a:tailEnd/>
            </a:ln>
          </p:spPr>
          <p:txBody>
            <a:bodyPr wrap="none" anchor="ctr"/>
            <a:lstStyle/>
            <a:p>
              <a:pPr eaLnBrk="1" hangingPunct="1"/>
              <a:endParaRPr lang="en-GB" altLang="en-US"/>
            </a:p>
          </p:txBody>
        </p:sp>
        <p:sp>
          <p:nvSpPr>
            <p:cNvPr id="13319" name="AutoShape 7"/>
            <p:cNvSpPr>
              <a:spLocks noChangeArrowheads="1"/>
            </p:cNvSpPr>
            <p:nvPr/>
          </p:nvSpPr>
          <p:spPr bwMode="auto">
            <a:xfrm>
              <a:off x="542" y="1199"/>
              <a:ext cx="4635" cy="536"/>
            </a:xfrm>
            <a:prstGeom prst="cube">
              <a:avLst>
                <a:gd name="adj" fmla="val 20523"/>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13320" name="Text Box 8"/>
            <p:cNvSpPr txBox="1">
              <a:spLocks noChangeArrowheads="1"/>
            </p:cNvSpPr>
            <p:nvPr/>
          </p:nvSpPr>
          <p:spPr bwMode="auto">
            <a:xfrm>
              <a:off x="1743" y="1379"/>
              <a:ext cx="216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200" b="1">
                  <a:solidFill>
                    <a:srgbClr val="FFCC99"/>
                  </a:solidFill>
                  <a:latin typeface="Arial" charset="0"/>
                </a:rPr>
                <a:t>Overall sales budget</a:t>
              </a:r>
              <a:endParaRPr lang="en-US" altLang="en-US" sz="2200" b="1">
                <a:solidFill>
                  <a:srgbClr val="FFCC99"/>
                </a:solidFill>
                <a:latin typeface="Arial" charset="0"/>
              </a:endParaRPr>
            </a:p>
          </p:txBody>
        </p:sp>
        <p:grpSp>
          <p:nvGrpSpPr>
            <p:cNvPr id="13321" name="Group 9"/>
            <p:cNvGrpSpPr>
              <a:grpSpLocks/>
            </p:cNvGrpSpPr>
            <p:nvPr/>
          </p:nvGrpSpPr>
          <p:grpSpPr bwMode="auto">
            <a:xfrm>
              <a:off x="468" y="2378"/>
              <a:ext cx="1200" cy="677"/>
              <a:chOff x="468" y="2371"/>
              <a:chExt cx="1200" cy="677"/>
            </a:xfrm>
          </p:grpSpPr>
          <p:sp>
            <p:nvSpPr>
              <p:cNvPr id="13336" name="AutoShape 10"/>
              <p:cNvSpPr>
                <a:spLocks noChangeArrowheads="1"/>
              </p:cNvSpPr>
              <p:nvPr/>
            </p:nvSpPr>
            <p:spPr bwMode="auto">
              <a:xfrm>
                <a:off x="547" y="2371"/>
                <a:ext cx="1121" cy="677"/>
              </a:xfrm>
              <a:prstGeom prst="cube">
                <a:avLst>
                  <a:gd name="adj" fmla="val 16315"/>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13337" name="Text Box 11"/>
              <p:cNvSpPr txBox="1">
                <a:spLocks noChangeArrowheads="1"/>
              </p:cNvSpPr>
              <p:nvPr/>
            </p:nvSpPr>
            <p:spPr bwMode="auto">
              <a:xfrm>
                <a:off x="468" y="2556"/>
                <a:ext cx="114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900" b="1">
                    <a:latin typeface="Arial" charset="0"/>
                  </a:rPr>
                  <a:t>Sales budget</a:t>
                </a:r>
                <a:br>
                  <a:rPr lang="en-GB" altLang="en-US" sz="1900" b="1">
                    <a:latin typeface="Arial" charset="0"/>
                  </a:rPr>
                </a:br>
                <a:r>
                  <a:rPr lang="en-GB" altLang="en-US" sz="1900" b="1">
                    <a:latin typeface="Arial" charset="0"/>
                  </a:rPr>
                  <a:t>North region</a:t>
                </a:r>
                <a:endParaRPr lang="en-US" altLang="en-US" sz="1900" b="1">
                  <a:latin typeface="Arial" charset="0"/>
                </a:endParaRPr>
              </a:p>
            </p:txBody>
          </p:sp>
        </p:grpSp>
        <p:sp>
          <p:nvSpPr>
            <p:cNvPr id="13322" name="Rectangle 12"/>
            <p:cNvSpPr>
              <a:spLocks noChangeArrowheads="1"/>
            </p:cNvSpPr>
            <p:nvPr/>
          </p:nvSpPr>
          <p:spPr bwMode="auto">
            <a:xfrm>
              <a:off x="1050" y="1999"/>
              <a:ext cx="3641" cy="72"/>
            </a:xfrm>
            <a:prstGeom prst="rect">
              <a:avLst/>
            </a:prstGeom>
            <a:solidFill>
              <a:srgbClr val="663300"/>
            </a:solidFill>
            <a:ln w="9525">
              <a:solidFill>
                <a:srgbClr val="663300"/>
              </a:solidFill>
              <a:miter lim="800000"/>
              <a:headEnd/>
              <a:tailEnd/>
            </a:ln>
          </p:spPr>
          <p:txBody>
            <a:bodyPr wrap="none" anchor="ctr"/>
            <a:lstStyle/>
            <a:p>
              <a:pPr eaLnBrk="1" hangingPunct="1"/>
              <a:endParaRPr lang="en-GB" altLang="en-US"/>
            </a:p>
          </p:txBody>
        </p:sp>
        <p:sp>
          <p:nvSpPr>
            <p:cNvPr id="13323" name="Rectangle 13"/>
            <p:cNvSpPr>
              <a:spLocks noChangeArrowheads="1"/>
            </p:cNvSpPr>
            <p:nvPr/>
          </p:nvSpPr>
          <p:spPr bwMode="auto">
            <a:xfrm rot="-5400000">
              <a:off x="906" y="2201"/>
              <a:ext cx="368" cy="80"/>
            </a:xfrm>
            <a:prstGeom prst="rect">
              <a:avLst/>
            </a:prstGeom>
            <a:solidFill>
              <a:srgbClr val="663300"/>
            </a:solidFill>
            <a:ln w="9525">
              <a:solidFill>
                <a:srgbClr val="663300"/>
              </a:solidFill>
              <a:miter lim="800000"/>
              <a:headEnd/>
              <a:tailEnd/>
            </a:ln>
          </p:spPr>
          <p:txBody>
            <a:bodyPr wrap="none" anchor="ctr"/>
            <a:lstStyle/>
            <a:p>
              <a:pPr eaLnBrk="1" hangingPunct="1"/>
              <a:endParaRPr lang="en-GB" altLang="en-US"/>
            </a:p>
          </p:txBody>
        </p:sp>
        <p:grpSp>
          <p:nvGrpSpPr>
            <p:cNvPr id="13324" name="Group 14"/>
            <p:cNvGrpSpPr>
              <a:grpSpLocks/>
            </p:cNvGrpSpPr>
            <p:nvPr/>
          </p:nvGrpSpPr>
          <p:grpSpPr bwMode="auto">
            <a:xfrm>
              <a:off x="1644" y="2378"/>
              <a:ext cx="1200" cy="677"/>
              <a:chOff x="468" y="2371"/>
              <a:chExt cx="1200" cy="677"/>
            </a:xfrm>
          </p:grpSpPr>
          <p:sp>
            <p:nvSpPr>
              <p:cNvPr id="13334" name="AutoShape 15"/>
              <p:cNvSpPr>
                <a:spLocks noChangeArrowheads="1"/>
              </p:cNvSpPr>
              <p:nvPr/>
            </p:nvSpPr>
            <p:spPr bwMode="auto">
              <a:xfrm>
                <a:off x="547" y="2371"/>
                <a:ext cx="1121" cy="677"/>
              </a:xfrm>
              <a:prstGeom prst="cube">
                <a:avLst>
                  <a:gd name="adj" fmla="val 16315"/>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13335" name="Text Box 16"/>
              <p:cNvSpPr txBox="1">
                <a:spLocks noChangeArrowheads="1"/>
              </p:cNvSpPr>
              <p:nvPr/>
            </p:nvSpPr>
            <p:spPr bwMode="auto">
              <a:xfrm>
                <a:off x="468" y="2556"/>
                <a:ext cx="114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900" b="1">
                    <a:latin typeface="Arial" charset="0"/>
                  </a:rPr>
                  <a:t>Sales budget</a:t>
                </a:r>
                <a:br>
                  <a:rPr lang="en-GB" altLang="en-US" sz="1900" b="1">
                    <a:latin typeface="Arial" charset="0"/>
                  </a:rPr>
                </a:br>
                <a:r>
                  <a:rPr lang="en-GB" altLang="en-US" sz="1900" b="1">
                    <a:latin typeface="Arial" charset="0"/>
                  </a:rPr>
                  <a:t>South region</a:t>
                </a:r>
                <a:endParaRPr lang="en-US" altLang="en-US" sz="1900" b="1">
                  <a:latin typeface="Arial" charset="0"/>
                </a:endParaRPr>
              </a:p>
            </p:txBody>
          </p:sp>
        </p:grpSp>
        <p:grpSp>
          <p:nvGrpSpPr>
            <p:cNvPr id="13325" name="Group 17"/>
            <p:cNvGrpSpPr>
              <a:grpSpLocks/>
            </p:cNvGrpSpPr>
            <p:nvPr/>
          </p:nvGrpSpPr>
          <p:grpSpPr bwMode="auto">
            <a:xfrm>
              <a:off x="2820" y="2378"/>
              <a:ext cx="1200" cy="677"/>
              <a:chOff x="468" y="2371"/>
              <a:chExt cx="1200" cy="677"/>
            </a:xfrm>
          </p:grpSpPr>
          <p:sp>
            <p:nvSpPr>
              <p:cNvPr id="13332" name="AutoShape 18"/>
              <p:cNvSpPr>
                <a:spLocks noChangeArrowheads="1"/>
              </p:cNvSpPr>
              <p:nvPr/>
            </p:nvSpPr>
            <p:spPr bwMode="auto">
              <a:xfrm>
                <a:off x="547" y="2371"/>
                <a:ext cx="1121" cy="677"/>
              </a:xfrm>
              <a:prstGeom prst="cube">
                <a:avLst>
                  <a:gd name="adj" fmla="val 16315"/>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13333" name="Text Box 19"/>
              <p:cNvSpPr txBox="1">
                <a:spLocks noChangeArrowheads="1"/>
              </p:cNvSpPr>
              <p:nvPr/>
            </p:nvSpPr>
            <p:spPr bwMode="auto">
              <a:xfrm>
                <a:off x="468" y="2556"/>
                <a:ext cx="114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900" b="1">
                    <a:latin typeface="Arial" charset="0"/>
                  </a:rPr>
                  <a:t>Sales budget</a:t>
                </a:r>
                <a:br>
                  <a:rPr lang="en-GB" altLang="en-US" sz="1900" b="1">
                    <a:latin typeface="Arial" charset="0"/>
                  </a:rPr>
                </a:br>
                <a:r>
                  <a:rPr lang="en-GB" altLang="en-US" sz="1900" b="1">
                    <a:latin typeface="Arial" charset="0"/>
                  </a:rPr>
                  <a:t>East region</a:t>
                </a:r>
                <a:endParaRPr lang="en-US" altLang="en-US" sz="1900" b="1">
                  <a:latin typeface="Arial" charset="0"/>
                </a:endParaRPr>
              </a:p>
            </p:txBody>
          </p:sp>
        </p:grpSp>
        <p:grpSp>
          <p:nvGrpSpPr>
            <p:cNvPr id="13326" name="Group 20"/>
            <p:cNvGrpSpPr>
              <a:grpSpLocks/>
            </p:cNvGrpSpPr>
            <p:nvPr/>
          </p:nvGrpSpPr>
          <p:grpSpPr bwMode="auto">
            <a:xfrm>
              <a:off x="3988" y="2370"/>
              <a:ext cx="1200" cy="677"/>
              <a:chOff x="468" y="2371"/>
              <a:chExt cx="1200" cy="677"/>
            </a:xfrm>
          </p:grpSpPr>
          <p:sp>
            <p:nvSpPr>
              <p:cNvPr id="13330" name="AutoShape 21"/>
              <p:cNvSpPr>
                <a:spLocks noChangeArrowheads="1"/>
              </p:cNvSpPr>
              <p:nvPr/>
            </p:nvSpPr>
            <p:spPr bwMode="auto">
              <a:xfrm>
                <a:off x="547" y="2371"/>
                <a:ext cx="1121" cy="677"/>
              </a:xfrm>
              <a:prstGeom prst="cube">
                <a:avLst>
                  <a:gd name="adj" fmla="val 16315"/>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13331" name="Text Box 22"/>
              <p:cNvSpPr txBox="1">
                <a:spLocks noChangeArrowheads="1"/>
              </p:cNvSpPr>
              <p:nvPr/>
            </p:nvSpPr>
            <p:spPr bwMode="auto">
              <a:xfrm>
                <a:off x="468" y="2556"/>
                <a:ext cx="114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900" b="1">
                    <a:latin typeface="Arial" charset="0"/>
                  </a:rPr>
                  <a:t>Sales budget</a:t>
                </a:r>
                <a:br>
                  <a:rPr lang="en-GB" altLang="en-US" sz="1900" b="1">
                    <a:latin typeface="Arial" charset="0"/>
                  </a:rPr>
                </a:br>
                <a:r>
                  <a:rPr lang="en-GB" altLang="en-US" sz="1900" b="1">
                    <a:latin typeface="Arial" charset="0"/>
                  </a:rPr>
                  <a:t>West region</a:t>
                </a:r>
                <a:endParaRPr lang="en-US" altLang="en-US" sz="1900" b="1">
                  <a:latin typeface="Arial" charset="0"/>
                </a:endParaRPr>
              </a:p>
            </p:txBody>
          </p:sp>
        </p:grpSp>
        <p:sp>
          <p:nvSpPr>
            <p:cNvPr id="13327" name="Rectangle 23"/>
            <p:cNvSpPr>
              <a:spLocks noChangeArrowheads="1"/>
            </p:cNvSpPr>
            <p:nvPr/>
          </p:nvSpPr>
          <p:spPr bwMode="auto">
            <a:xfrm rot="-5400000">
              <a:off x="2090" y="2197"/>
              <a:ext cx="376" cy="80"/>
            </a:xfrm>
            <a:prstGeom prst="rect">
              <a:avLst/>
            </a:prstGeom>
            <a:solidFill>
              <a:srgbClr val="663300"/>
            </a:solidFill>
            <a:ln w="9525">
              <a:solidFill>
                <a:srgbClr val="663300"/>
              </a:solidFill>
              <a:miter lim="800000"/>
              <a:headEnd/>
              <a:tailEnd/>
            </a:ln>
          </p:spPr>
          <p:txBody>
            <a:bodyPr wrap="none" anchor="ctr"/>
            <a:lstStyle/>
            <a:p>
              <a:pPr eaLnBrk="1" hangingPunct="1"/>
              <a:endParaRPr lang="en-GB" altLang="en-US"/>
            </a:p>
          </p:txBody>
        </p:sp>
        <p:sp>
          <p:nvSpPr>
            <p:cNvPr id="13328" name="Rectangle 24"/>
            <p:cNvSpPr>
              <a:spLocks noChangeArrowheads="1"/>
            </p:cNvSpPr>
            <p:nvPr/>
          </p:nvSpPr>
          <p:spPr bwMode="auto">
            <a:xfrm rot="-5400000">
              <a:off x="4452" y="2189"/>
              <a:ext cx="395" cy="80"/>
            </a:xfrm>
            <a:prstGeom prst="rect">
              <a:avLst/>
            </a:prstGeom>
            <a:solidFill>
              <a:srgbClr val="663300"/>
            </a:solidFill>
            <a:ln w="9525">
              <a:solidFill>
                <a:srgbClr val="663300"/>
              </a:solidFill>
              <a:miter lim="800000"/>
              <a:headEnd/>
              <a:tailEnd/>
            </a:ln>
          </p:spPr>
          <p:txBody>
            <a:bodyPr wrap="none" anchor="ctr"/>
            <a:lstStyle/>
            <a:p>
              <a:pPr eaLnBrk="1" hangingPunct="1"/>
              <a:endParaRPr lang="en-GB" altLang="en-US"/>
            </a:p>
          </p:txBody>
        </p:sp>
        <p:sp>
          <p:nvSpPr>
            <p:cNvPr id="13329" name="Rectangle 25"/>
            <p:cNvSpPr>
              <a:spLocks noChangeArrowheads="1"/>
            </p:cNvSpPr>
            <p:nvPr/>
          </p:nvSpPr>
          <p:spPr bwMode="auto">
            <a:xfrm rot="-5400000">
              <a:off x="3283" y="2212"/>
              <a:ext cx="368" cy="80"/>
            </a:xfrm>
            <a:prstGeom prst="rect">
              <a:avLst/>
            </a:prstGeom>
            <a:solidFill>
              <a:srgbClr val="663300"/>
            </a:solidFill>
            <a:ln w="9525">
              <a:solidFill>
                <a:srgbClr val="663300"/>
              </a:solidFill>
              <a:miter lim="800000"/>
              <a:headEnd/>
              <a:tailEnd/>
            </a:ln>
          </p:spPr>
          <p:txBody>
            <a:bodyPr wrap="none" anchor="ctr"/>
            <a:lstStyle/>
            <a:p>
              <a:pPr eaLnBrk="1" hangingPunct="1"/>
              <a:endParaRPr lang="en-GB" altLang="en-US"/>
            </a:p>
          </p:txBody>
        </p:sp>
      </p:grpSp>
      <p:sp>
        <p:nvSpPr>
          <p:cNvPr id="13315" name="Text Box 26"/>
          <p:cNvSpPr txBox="1">
            <a:spLocks noChangeArrowheads="1"/>
          </p:cNvSpPr>
          <p:nvPr/>
        </p:nvSpPr>
        <p:spPr bwMode="auto">
          <a:xfrm>
            <a:off x="619125" y="111125"/>
            <a:ext cx="7905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400" b="1">
                <a:solidFill>
                  <a:srgbClr val="CC0000"/>
                </a:solidFill>
                <a:latin typeface="Arial" charset="0"/>
              </a:rPr>
              <a:t>The vertical relationship between a business’s sales budgets</a:t>
            </a:r>
            <a:endParaRPr lang="en-GB" altLang="en-US" sz="2400">
              <a:solidFill>
                <a:srgbClr val="CC0000"/>
              </a:solidFill>
              <a:latin typeface="Arial" charset="0"/>
            </a:endParaRPr>
          </a:p>
        </p:txBody>
      </p:sp>
      <p:sp>
        <p:nvSpPr>
          <p:cNvPr id="27" name="Rectangle 26"/>
          <p:cNvSpPr>
            <a:spLocks noChangeArrowheads="1"/>
          </p:cNvSpPr>
          <p:nvPr/>
        </p:nvSpPr>
        <p:spPr bwMode="auto">
          <a:xfrm rot="10800000" flipV="1">
            <a:off x="392113" y="6088063"/>
            <a:ext cx="8320087" cy="36830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GB" altLang="ko-KR" sz="1200" kern="0" dirty="0">
                <a:solidFill>
                  <a:srgbClr val="000000"/>
                </a:solidFill>
                <a:latin typeface="Arial" pitchFamily="34" charset="0"/>
                <a:ea typeface="Gulim" pitchFamily="34" charset="-127"/>
              </a:rPr>
              <a:t>Figure 9.4 </a:t>
            </a:r>
            <a:r>
              <a:rPr lang="en-GB" altLang="ko-KR" sz="1800" kern="0" dirty="0">
                <a:solidFill>
                  <a:srgbClr val="000000"/>
                </a:solidFill>
                <a:latin typeface="Arial" pitchFamily="34" charset="0"/>
                <a:ea typeface="Gulim" pitchFamily="34" charset="-127"/>
              </a:rPr>
              <a:t> </a:t>
            </a:r>
            <a:endParaRPr lang="en-IN" altLang="ko-KR" sz="1800" kern="0" dirty="0">
              <a:solidFill>
                <a:srgbClr val="000000"/>
              </a:solidFill>
              <a:latin typeface="Arial" pitchFamily="34" charset="0"/>
              <a:ea typeface="Gulim" pitchFamily="34" charset="-127"/>
            </a:endParaRPr>
          </a:p>
        </p:txBody>
      </p:sp>
    </p:spTree>
    <p:extLst>
      <p:ext uri="{BB962C8B-B14F-4D97-AF65-F5344CB8AC3E}">
        <p14:creationId xmlns:p14="http://schemas.microsoft.com/office/powerpoint/2010/main" val="557813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019175" y="107950"/>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400" b="1">
                <a:solidFill>
                  <a:srgbClr val="CC0000"/>
                </a:solidFill>
                <a:latin typeface="Arial" charset="0"/>
              </a:rPr>
              <a:t>The accuracy of revenue budgets</a:t>
            </a:r>
            <a:endParaRPr lang="en-GB" altLang="en-US" sz="2400">
              <a:latin typeface="Arial" charset="0"/>
            </a:endParaRPr>
          </a:p>
        </p:txBody>
      </p:sp>
      <p:grpSp>
        <p:nvGrpSpPr>
          <p:cNvPr id="15363" name="Group 4"/>
          <p:cNvGrpSpPr>
            <a:grpSpLocks noChangeAspect="1"/>
          </p:cNvGrpSpPr>
          <p:nvPr/>
        </p:nvGrpSpPr>
        <p:grpSpPr bwMode="auto">
          <a:xfrm>
            <a:off x="825500" y="700088"/>
            <a:ext cx="7493000" cy="5186362"/>
            <a:chOff x="177" y="418"/>
            <a:chExt cx="5411" cy="3746"/>
          </a:xfrm>
        </p:grpSpPr>
        <p:sp>
          <p:nvSpPr>
            <p:cNvPr id="15365" name="AutoShape 5"/>
            <p:cNvSpPr>
              <a:spLocks noChangeArrowheads="1"/>
            </p:cNvSpPr>
            <p:nvPr/>
          </p:nvSpPr>
          <p:spPr bwMode="auto">
            <a:xfrm>
              <a:off x="1866" y="3811"/>
              <a:ext cx="3683" cy="353"/>
            </a:xfrm>
            <a:prstGeom prst="cube">
              <a:avLst>
                <a:gd name="adj" fmla="val 17449"/>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366" name="Text Box 6"/>
            <p:cNvSpPr txBox="1">
              <a:spLocks noChangeArrowheads="1"/>
            </p:cNvSpPr>
            <p:nvPr/>
          </p:nvSpPr>
          <p:spPr bwMode="auto">
            <a:xfrm>
              <a:off x="3646" y="3946"/>
              <a:ext cx="43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400" b="1">
                  <a:latin typeface="Arial" charset="0"/>
                </a:rPr>
                <a:t>(%)</a:t>
              </a:r>
            </a:p>
          </p:txBody>
        </p:sp>
        <p:sp>
          <p:nvSpPr>
            <p:cNvPr id="15367" name="Text Box 7"/>
            <p:cNvSpPr txBox="1">
              <a:spLocks noChangeArrowheads="1"/>
            </p:cNvSpPr>
            <p:nvPr/>
          </p:nvSpPr>
          <p:spPr bwMode="auto">
            <a:xfrm>
              <a:off x="2305" y="3837"/>
              <a:ext cx="37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400" b="1">
                  <a:latin typeface="Arial" charset="0"/>
                </a:rPr>
                <a:t>5</a:t>
              </a:r>
            </a:p>
          </p:txBody>
        </p:sp>
        <p:sp>
          <p:nvSpPr>
            <p:cNvPr id="15368" name="Text Box 8"/>
            <p:cNvSpPr txBox="1">
              <a:spLocks noChangeArrowheads="1"/>
            </p:cNvSpPr>
            <p:nvPr/>
          </p:nvSpPr>
          <p:spPr bwMode="auto">
            <a:xfrm>
              <a:off x="4044" y="3839"/>
              <a:ext cx="37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400" b="1">
                  <a:latin typeface="Arial" charset="0"/>
                </a:rPr>
                <a:t>20</a:t>
              </a:r>
            </a:p>
          </p:txBody>
        </p:sp>
        <p:sp>
          <p:nvSpPr>
            <p:cNvPr id="15369" name="Text Box 9"/>
            <p:cNvSpPr txBox="1">
              <a:spLocks noChangeArrowheads="1"/>
            </p:cNvSpPr>
            <p:nvPr/>
          </p:nvSpPr>
          <p:spPr bwMode="auto">
            <a:xfrm>
              <a:off x="3460" y="3839"/>
              <a:ext cx="37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400" b="1">
                  <a:latin typeface="Arial" charset="0"/>
                </a:rPr>
                <a:t>15</a:t>
              </a:r>
            </a:p>
          </p:txBody>
        </p:sp>
        <p:sp>
          <p:nvSpPr>
            <p:cNvPr id="15370" name="Text Box 10"/>
            <p:cNvSpPr txBox="1">
              <a:spLocks noChangeArrowheads="1"/>
            </p:cNvSpPr>
            <p:nvPr/>
          </p:nvSpPr>
          <p:spPr bwMode="auto">
            <a:xfrm>
              <a:off x="2880" y="3839"/>
              <a:ext cx="37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400" b="1">
                  <a:latin typeface="Arial" charset="0"/>
                </a:rPr>
                <a:t>10</a:t>
              </a:r>
            </a:p>
          </p:txBody>
        </p:sp>
        <p:sp>
          <p:nvSpPr>
            <p:cNvPr id="15371" name="Text Box 11"/>
            <p:cNvSpPr txBox="1">
              <a:spLocks noChangeArrowheads="1"/>
            </p:cNvSpPr>
            <p:nvPr/>
          </p:nvSpPr>
          <p:spPr bwMode="auto">
            <a:xfrm>
              <a:off x="1804" y="3837"/>
              <a:ext cx="23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400" b="1">
                  <a:latin typeface="Arial" charset="0"/>
                </a:rPr>
                <a:t>0</a:t>
              </a:r>
            </a:p>
          </p:txBody>
        </p:sp>
        <p:sp>
          <p:nvSpPr>
            <p:cNvPr id="15372" name="AutoShape 12"/>
            <p:cNvSpPr>
              <a:spLocks noChangeArrowheads="1"/>
            </p:cNvSpPr>
            <p:nvPr/>
          </p:nvSpPr>
          <p:spPr bwMode="auto">
            <a:xfrm>
              <a:off x="1870" y="2634"/>
              <a:ext cx="1244" cy="267"/>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373" name="AutoShape 13"/>
            <p:cNvSpPr>
              <a:spLocks noChangeArrowheads="1"/>
            </p:cNvSpPr>
            <p:nvPr/>
          </p:nvSpPr>
          <p:spPr bwMode="auto">
            <a:xfrm>
              <a:off x="1870" y="2267"/>
              <a:ext cx="3382" cy="266"/>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374" name="AutoShape 14"/>
            <p:cNvSpPr>
              <a:spLocks noChangeArrowheads="1"/>
            </p:cNvSpPr>
            <p:nvPr/>
          </p:nvSpPr>
          <p:spPr bwMode="auto">
            <a:xfrm>
              <a:off x="1870" y="1900"/>
              <a:ext cx="1382" cy="266"/>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375" name="AutoShape 15"/>
            <p:cNvSpPr>
              <a:spLocks noChangeArrowheads="1"/>
            </p:cNvSpPr>
            <p:nvPr/>
          </p:nvSpPr>
          <p:spPr bwMode="auto">
            <a:xfrm>
              <a:off x="1870" y="1535"/>
              <a:ext cx="3268" cy="267"/>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376" name="AutoShape 16"/>
            <p:cNvSpPr>
              <a:spLocks noChangeArrowheads="1"/>
            </p:cNvSpPr>
            <p:nvPr/>
          </p:nvSpPr>
          <p:spPr bwMode="auto">
            <a:xfrm>
              <a:off x="1870" y="1156"/>
              <a:ext cx="1483" cy="267"/>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377" name="Text Box 17"/>
            <p:cNvSpPr txBox="1">
              <a:spLocks noChangeArrowheads="1"/>
            </p:cNvSpPr>
            <p:nvPr/>
          </p:nvSpPr>
          <p:spPr bwMode="auto">
            <a:xfrm>
              <a:off x="2602" y="2679"/>
              <a:ext cx="44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600" b="1" i="1">
                  <a:solidFill>
                    <a:srgbClr val="FFCC99"/>
                  </a:solidFill>
                  <a:latin typeface="Arial" charset="0"/>
                </a:rPr>
                <a:t>10%</a:t>
              </a:r>
            </a:p>
          </p:txBody>
        </p:sp>
        <p:sp>
          <p:nvSpPr>
            <p:cNvPr id="15378" name="Text Box 18"/>
            <p:cNvSpPr txBox="1">
              <a:spLocks noChangeArrowheads="1"/>
            </p:cNvSpPr>
            <p:nvPr/>
          </p:nvSpPr>
          <p:spPr bwMode="auto">
            <a:xfrm>
              <a:off x="4648" y="2309"/>
              <a:ext cx="60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600" b="1" i="1">
                  <a:solidFill>
                    <a:srgbClr val="FFCC99"/>
                  </a:solidFill>
                  <a:latin typeface="Arial" charset="0"/>
                </a:rPr>
                <a:t>28%</a:t>
              </a:r>
            </a:p>
          </p:txBody>
        </p:sp>
        <p:sp>
          <p:nvSpPr>
            <p:cNvPr id="15379" name="Text Box 19"/>
            <p:cNvSpPr txBox="1">
              <a:spLocks noChangeArrowheads="1"/>
            </p:cNvSpPr>
            <p:nvPr/>
          </p:nvSpPr>
          <p:spPr bwMode="auto">
            <a:xfrm>
              <a:off x="2745" y="1934"/>
              <a:ext cx="4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600" b="1" i="1">
                  <a:solidFill>
                    <a:srgbClr val="FFCC99"/>
                  </a:solidFill>
                  <a:latin typeface="Arial" charset="0"/>
                </a:rPr>
                <a:t>11%</a:t>
              </a:r>
            </a:p>
          </p:txBody>
        </p:sp>
        <p:sp>
          <p:nvSpPr>
            <p:cNvPr id="15380" name="Text Box 20"/>
            <p:cNvSpPr txBox="1">
              <a:spLocks noChangeArrowheads="1"/>
            </p:cNvSpPr>
            <p:nvPr/>
          </p:nvSpPr>
          <p:spPr bwMode="auto">
            <a:xfrm>
              <a:off x="4557" y="1571"/>
              <a:ext cx="52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600" b="1" i="1">
                  <a:solidFill>
                    <a:srgbClr val="FFCC99"/>
                  </a:solidFill>
                  <a:latin typeface="Arial" charset="0"/>
                </a:rPr>
                <a:t>27%</a:t>
              </a:r>
            </a:p>
          </p:txBody>
        </p:sp>
        <p:sp>
          <p:nvSpPr>
            <p:cNvPr id="15381" name="Text Box 21"/>
            <p:cNvSpPr txBox="1">
              <a:spLocks noChangeArrowheads="1"/>
            </p:cNvSpPr>
            <p:nvPr/>
          </p:nvSpPr>
          <p:spPr bwMode="auto">
            <a:xfrm>
              <a:off x="2812" y="1200"/>
              <a:ext cx="51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600" b="1" i="1">
                  <a:solidFill>
                    <a:srgbClr val="FFCC99"/>
                  </a:solidFill>
                  <a:latin typeface="Arial" charset="0"/>
                </a:rPr>
                <a:t>12%</a:t>
              </a:r>
            </a:p>
          </p:txBody>
        </p:sp>
        <p:grpSp>
          <p:nvGrpSpPr>
            <p:cNvPr id="15382" name="Group 22"/>
            <p:cNvGrpSpPr>
              <a:grpSpLocks/>
            </p:cNvGrpSpPr>
            <p:nvPr/>
          </p:nvGrpSpPr>
          <p:grpSpPr bwMode="auto">
            <a:xfrm>
              <a:off x="1821" y="418"/>
              <a:ext cx="385" cy="278"/>
              <a:chOff x="1821" y="418"/>
              <a:chExt cx="385" cy="278"/>
            </a:xfrm>
          </p:grpSpPr>
          <p:sp>
            <p:nvSpPr>
              <p:cNvPr id="15417" name="AutoShape 23"/>
              <p:cNvSpPr>
                <a:spLocks noChangeArrowheads="1"/>
              </p:cNvSpPr>
              <p:nvPr/>
            </p:nvSpPr>
            <p:spPr bwMode="auto">
              <a:xfrm>
                <a:off x="1870" y="418"/>
                <a:ext cx="336" cy="267"/>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418" name="Text Box 24"/>
              <p:cNvSpPr txBox="1">
                <a:spLocks noChangeArrowheads="1"/>
              </p:cNvSpPr>
              <p:nvPr/>
            </p:nvSpPr>
            <p:spPr bwMode="auto">
              <a:xfrm>
                <a:off x="1821" y="456"/>
                <a:ext cx="35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600" b="1" i="1">
                    <a:solidFill>
                      <a:srgbClr val="FFCC99"/>
                    </a:solidFill>
                    <a:latin typeface="Arial" charset="0"/>
                  </a:rPr>
                  <a:t>2%</a:t>
                </a:r>
              </a:p>
            </p:txBody>
          </p:sp>
        </p:grpSp>
        <p:sp>
          <p:nvSpPr>
            <p:cNvPr id="15383" name="AutoShape 25"/>
            <p:cNvSpPr>
              <a:spLocks noChangeArrowheads="1"/>
            </p:cNvSpPr>
            <p:nvPr/>
          </p:nvSpPr>
          <p:spPr bwMode="auto">
            <a:xfrm>
              <a:off x="219" y="1911"/>
              <a:ext cx="1568" cy="273"/>
            </a:xfrm>
            <a:prstGeom prst="cube">
              <a:avLst>
                <a:gd name="adj" fmla="val 2500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384" name="Text Box 26"/>
            <p:cNvSpPr txBox="1">
              <a:spLocks noChangeArrowheads="1"/>
            </p:cNvSpPr>
            <p:nvPr/>
          </p:nvSpPr>
          <p:spPr bwMode="auto">
            <a:xfrm>
              <a:off x="308" y="1967"/>
              <a:ext cx="131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400" b="1">
                  <a:latin typeface="Arial" charset="0"/>
                </a:rPr>
                <a:t>Came in on plan</a:t>
              </a:r>
            </a:p>
          </p:txBody>
        </p:sp>
        <p:sp>
          <p:nvSpPr>
            <p:cNvPr id="15385" name="AutoShape 27"/>
            <p:cNvSpPr>
              <a:spLocks noChangeArrowheads="1"/>
            </p:cNvSpPr>
            <p:nvPr/>
          </p:nvSpPr>
          <p:spPr bwMode="auto">
            <a:xfrm>
              <a:off x="212" y="799"/>
              <a:ext cx="1570" cy="273"/>
            </a:xfrm>
            <a:prstGeom prst="cube">
              <a:avLst>
                <a:gd name="adj" fmla="val 2500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386" name="Text Box 28"/>
            <p:cNvSpPr txBox="1">
              <a:spLocks noChangeArrowheads="1"/>
            </p:cNvSpPr>
            <p:nvPr/>
          </p:nvSpPr>
          <p:spPr bwMode="auto">
            <a:xfrm>
              <a:off x="182" y="853"/>
              <a:ext cx="161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400" b="1">
                  <a:latin typeface="Arial" charset="0"/>
                </a:rPr>
                <a:t>26</a:t>
              </a:r>
              <a:r>
                <a:rPr lang="en-IN" altLang="en-US" sz="1400" b="1">
                  <a:latin typeface="Arial" charset="0"/>
                </a:rPr>
                <a:t>–</a:t>
              </a:r>
              <a:r>
                <a:rPr lang="en-GB" altLang="en-US" sz="1400" b="1">
                  <a:latin typeface="Arial" charset="0"/>
                </a:rPr>
                <a:t>50% over plan</a:t>
              </a:r>
            </a:p>
          </p:txBody>
        </p:sp>
        <p:sp>
          <p:nvSpPr>
            <p:cNvPr id="15387" name="AutoShape 29"/>
            <p:cNvSpPr>
              <a:spLocks noChangeArrowheads="1"/>
            </p:cNvSpPr>
            <p:nvPr/>
          </p:nvSpPr>
          <p:spPr bwMode="auto">
            <a:xfrm>
              <a:off x="212" y="418"/>
              <a:ext cx="1570" cy="274"/>
            </a:xfrm>
            <a:prstGeom prst="cube">
              <a:avLst>
                <a:gd name="adj" fmla="val 2500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388" name="Text Box 30"/>
            <p:cNvSpPr txBox="1">
              <a:spLocks noChangeArrowheads="1"/>
            </p:cNvSpPr>
            <p:nvPr/>
          </p:nvSpPr>
          <p:spPr bwMode="auto">
            <a:xfrm>
              <a:off x="389" y="470"/>
              <a:ext cx="122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400" b="1">
                  <a:latin typeface="Arial" charset="0"/>
                </a:rPr>
                <a:t>&gt;50% over plan</a:t>
              </a:r>
            </a:p>
          </p:txBody>
        </p:sp>
        <p:sp>
          <p:nvSpPr>
            <p:cNvPr id="15389" name="AutoShape 31"/>
            <p:cNvSpPr>
              <a:spLocks noChangeArrowheads="1"/>
            </p:cNvSpPr>
            <p:nvPr/>
          </p:nvSpPr>
          <p:spPr bwMode="auto">
            <a:xfrm>
              <a:off x="212" y="1163"/>
              <a:ext cx="1570" cy="273"/>
            </a:xfrm>
            <a:prstGeom prst="cube">
              <a:avLst>
                <a:gd name="adj" fmla="val 2500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390" name="Text Box 32"/>
            <p:cNvSpPr txBox="1">
              <a:spLocks noChangeArrowheads="1"/>
            </p:cNvSpPr>
            <p:nvPr/>
          </p:nvSpPr>
          <p:spPr bwMode="auto">
            <a:xfrm>
              <a:off x="231" y="1212"/>
              <a:ext cx="145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400" b="1">
                  <a:latin typeface="Arial" charset="0"/>
                </a:rPr>
                <a:t>11</a:t>
              </a:r>
              <a:r>
                <a:rPr lang="en-IN" altLang="en-US" sz="1400" b="1">
                  <a:latin typeface="Arial" charset="0"/>
                </a:rPr>
                <a:t>–</a:t>
              </a:r>
              <a:r>
                <a:rPr lang="en-GB" altLang="en-US" sz="1400" b="1">
                  <a:latin typeface="Arial" charset="0"/>
                </a:rPr>
                <a:t>25% over plan</a:t>
              </a:r>
            </a:p>
          </p:txBody>
        </p:sp>
        <p:sp>
          <p:nvSpPr>
            <p:cNvPr id="15391" name="AutoShape 33"/>
            <p:cNvSpPr>
              <a:spLocks noChangeArrowheads="1"/>
            </p:cNvSpPr>
            <p:nvPr/>
          </p:nvSpPr>
          <p:spPr bwMode="auto">
            <a:xfrm>
              <a:off x="216" y="1537"/>
              <a:ext cx="1568" cy="274"/>
            </a:xfrm>
            <a:prstGeom prst="cube">
              <a:avLst>
                <a:gd name="adj" fmla="val 2500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392" name="Text Box 34"/>
            <p:cNvSpPr txBox="1">
              <a:spLocks noChangeArrowheads="1"/>
            </p:cNvSpPr>
            <p:nvPr/>
          </p:nvSpPr>
          <p:spPr bwMode="auto">
            <a:xfrm>
              <a:off x="177" y="1577"/>
              <a:ext cx="153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400" b="1">
                  <a:latin typeface="Arial" charset="0"/>
                </a:rPr>
                <a:t>1</a:t>
              </a:r>
              <a:r>
                <a:rPr lang="en-IN" altLang="en-US" sz="1400" b="1">
                  <a:latin typeface="Arial" charset="0"/>
                </a:rPr>
                <a:t>–</a:t>
              </a:r>
              <a:r>
                <a:rPr lang="en-GB" altLang="en-US" sz="1400" b="1">
                  <a:latin typeface="Arial" charset="0"/>
                </a:rPr>
                <a:t>10% over plan</a:t>
              </a:r>
            </a:p>
          </p:txBody>
        </p:sp>
        <p:sp>
          <p:nvSpPr>
            <p:cNvPr id="15393" name="AutoShape 35"/>
            <p:cNvSpPr>
              <a:spLocks noChangeArrowheads="1"/>
            </p:cNvSpPr>
            <p:nvPr/>
          </p:nvSpPr>
          <p:spPr bwMode="auto">
            <a:xfrm>
              <a:off x="219" y="2275"/>
              <a:ext cx="1568" cy="273"/>
            </a:xfrm>
            <a:prstGeom prst="cube">
              <a:avLst>
                <a:gd name="adj" fmla="val 2500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394" name="Text Box 36"/>
            <p:cNvSpPr txBox="1">
              <a:spLocks noChangeArrowheads="1"/>
            </p:cNvSpPr>
            <p:nvPr/>
          </p:nvSpPr>
          <p:spPr bwMode="auto">
            <a:xfrm>
              <a:off x="238" y="2315"/>
              <a:ext cx="1456"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400" b="1">
                  <a:latin typeface="Arial" charset="0"/>
                </a:rPr>
                <a:t>1</a:t>
              </a:r>
              <a:r>
                <a:rPr lang="en-IN" altLang="en-US" sz="1400" b="1">
                  <a:latin typeface="Arial" charset="0"/>
                </a:rPr>
                <a:t>–</a:t>
              </a:r>
              <a:r>
                <a:rPr lang="en-GB" altLang="en-US" sz="1400" b="1">
                  <a:latin typeface="Arial" charset="0"/>
                </a:rPr>
                <a:t>10% under plan</a:t>
              </a:r>
            </a:p>
          </p:txBody>
        </p:sp>
        <p:sp>
          <p:nvSpPr>
            <p:cNvPr id="15395" name="AutoShape 37"/>
            <p:cNvSpPr>
              <a:spLocks noChangeArrowheads="1"/>
            </p:cNvSpPr>
            <p:nvPr/>
          </p:nvSpPr>
          <p:spPr bwMode="auto">
            <a:xfrm>
              <a:off x="219" y="2640"/>
              <a:ext cx="1568" cy="273"/>
            </a:xfrm>
            <a:prstGeom prst="cube">
              <a:avLst>
                <a:gd name="adj" fmla="val 2500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396" name="Text Box 38"/>
            <p:cNvSpPr txBox="1">
              <a:spLocks noChangeArrowheads="1"/>
            </p:cNvSpPr>
            <p:nvPr/>
          </p:nvSpPr>
          <p:spPr bwMode="auto">
            <a:xfrm>
              <a:off x="200" y="2682"/>
              <a:ext cx="153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400" b="1">
                  <a:latin typeface="Arial" charset="0"/>
                </a:rPr>
                <a:t>11</a:t>
              </a:r>
              <a:r>
                <a:rPr lang="en-IN" altLang="en-US" sz="1400" b="1">
                  <a:latin typeface="Arial" charset="0"/>
                </a:rPr>
                <a:t>–</a:t>
              </a:r>
              <a:r>
                <a:rPr lang="en-GB" altLang="en-US" sz="1400" b="1">
                  <a:latin typeface="Arial" charset="0"/>
                </a:rPr>
                <a:t>25% under plan</a:t>
              </a:r>
            </a:p>
          </p:txBody>
        </p:sp>
        <p:sp>
          <p:nvSpPr>
            <p:cNvPr id="15397" name="AutoShape 39"/>
            <p:cNvSpPr>
              <a:spLocks noChangeArrowheads="1"/>
            </p:cNvSpPr>
            <p:nvPr/>
          </p:nvSpPr>
          <p:spPr bwMode="auto">
            <a:xfrm>
              <a:off x="226" y="3014"/>
              <a:ext cx="1568" cy="273"/>
            </a:xfrm>
            <a:prstGeom prst="cube">
              <a:avLst>
                <a:gd name="adj" fmla="val 2500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398" name="Text Box 40"/>
            <p:cNvSpPr txBox="1">
              <a:spLocks noChangeArrowheads="1"/>
            </p:cNvSpPr>
            <p:nvPr/>
          </p:nvSpPr>
          <p:spPr bwMode="auto">
            <a:xfrm>
              <a:off x="245" y="3054"/>
              <a:ext cx="1456"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400" b="1">
                  <a:latin typeface="Arial" charset="0"/>
                </a:rPr>
                <a:t>&gt;25% under plan</a:t>
              </a:r>
            </a:p>
          </p:txBody>
        </p:sp>
        <p:sp>
          <p:nvSpPr>
            <p:cNvPr id="15399" name="AutoShape 41"/>
            <p:cNvSpPr>
              <a:spLocks noChangeArrowheads="1"/>
            </p:cNvSpPr>
            <p:nvPr/>
          </p:nvSpPr>
          <p:spPr bwMode="auto">
            <a:xfrm>
              <a:off x="226" y="3379"/>
              <a:ext cx="1568" cy="273"/>
            </a:xfrm>
            <a:prstGeom prst="cube">
              <a:avLst>
                <a:gd name="adj" fmla="val 2500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400" name="Text Box 42"/>
            <p:cNvSpPr txBox="1">
              <a:spLocks noChangeArrowheads="1"/>
            </p:cNvSpPr>
            <p:nvPr/>
          </p:nvSpPr>
          <p:spPr bwMode="auto">
            <a:xfrm>
              <a:off x="207" y="3421"/>
              <a:ext cx="153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400" b="1">
                  <a:latin typeface="Arial" charset="0"/>
                </a:rPr>
                <a:t>Don’t know</a:t>
              </a:r>
            </a:p>
          </p:txBody>
        </p:sp>
        <p:sp>
          <p:nvSpPr>
            <p:cNvPr id="15401" name="AutoShape 43"/>
            <p:cNvSpPr>
              <a:spLocks noChangeArrowheads="1"/>
            </p:cNvSpPr>
            <p:nvPr/>
          </p:nvSpPr>
          <p:spPr bwMode="auto">
            <a:xfrm>
              <a:off x="1878" y="3373"/>
              <a:ext cx="640" cy="267"/>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402" name="AutoShape 44"/>
            <p:cNvSpPr>
              <a:spLocks noChangeArrowheads="1"/>
            </p:cNvSpPr>
            <p:nvPr/>
          </p:nvSpPr>
          <p:spPr bwMode="auto">
            <a:xfrm>
              <a:off x="1878" y="3006"/>
              <a:ext cx="438" cy="266"/>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403" name="Text Box 45"/>
            <p:cNvSpPr txBox="1">
              <a:spLocks noChangeArrowheads="1"/>
            </p:cNvSpPr>
            <p:nvPr/>
          </p:nvSpPr>
          <p:spPr bwMode="auto">
            <a:xfrm>
              <a:off x="2034" y="3409"/>
              <a:ext cx="49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600" b="1" i="1">
                  <a:solidFill>
                    <a:srgbClr val="FFCC99"/>
                  </a:solidFill>
                  <a:latin typeface="Arial" charset="0"/>
                </a:rPr>
                <a:t>5%</a:t>
              </a:r>
            </a:p>
          </p:txBody>
        </p:sp>
        <p:sp>
          <p:nvSpPr>
            <p:cNvPr id="15404" name="Text Box 46"/>
            <p:cNvSpPr txBox="1">
              <a:spLocks noChangeArrowheads="1"/>
            </p:cNvSpPr>
            <p:nvPr/>
          </p:nvSpPr>
          <p:spPr bwMode="auto">
            <a:xfrm>
              <a:off x="1867" y="3039"/>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600" b="1" i="1">
                  <a:solidFill>
                    <a:srgbClr val="FFCC99"/>
                  </a:solidFill>
                  <a:latin typeface="Arial" charset="0"/>
                </a:rPr>
                <a:t>3%</a:t>
              </a:r>
            </a:p>
          </p:txBody>
        </p:sp>
        <p:sp>
          <p:nvSpPr>
            <p:cNvPr id="15405" name="AutoShape 47"/>
            <p:cNvSpPr>
              <a:spLocks noChangeArrowheads="1"/>
            </p:cNvSpPr>
            <p:nvPr/>
          </p:nvSpPr>
          <p:spPr bwMode="auto">
            <a:xfrm>
              <a:off x="1865" y="3732"/>
              <a:ext cx="138" cy="132"/>
            </a:xfrm>
            <a:prstGeom prst="cube">
              <a:avLst>
                <a:gd name="adj" fmla="val 38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406" name="AutoShape 48"/>
            <p:cNvSpPr>
              <a:spLocks noChangeArrowheads="1"/>
            </p:cNvSpPr>
            <p:nvPr/>
          </p:nvSpPr>
          <p:spPr bwMode="auto">
            <a:xfrm>
              <a:off x="2445" y="3734"/>
              <a:ext cx="138" cy="132"/>
            </a:xfrm>
            <a:prstGeom prst="cube">
              <a:avLst>
                <a:gd name="adj" fmla="val 38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407" name="AutoShape 49"/>
            <p:cNvSpPr>
              <a:spLocks noChangeArrowheads="1"/>
            </p:cNvSpPr>
            <p:nvPr/>
          </p:nvSpPr>
          <p:spPr bwMode="auto">
            <a:xfrm>
              <a:off x="3029" y="3734"/>
              <a:ext cx="138" cy="132"/>
            </a:xfrm>
            <a:prstGeom prst="cube">
              <a:avLst>
                <a:gd name="adj" fmla="val 38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408" name="AutoShape 50"/>
            <p:cNvSpPr>
              <a:spLocks noChangeArrowheads="1"/>
            </p:cNvSpPr>
            <p:nvPr/>
          </p:nvSpPr>
          <p:spPr bwMode="auto">
            <a:xfrm>
              <a:off x="3609" y="3734"/>
              <a:ext cx="138" cy="132"/>
            </a:xfrm>
            <a:prstGeom prst="cube">
              <a:avLst>
                <a:gd name="adj" fmla="val 38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409" name="AutoShape 51"/>
            <p:cNvSpPr>
              <a:spLocks noChangeArrowheads="1"/>
            </p:cNvSpPr>
            <p:nvPr/>
          </p:nvSpPr>
          <p:spPr bwMode="auto">
            <a:xfrm>
              <a:off x="4189" y="3734"/>
              <a:ext cx="138" cy="132"/>
            </a:xfrm>
            <a:prstGeom prst="cube">
              <a:avLst>
                <a:gd name="adj" fmla="val 38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410" name="AutoShape 52"/>
            <p:cNvSpPr>
              <a:spLocks noChangeArrowheads="1"/>
            </p:cNvSpPr>
            <p:nvPr/>
          </p:nvSpPr>
          <p:spPr bwMode="auto">
            <a:xfrm>
              <a:off x="4769" y="3730"/>
              <a:ext cx="138" cy="132"/>
            </a:xfrm>
            <a:prstGeom prst="cube">
              <a:avLst>
                <a:gd name="adj" fmla="val 38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411" name="AutoShape 53"/>
            <p:cNvSpPr>
              <a:spLocks noChangeArrowheads="1"/>
            </p:cNvSpPr>
            <p:nvPr/>
          </p:nvSpPr>
          <p:spPr bwMode="auto">
            <a:xfrm>
              <a:off x="5357" y="3734"/>
              <a:ext cx="138" cy="132"/>
            </a:xfrm>
            <a:prstGeom prst="cube">
              <a:avLst>
                <a:gd name="adj" fmla="val 38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412" name="Text Box 54"/>
            <p:cNvSpPr txBox="1">
              <a:spLocks noChangeArrowheads="1"/>
            </p:cNvSpPr>
            <p:nvPr/>
          </p:nvSpPr>
          <p:spPr bwMode="auto">
            <a:xfrm>
              <a:off x="4632" y="3839"/>
              <a:ext cx="37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400" b="1">
                  <a:latin typeface="Arial" charset="0"/>
                </a:rPr>
                <a:t>25</a:t>
              </a:r>
            </a:p>
          </p:txBody>
        </p:sp>
        <p:sp>
          <p:nvSpPr>
            <p:cNvPr id="15413" name="Text Box 55"/>
            <p:cNvSpPr txBox="1">
              <a:spLocks noChangeArrowheads="1"/>
            </p:cNvSpPr>
            <p:nvPr/>
          </p:nvSpPr>
          <p:spPr bwMode="auto">
            <a:xfrm>
              <a:off x="5216" y="3839"/>
              <a:ext cx="37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400" b="1">
                  <a:latin typeface="Arial" charset="0"/>
                </a:rPr>
                <a:t>30</a:t>
              </a:r>
            </a:p>
          </p:txBody>
        </p:sp>
        <p:grpSp>
          <p:nvGrpSpPr>
            <p:cNvPr id="15414" name="Group 56"/>
            <p:cNvGrpSpPr>
              <a:grpSpLocks/>
            </p:cNvGrpSpPr>
            <p:nvPr/>
          </p:nvGrpSpPr>
          <p:grpSpPr bwMode="auto">
            <a:xfrm>
              <a:off x="1829" y="809"/>
              <a:ext cx="385" cy="278"/>
              <a:chOff x="1821" y="418"/>
              <a:chExt cx="385" cy="278"/>
            </a:xfrm>
          </p:grpSpPr>
          <p:sp>
            <p:nvSpPr>
              <p:cNvPr id="15415" name="AutoShape 57"/>
              <p:cNvSpPr>
                <a:spLocks noChangeArrowheads="1"/>
              </p:cNvSpPr>
              <p:nvPr/>
            </p:nvSpPr>
            <p:spPr bwMode="auto">
              <a:xfrm>
                <a:off x="1870" y="418"/>
                <a:ext cx="336" cy="267"/>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800"/>
              </a:p>
            </p:txBody>
          </p:sp>
          <p:sp>
            <p:nvSpPr>
              <p:cNvPr id="15416" name="Text Box 58"/>
              <p:cNvSpPr txBox="1">
                <a:spLocks noChangeArrowheads="1"/>
              </p:cNvSpPr>
              <p:nvPr/>
            </p:nvSpPr>
            <p:spPr bwMode="auto">
              <a:xfrm>
                <a:off x="1821" y="456"/>
                <a:ext cx="35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600" b="1" i="1">
                    <a:solidFill>
                      <a:srgbClr val="FFCC99"/>
                    </a:solidFill>
                    <a:latin typeface="Arial" charset="0"/>
                  </a:rPr>
                  <a:t>2%</a:t>
                </a:r>
              </a:p>
            </p:txBody>
          </p:sp>
        </p:grpSp>
      </p:grpSp>
      <p:sp>
        <p:nvSpPr>
          <p:cNvPr id="60" name="Rectangle 59"/>
          <p:cNvSpPr>
            <a:spLocks noChangeArrowheads="1"/>
          </p:cNvSpPr>
          <p:nvPr/>
        </p:nvSpPr>
        <p:spPr bwMode="auto">
          <a:xfrm rot="10800000" flipV="1">
            <a:off x="392113" y="6018213"/>
            <a:ext cx="8320087" cy="40005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GB" altLang="ko-KR" sz="1200" kern="0" dirty="0">
                <a:solidFill>
                  <a:srgbClr val="000000"/>
                </a:solidFill>
                <a:latin typeface="Arial" pitchFamily="34" charset="0"/>
                <a:ea typeface="Gulim" pitchFamily="34" charset="-127"/>
              </a:rPr>
              <a:t>Figure 9.5 </a:t>
            </a:r>
            <a:r>
              <a:rPr lang="en-IN" altLang="ko-KR" sz="1800" kern="0" dirty="0">
                <a:solidFill>
                  <a:srgbClr val="000000"/>
                </a:solidFill>
                <a:latin typeface="Arial" pitchFamily="34" charset="0"/>
                <a:ea typeface="Gulim" pitchFamily="34" charset="-127"/>
              </a:rPr>
              <a:t/>
            </a:r>
            <a:br>
              <a:rPr lang="en-IN" altLang="ko-KR" sz="1800" kern="0" dirty="0">
                <a:solidFill>
                  <a:srgbClr val="000000"/>
                </a:solidFill>
                <a:latin typeface="Arial" pitchFamily="34" charset="0"/>
                <a:ea typeface="Gulim" pitchFamily="34" charset="-127"/>
              </a:rPr>
            </a:br>
            <a:r>
              <a:rPr lang="en-IN" altLang="ko-KR" sz="800" i="1" kern="0" dirty="0">
                <a:solidFill>
                  <a:srgbClr val="000000"/>
                </a:solidFill>
                <a:latin typeface="Arial" pitchFamily="34" charset="0"/>
                <a:ea typeface="Gulim" pitchFamily="34" charset="-127"/>
                <a:cs typeface="Arial" pitchFamily="34" charset="0"/>
              </a:rPr>
              <a:t>Source</a:t>
            </a:r>
            <a:r>
              <a:rPr lang="en-IN" altLang="ko-KR" sz="800" kern="0" dirty="0">
                <a:solidFill>
                  <a:srgbClr val="000000"/>
                </a:solidFill>
                <a:latin typeface="Arial" pitchFamily="34" charset="0"/>
                <a:ea typeface="Gulim" pitchFamily="34" charset="-127"/>
                <a:cs typeface="Arial" pitchFamily="34" charset="0"/>
              </a:rPr>
              <a:t>: </a:t>
            </a:r>
            <a:r>
              <a:rPr lang="en-IN" sz="800" dirty="0">
                <a:latin typeface="Arial" pitchFamily="34" charset="0"/>
                <a:cs typeface="Arial" pitchFamily="34" charset="0"/>
              </a:rPr>
              <a:t>Information from </a:t>
            </a:r>
            <a:r>
              <a:rPr lang="en-IN" sz="800" dirty="0" err="1">
                <a:latin typeface="Arial" pitchFamily="34" charset="0"/>
                <a:cs typeface="Arial" pitchFamily="34" charset="0"/>
              </a:rPr>
              <a:t>BPM</a:t>
            </a:r>
            <a:r>
              <a:rPr lang="en-IN" sz="800" dirty="0">
                <a:latin typeface="Arial" pitchFamily="34" charset="0"/>
                <a:cs typeface="Arial" pitchFamily="34" charset="0"/>
              </a:rPr>
              <a:t> Forum (2008), ‘Perfect how you project’.</a:t>
            </a:r>
            <a:endParaRPr lang="en-IN" altLang="ko-KR" sz="800" kern="0" dirty="0">
              <a:solidFill>
                <a:srgbClr val="000000"/>
              </a:solidFill>
              <a:latin typeface="Arial" pitchFamily="34" charset="0"/>
              <a:ea typeface="Gulim" pitchFamily="34" charset="-127"/>
              <a:cs typeface="Arial" pitchFamily="34" charset="0"/>
            </a:endParaRPr>
          </a:p>
        </p:txBody>
      </p:sp>
    </p:spTree>
    <p:extLst>
      <p:ext uri="{BB962C8B-B14F-4D97-AF65-F5344CB8AC3E}">
        <p14:creationId xmlns:p14="http://schemas.microsoft.com/office/powerpoint/2010/main" val="347722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SG" dirty="0" smtClean="0"/>
              <a:t>Learning outcomes</a:t>
            </a:r>
            <a:endParaRPr lang="en-SG" dirty="0"/>
          </a:p>
        </p:txBody>
      </p:sp>
      <p:sp>
        <p:nvSpPr>
          <p:cNvPr id="3" name="Content Placeholder 2"/>
          <p:cNvSpPr>
            <a:spLocks noGrp="1"/>
          </p:cNvSpPr>
          <p:nvPr>
            <p:ph idx="1"/>
          </p:nvPr>
        </p:nvSpPr>
        <p:spPr>
          <a:xfrm>
            <a:off x="457200" y="1600200"/>
            <a:ext cx="8229600" cy="4925144"/>
          </a:xfrm>
        </p:spPr>
        <p:txBody>
          <a:bodyPr>
            <a:normAutofit fontScale="85000" lnSpcReduction="10000"/>
          </a:bodyPr>
          <a:lstStyle/>
          <a:p>
            <a:pPr>
              <a:lnSpc>
                <a:spcPct val="120000"/>
              </a:lnSpc>
              <a:spcBef>
                <a:spcPts val="0"/>
              </a:spcBef>
              <a:buFont typeface="Wingdings" pitchFamily="2" charset="2"/>
              <a:buChar char="q"/>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dirty="0">
                <a:ea typeface="Noto Sans SC Regular" charset="0"/>
                <a:cs typeface="Noto Sans SC Regular" charset="0"/>
              </a:rPr>
              <a:t>Define a budget and show how budgets, strategic  objectives and strategic plans are related</a:t>
            </a:r>
          </a:p>
          <a:p>
            <a:pPr>
              <a:lnSpc>
                <a:spcPct val="120000"/>
              </a:lnSpc>
              <a:spcBef>
                <a:spcPts val="13"/>
              </a:spcBef>
              <a:buFont typeface="Wingdings" pitchFamily="2" charset="2"/>
              <a:buChar char="q"/>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dirty="0">
                <a:ea typeface="Noto Sans SC Regular" charset="0"/>
                <a:cs typeface="Noto Sans SC Regular" charset="0"/>
              </a:rPr>
              <a:t>Explain the budgeting process and the interlinking of  the various budgets within the </a:t>
            </a:r>
            <a:r>
              <a:rPr lang="en-US" dirty="0" smtClean="0">
                <a:ea typeface="Noto Sans SC Regular" charset="0"/>
                <a:cs typeface="Noto Sans SC Regular" charset="0"/>
              </a:rPr>
              <a:t>business</a:t>
            </a:r>
            <a:endParaRPr lang="en-US" dirty="0">
              <a:ea typeface="Noto Sans SC Regular" charset="0"/>
              <a:cs typeface="Noto Sans SC Regular" charset="0"/>
            </a:endParaRPr>
          </a:p>
          <a:p>
            <a:pPr>
              <a:lnSpc>
                <a:spcPct val="127000"/>
              </a:lnSpc>
              <a:buFont typeface="Wingdings" pitchFamily="2" charset="2"/>
              <a:buChar char="q"/>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dirty="0">
                <a:ea typeface="Noto Sans SC Regular" charset="0"/>
                <a:cs typeface="Noto Sans SC Regular" charset="0"/>
              </a:rPr>
              <a:t>Indicate the uses of budgeting and construct various  budgets, including the cash budget, from relevant </a:t>
            </a:r>
            <a:r>
              <a:rPr lang="en-US" dirty="0" smtClean="0">
                <a:ea typeface="Noto Sans SC Regular" charset="0"/>
                <a:cs typeface="Noto Sans SC Regular" charset="0"/>
              </a:rPr>
              <a:t>data</a:t>
            </a:r>
            <a:endParaRPr lang="en-US" sz="3600" dirty="0">
              <a:ea typeface="Noto Sans SC Regular" charset="0"/>
              <a:cs typeface="Noto Sans SC Regular" charset="0"/>
            </a:endParaRPr>
          </a:p>
          <a:p>
            <a:pPr>
              <a:lnSpc>
                <a:spcPct val="120000"/>
              </a:lnSpc>
              <a:buFont typeface="Wingdings" pitchFamily="2" charset="2"/>
              <a:buChar char="q"/>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dirty="0">
                <a:ea typeface="Noto Sans SC Regular" charset="0"/>
                <a:cs typeface="Noto Sans SC Regular" charset="0"/>
              </a:rPr>
              <a:t>Show how the budget can be used to exercise  control over the business</a:t>
            </a:r>
          </a:p>
          <a:p>
            <a:pPr marL="0" indent="457200">
              <a:lnSpc>
                <a:spcPct val="120000"/>
              </a:lnSpc>
              <a:spcBef>
                <a:spcPts val="0"/>
              </a:spcBef>
              <a:buFont typeface="Wingdings" pitchFamily="2" charset="2"/>
              <a:buChar char="q"/>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dirty="0">
              <a:solidFill>
                <a:srgbClr val="000053"/>
              </a:solidFill>
              <a:ea typeface="Noto Sans SC Regular" charset="0"/>
              <a:cs typeface="Noto Sans SC Regular" charset="0"/>
            </a:endParaRPr>
          </a:p>
        </p:txBody>
      </p:sp>
    </p:spTree>
    <p:extLst>
      <p:ext uri="{BB962C8B-B14F-4D97-AF65-F5344CB8AC3E}">
        <p14:creationId xmlns:p14="http://schemas.microsoft.com/office/powerpoint/2010/main" val="2562526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SG" dirty="0" smtClean="0"/>
              <a:t>Cash Budget</a:t>
            </a:r>
            <a:endParaRPr lang="en-SG" dirty="0"/>
          </a:p>
        </p:txBody>
      </p:sp>
      <p:sp>
        <p:nvSpPr>
          <p:cNvPr id="5" name="Content Placeholder 4"/>
          <p:cNvSpPr>
            <a:spLocks noGrp="1"/>
          </p:cNvSpPr>
          <p:nvPr>
            <p:ph idx="1"/>
          </p:nvPr>
        </p:nvSpPr>
        <p:spPr/>
        <p:txBody>
          <a:bodyPr/>
          <a:lstStyle/>
          <a:p>
            <a:r>
              <a:rPr lang="en-US" dirty="0"/>
              <a:t>It sets out all the cash receipts and payments that a business expects to make over a period of time. </a:t>
            </a:r>
          </a:p>
          <a:p>
            <a:r>
              <a:rPr lang="en-US" dirty="0"/>
              <a:t>Usually month-to-month basis.</a:t>
            </a:r>
            <a:endParaRPr lang="en-SG" dirty="0"/>
          </a:p>
          <a:p>
            <a:endParaRPr lang="en-SG" dirty="0"/>
          </a:p>
        </p:txBody>
      </p:sp>
    </p:spTree>
    <p:extLst>
      <p:ext uri="{BB962C8B-B14F-4D97-AF65-F5344CB8AC3E}">
        <p14:creationId xmlns:p14="http://schemas.microsoft.com/office/powerpoint/2010/main" val="1520981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SG" dirty="0" smtClean="0"/>
              <a:t>Cash Budget</a:t>
            </a:r>
            <a:endParaRPr lang="en-SG" dirty="0"/>
          </a:p>
        </p:txBody>
      </p:sp>
      <p:sp>
        <p:nvSpPr>
          <p:cNvPr id="5" name="Content Placeholder 4"/>
          <p:cNvSpPr>
            <a:spLocks noGrp="1"/>
          </p:cNvSpPr>
          <p:nvPr>
            <p:ph idx="1"/>
          </p:nvPr>
        </p:nvSpPr>
        <p:spPr/>
        <p:txBody>
          <a:bodyPr>
            <a:normAutofit lnSpcReduction="10000"/>
          </a:bodyPr>
          <a:lstStyle/>
          <a:p>
            <a:r>
              <a:rPr lang="en-US" b="1" dirty="0"/>
              <a:t>Running out of cash funds </a:t>
            </a:r>
            <a:r>
              <a:rPr lang="en-US" dirty="0"/>
              <a:t>will require a huge problem to the company. </a:t>
            </a:r>
          </a:p>
          <a:p>
            <a:r>
              <a:rPr lang="en-US" dirty="0"/>
              <a:t>Any </a:t>
            </a:r>
            <a:r>
              <a:rPr lang="en-US" b="1" dirty="0"/>
              <a:t>shortage of cash can be foreseen </a:t>
            </a:r>
            <a:r>
              <a:rPr lang="en-US" dirty="0"/>
              <a:t>and action taken in good time to obtain a loan or a bank overdraft to cover the shortfall when it occurs. </a:t>
            </a:r>
          </a:p>
          <a:p>
            <a:r>
              <a:rPr lang="en-US" dirty="0"/>
              <a:t>When a cash budget had been prepared, the customer would be able to know in advance </a:t>
            </a:r>
            <a:r>
              <a:rPr lang="en-US" b="1" dirty="0"/>
              <a:t>if the additional cash funds are needed. </a:t>
            </a:r>
          </a:p>
          <a:p>
            <a:endParaRPr lang="en-SG" dirty="0"/>
          </a:p>
        </p:txBody>
      </p:sp>
    </p:spTree>
    <p:extLst>
      <p:ext uri="{BB962C8B-B14F-4D97-AF65-F5344CB8AC3E}">
        <p14:creationId xmlns:p14="http://schemas.microsoft.com/office/powerpoint/2010/main" val="3129351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short,</a:t>
            </a:r>
            <a:endParaRPr lang="en-SG" dirty="0"/>
          </a:p>
        </p:txBody>
      </p:sp>
      <p:sp>
        <p:nvSpPr>
          <p:cNvPr id="3" name="Content Placeholder 2"/>
          <p:cNvSpPr>
            <a:spLocks noGrp="1"/>
          </p:cNvSpPr>
          <p:nvPr>
            <p:ph idx="1"/>
          </p:nvPr>
        </p:nvSpPr>
        <p:spPr/>
        <p:txBody>
          <a:bodyPr/>
          <a:lstStyle/>
          <a:p>
            <a:r>
              <a:rPr lang="en-US" dirty="0"/>
              <a:t>Cash budget can reveal</a:t>
            </a:r>
          </a:p>
          <a:p>
            <a:pPr lvl="1"/>
            <a:r>
              <a:rPr lang="en-US" dirty="0"/>
              <a:t>How much is needed</a:t>
            </a:r>
          </a:p>
          <a:p>
            <a:pPr lvl="1"/>
            <a:r>
              <a:rPr lang="en-US" dirty="0"/>
              <a:t>When it will be needed</a:t>
            </a:r>
          </a:p>
        </p:txBody>
      </p:sp>
    </p:spTree>
    <p:extLst>
      <p:ext uri="{BB962C8B-B14F-4D97-AF65-F5344CB8AC3E}">
        <p14:creationId xmlns:p14="http://schemas.microsoft.com/office/powerpoint/2010/main" val="2642778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F6374D-F062-4418-9EEB-30CC162249B9}"/>
              </a:ext>
            </a:extLst>
          </p:cNvPr>
          <p:cNvSpPr>
            <a:spLocks noGrp="1"/>
          </p:cNvSpPr>
          <p:nvPr>
            <p:ph type="title"/>
          </p:nvPr>
        </p:nvSpPr>
        <p:spPr>
          <a:ln>
            <a:solidFill>
              <a:schemeClr val="tx1"/>
            </a:solidFill>
          </a:ln>
        </p:spPr>
        <p:txBody>
          <a:bodyPr/>
          <a:lstStyle/>
          <a:p>
            <a:r>
              <a:rPr lang="en-US" dirty="0" smtClean="0"/>
              <a:t>Case 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62192263"/>
              </p:ext>
            </p:extLst>
          </p:nvPr>
        </p:nvGraphicFramePr>
        <p:xfrm>
          <a:off x="251520" y="1493520"/>
          <a:ext cx="8532439" cy="4490080"/>
        </p:xfrm>
        <a:graphic>
          <a:graphicData uri="http://schemas.openxmlformats.org/drawingml/2006/table">
            <a:tbl>
              <a:tblPr/>
              <a:tblGrid>
                <a:gridCol w="1551303"/>
                <a:gridCol w="873056"/>
                <a:gridCol w="1078903"/>
                <a:gridCol w="1011575"/>
                <a:gridCol w="1011575"/>
                <a:gridCol w="1011575"/>
                <a:gridCol w="1011575"/>
                <a:gridCol w="982877"/>
              </a:tblGrid>
              <a:tr h="198879">
                <a:tc gridSpan="8">
                  <a:txBody>
                    <a:bodyPr/>
                    <a:lstStyle/>
                    <a:p>
                      <a:pPr algn="ctr">
                        <a:spcAft>
                          <a:spcPts val="0"/>
                        </a:spcAft>
                      </a:pPr>
                      <a:r>
                        <a:rPr lang="en-SG" sz="1600" dirty="0" smtClean="0">
                          <a:latin typeface="Arial"/>
                        </a:rPr>
                        <a:t>Cash budget for Jenson’s </a:t>
                      </a:r>
                      <a:r>
                        <a:rPr lang="en-SG" sz="1600" dirty="0">
                          <a:latin typeface="Arial"/>
                        </a:rPr>
                        <a:t>for the </a:t>
                      </a:r>
                      <a:r>
                        <a:rPr lang="en-SG" sz="1600" dirty="0" smtClean="0">
                          <a:latin typeface="Arial"/>
                        </a:rPr>
                        <a:t>six </a:t>
                      </a:r>
                      <a:r>
                        <a:rPr lang="en-SG" sz="1600" dirty="0">
                          <a:latin typeface="Arial"/>
                        </a:rPr>
                        <a:t>months ended </a:t>
                      </a:r>
                      <a:r>
                        <a:rPr lang="en-SG" sz="1600" dirty="0" smtClean="0">
                          <a:latin typeface="Arial"/>
                        </a:rPr>
                        <a:t>Dec </a:t>
                      </a:r>
                      <a:r>
                        <a:rPr lang="en-SG" sz="1600" dirty="0">
                          <a:latin typeface="Arial"/>
                        </a:rPr>
                        <a:t>31</a:t>
                      </a:r>
                      <a:r>
                        <a:rPr lang="en-SG" sz="1600" baseline="30000" dirty="0">
                          <a:latin typeface="Arial"/>
                        </a:rPr>
                        <a:t>st</a:t>
                      </a:r>
                      <a:r>
                        <a:rPr lang="en-SG" sz="1600" dirty="0">
                          <a:latin typeface="Arial"/>
                        </a:rPr>
                        <a:t> </a:t>
                      </a:r>
                      <a:r>
                        <a:rPr lang="en-SG" sz="1600" dirty="0" smtClean="0">
                          <a:latin typeface="Arial"/>
                        </a:rPr>
                        <a:t>2013</a:t>
                      </a:r>
                      <a:endParaRPr lang="en-SG" sz="1600" dirty="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tr>
              <a:tr h="198879">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smtClean="0">
                          <a:latin typeface="Arial"/>
                        </a:rPr>
                        <a:t>July</a:t>
                      </a:r>
                      <a:endParaRPr lang="en-SG" sz="1600" dirty="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SG" sz="1600" dirty="0" smtClean="0">
                          <a:latin typeface="Arial"/>
                        </a:rPr>
                        <a:t>August</a:t>
                      </a:r>
                      <a:endParaRPr lang="en-SG" sz="1600" dirty="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smtClean="0">
                          <a:latin typeface="Arial"/>
                        </a:rPr>
                        <a:t>September</a:t>
                      </a:r>
                      <a:endParaRPr lang="en-SG" sz="1600" dirty="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smtClean="0">
                          <a:latin typeface="Calibri"/>
                        </a:rPr>
                        <a:t>October </a:t>
                      </a:r>
                      <a:endParaRPr lang="en-SG" sz="1600" dirty="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smtClean="0">
                          <a:latin typeface="Calibri"/>
                        </a:rPr>
                        <a:t>November</a:t>
                      </a:r>
                      <a:endParaRPr lang="en-SG" sz="1600" dirty="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smtClean="0">
                          <a:latin typeface="Calibri"/>
                        </a:rPr>
                        <a:t>December</a:t>
                      </a:r>
                      <a:endParaRPr lang="en-SG" sz="1600" dirty="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SG" sz="1600" dirty="0">
                          <a:latin typeface="Arial"/>
                        </a:rPr>
                        <a:t>Total</a:t>
                      </a:r>
                      <a:endParaRPr lang="en-SG" sz="1600" dirty="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79">
                <a:tc>
                  <a:txBody>
                    <a:bodyPr/>
                    <a:lstStyle/>
                    <a:p>
                      <a:pPr>
                        <a:spcAft>
                          <a:spcPts val="0"/>
                        </a:spcAft>
                      </a:pPr>
                      <a:r>
                        <a:rPr lang="en-SG" sz="1600">
                          <a:latin typeface="Arial"/>
                        </a:rPr>
                        <a:t>Cash in</a:t>
                      </a:r>
                      <a:endParaRPr lang="en-SG" sz="160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SG" sz="1600" dirty="0">
                          <a:latin typeface="Arial"/>
                        </a:rPr>
                        <a:t>(£)</a:t>
                      </a:r>
                      <a:endParaRPr lang="en-SG" sz="1600" dirty="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SG" sz="1600" dirty="0">
                          <a:latin typeface="Arial"/>
                        </a:rPr>
                        <a:t>(£)</a:t>
                      </a:r>
                      <a:endParaRPr lang="en-SG" sz="1600" dirty="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SG" sz="1600" dirty="0">
                          <a:latin typeface="Arial"/>
                        </a:rPr>
                        <a:t>(£)</a:t>
                      </a:r>
                      <a:endParaRPr lang="en-SG" sz="1600" dirty="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SG" sz="1600" dirty="0">
                          <a:latin typeface="Arial"/>
                        </a:rPr>
                        <a:t>(£)</a:t>
                      </a:r>
                      <a:endParaRPr lang="en-SG" sz="1600" dirty="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SG" sz="1600" dirty="0">
                          <a:latin typeface="Arial"/>
                        </a:rPr>
                        <a:t>(£)</a:t>
                      </a:r>
                      <a:endParaRPr lang="en-SG" sz="1600" dirty="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SG" sz="1600" dirty="0">
                          <a:latin typeface="Arial"/>
                        </a:rPr>
                        <a:t>(£)</a:t>
                      </a:r>
                      <a:endParaRPr lang="en-SG" sz="1600" dirty="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SG" sz="1600" dirty="0">
                          <a:latin typeface="Arial"/>
                        </a:rPr>
                        <a:t>(£)</a:t>
                      </a:r>
                      <a:endParaRPr lang="en-SG" sz="1600" dirty="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79">
                <a:tc>
                  <a:txBody>
                    <a:bodyPr/>
                    <a:lstStyle/>
                    <a:p>
                      <a:pPr>
                        <a:spcAft>
                          <a:spcPts val="0"/>
                        </a:spcAft>
                      </a:pPr>
                      <a:r>
                        <a:rPr lang="en-US" sz="1600" dirty="0" smtClean="0">
                          <a:latin typeface="Arial"/>
                        </a:rPr>
                        <a:t>Receipt</a:t>
                      </a:r>
                      <a:endParaRPr lang="en-SG" sz="1600" dirty="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79">
                <a:tc>
                  <a:txBody>
                    <a:bodyPr/>
                    <a:lstStyle/>
                    <a:p>
                      <a:pPr>
                        <a:spcAft>
                          <a:spcPts val="0"/>
                        </a:spcAft>
                      </a:pPr>
                      <a:r>
                        <a:rPr lang="en-SG" sz="1600">
                          <a:latin typeface="Arial"/>
                        </a:rPr>
                        <a:t>Total cash in</a:t>
                      </a:r>
                      <a:endParaRPr lang="en-SG" sz="160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79">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79">
                <a:tc>
                  <a:txBody>
                    <a:bodyPr/>
                    <a:lstStyle/>
                    <a:p>
                      <a:pPr>
                        <a:spcAft>
                          <a:spcPts val="0"/>
                        </a:spcAft>
                      </a:pPr>
                      <a:r>
                        <a:rPr lang="en-SG" sz="1600">
                          <a:latin typeface="Arial"/>
                        </a:rPr>
                        <a:t>Cash out</a:t>
                      </a:r>
                      <a:endParaRPr lang="en-SG" sz="160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00">
                <a:tc>
                  <a:txBody>
                    <a:bodyPr/>
                    <a:lstStyle/>
                    <a:p>
                      <a:pPr>
                        <a:spcAft>
                          <a:spcPts val="0"/>
                        </a:spcAft>
                      </a:pPr>
                      <a:r>
                        <a:rPr lang="en-US" sz="1600" dirty="0" smtClean="0">
                          <a:latin typeface="Calibri"/>
                        </a:rPr>
                        <a:t>Payment</a:t>
                      </a:r>
                      <a:endParaRPr lang="en-SG" sz="1600" dirty="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79">
                <a:tc>
                  <a:txBody>
                    <a:bodyPr/>
                    <a:lstStyle/>
                    <a:p>
                      <a:pPr>
                        <a:spcAft>
                          <a:spcPts val="0"/>
                        </a:spcAft>
                      </a:pPr>
                      <a:r>
                        <a:rPr lang="en-SG" sz="1600" dirty="0">
                          <a:latin typeface="Arial"/>
                        </a:rPr>
                        <a:t>Total cash out</a:t>
                      </a:r>
                      <a:endParaRPr lang="en-SG" sz="1600" dirty="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79">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79">
                <a:tc>
                  <a:txBody>
                    <a:bodyPr/>
                    <a:lstStyle/>
                    <a:p>
                      <a:pPr>
                        <a:spcAft>
                          <a:spcPts val="0"/>
                        </a:spcAft>
                      </a:pPr>
                      <a:r>
                        <a:rPr lang="en-SG" sz="1600" dirty="0" smtClean="0">
                          <a:latin typeface="Arial"/>
                        </a:rPr>
                        <a:t>Cash surplus for the month</a:t>
                      </a:r>
                      <a:endParaRPr lang="en-SG" sz="1600" dirty="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79">
                <a:tc>
                  <a:txBody>
                    <a:bodyPr/>
                    <a:lstStyle/>
                    <a:p>
                      <a:pPr>
                        <a:spcAft>
                          <a:spcPts val="0"/>
                        </a:spcAft>
                      </a:pPr>
                      <a:r>
                        <a:rPr lang="en-SG" sz="1600">
                          <a:latin typeface="Arial"/>
                        </a:rPr>
                        <a:t>Opening balance</a:t>
                      </a:r>
                      <a:endParaRPr lang="en-SG" sz="160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79">
                <a:tc>
                  <a:txBody>
                    <a:bodyPr/>
                    <a:lstStyle/>
                    <a:p>
                      <a:pPr>
                        <a:spcAft>
                          <a:spcPts val="0"/>
                        </a:spcAft>
                      </a:pPr>
                      <a:r>
                        <a:rPr lang="en-SG" sz="1600">
                          <a:latin typeface="Arial"/>
                        </a:rPr>
                        <a:t>Closing balance</a:t>
                      </a:r>
                      <a:endParaRPr lang="en-SG" sz="1600">
                        <a:latin typeface="Calibri"/>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79">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SG" sz="1600" dirty="0">
                        <a:latin typeface="Arial"/>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7411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The </a:t>
            </a:r>
            <a:r>
              <a:rPr lang="en-SG" dirty="0" smtClean="0"/>
              <a:t>cash budget- Example </a:t>
            </a:r>
            <a:r>
              <a:rPr lang="en-SG" dirty="0" smtClean="0"/>
              <a:t>9.1</a:t>
            </a:r>
            <a:endParaRPr lang="en-SG"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39574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008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The cash budget- Example 9.1</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08912" cy="322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540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42900" y="10795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400" b="1">
                <a:solidFill>
                  <a:srgbClr val="CC0000"/>
                </a:solidFill>
              </a:rPr>
              <a:t>    </a:t>
            </a:r>
            <a:r>
              <a:rPr lang="en-GB" altLang="en-US" sz="2400" b="1">
                <a:solidFill>
                  <a:srgbClr val="CC0000"/>
                </a:solidFill>
                <a:latin typeface="Arial" charset="0"/>
                <a:cs typeface="Arial" charset="0"/>
              </a:rPr>
              <a:t>An example of a budget – the cash budget</a:t>
            </a:r>
            <a:endParaRPr lang="en-GB" altLang="en-US" sz="2400">
              <a:solidFill>
                <a:srgbClr val="CC0000"/>
              </a:solidFill>
              <a:latin typeface="Arial" charset="0"/>
              <a:cs typeface="Arial" charset="0"/>
            </a:endParaRPr>
          </a:p>
        </p:txBody>
      </p:sp>
      <p:sp>
        <p:nvSpPr>
          <p:cNvPr id="17411" name="Text Box 4"/>
          <p:cNvSpPr txBox="1">
            <a:spLocks noChangeArrowheads="1"/>
          </p:cNvSpPr>
          <p:nvPr/>
        </p:nvSpPr>
        <p:spPr bwMode="auto">
          <a:xfrm>
            <a:off x="342900" y="10795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400" b="1">
                <a:solidFill>
                  <a:srgbClr val="CC0000"/>
                </a:solidFill>
              </a:rPr>
              <a:t>    </a:t>
            </a:r>
            <a:r>
              <a:rPr lang="en-GB" altLang="en-US" sz="2400" b="1">
                <a:solidFill>
                  <a:srgbClr val="CC0000"/>
                </a:solidFill>
                <a:latin typeface="Arial" charset="0"/>
                <a:cs typeface="Arial" charset="0"/>
              </a:rPr>
              <a:t>An example of a budget – the cash budget</a:t>
            </a:r>
            <a:endParaRPr lang="en-GB" altLang="en-US" sz="2400">
              <a:solidFill>
                <a:srgbClr val="CC0000"/>
              </a:solidFill>
              <a:latin typeface="Arial" charset="0"/>
              <a:cs typeface="Arial" charset="0"/>
            </a:endParaRPr>
          </a:p>
        </p:txBody>
      </p:sp>
      <p:grpSp>
        <p:nvGrpSpPr>
          <p:cNvPr id="17412" name="Group 34"/>
          <p:cNvGrpSpPr>
            <a:grpSpLocks noChangeAspect="1"/>
          </p:cNvGrpSpPr>
          <p:nvPr/>
        </p:nvGrpSpPr>
        <p:grpSpPr bwMode="auto">
          <a:xfrm>
            <a:off x="419100" y="690563"/>
            <a:ext cx="8305800" cy="5662612"/>
            <a:chOff x="219" y="401"/>
            <a:chExt cx="5339" cy="3640"/>
          </a:xfrm>
        </p:grpSpPr>
        <p:sp>
          <p:nvSpPr>
            <p:cNvPr id="17413" name="Text Box 6"/>
            <p:cNvSpPr txBox="1">
              <a:spLocks noChangeArrowheads="1"/>
            </p:cNvSpPr>
            <p:nvPr/>
          </p:nvSpPr>
          <p:spPr bwMode="auto">
            <a:xfrm>
              <a:off x="228" y="420"/>
              <a:ext cx="5328" cy="198"/>
            </a:xfrm>
            <a:prstGeom prst="rect">
              <a:avLst/>
            </a:prstGeom>
            <a:solidFill>
              <a:srgbClr val="EAD4B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eaLnBrk="1" hangingPunct="1">
                <a:spcBef>
                  <a:spcPct val="50000"/>
                </a:spcBef>
              </a:pPr>
              <a:r>
                <a:rPr lang="en-GB" altLang="en-US" sz="1400" b="1">
                  <a:latin typeface="Arial" charset="0"/>
                  <a:cs typeface="Arial" charset="0"/>
                </a:rPr>
                <a:t>			        </a:t>
              </a:r>
              <a:r>
                <a:rPr lang="en-GB" altLang="en-US" sz="1400" b="1" i="1">
                  <a:latin typeface="Arial" charset="0"/>
                  <a:cs typeface="Arial" charset="0"/>
                </a:rPr>
                <a:t>Jan	        Feb	        Mar	        Apr	     May         June</a:t>
              </a:r>
            </a:p>
          </p:txBody>
        </p:sp>
        <p:sp>
          <p:nvSpPr>
            <p:cNvPr id="17414" name="Text Box 7"/>
            <p:cNvSpPr txBox="1">
              <a:spLocks noChangeArrowheads="1"/>
            </p:cNvSpPr>
            <p:nvPr/>
          </p:nvSpPr>
          <p:spPr bwMode="auto">
            <a:xfrm>
              <a:off x="228" y="677"/>
              <a:ext cx="532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eaLnBrk="1" hangingPunct="1">
                <a:spcBef>
                  <a:spcPct val="50000"/>
                </a:spcBef>
              </a:pPr>
              <a:r>
                <a:rPr lang="en-GB" altLang="en-US" sz="1400" b="1">
                  <a:latin typeface="Arial" charset="0"/>
                  <a:cs typeface="Arial" charset="0"/>
                </a:rPr>
                <a:t>			       </a:t>
              </a:r>
              <a:r>
                <a:rPr lang="en-GB" altLang="en-US" sz="1400" b="1" i="1">
                  <a:latin typeface="Arial" charset="0"/>
                  <a:cs typeface="Arial" charset="0"/>
                </a:rPr>
                <a:t>£000	       £000 	       £000          £000         £000        £000</a:t>
              </a:r>
            </a:p>
          </p:txBody>
        </p:sp>
        <p:sp>
          <p:nvSpPr>
            <p:cNvPr id="17415" name="Text Box 8"/>
            <p:cNvSpPr txBox="1">
              <a:spLocks noChangeArrowheads="1"/>
            </p:cNvSpPr>
            <p:nvPr/>
          </p:nvSpPr>
          <p:spPr bwMode="auto">
            <a:xfrm>
              <a:off x="228" y="934"/>
              <a:ext cx="5328" cy="198"/>
            </a:xfrm>
            <a:prstGeom prst="rect">
              <a:avLst/>
            </a:prstGeom>
            <a:solidFill>
              <a:srgbClr val="EAD4B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eaLnBrk="1" hangingPunct="1">
                <a:spcBef>
                  <a:spcPct val="50000"/>
                </a:spcBef>
              </a:pPr>
              <a:r>
                <a:rPr lang="en-GB" altLang="en-US" sz="1400" b="1" i="1">
                  <a:latin typeface="Arial" charset="0"/>
                  <a:cs typeface="Arial" charset="0"/>
                </a:rPr>
                <a:t>Receipts</a:t>
              </a:r>
            </a:p>
          </p:txBody>
        </p:sp>
        <p:sp>
          <p:nvSpPr>
            <p:cNvPr id="17416" name="Text Box 9"/>
            <p:cNvSpPr txBox="1">
              <a:spLocks noChangeArrowheads="1"/>
            </p:cNvSpPr>
            <p:nvPr/>
          </p:nvSpPr>
          <p:spPr bwMode="auto">
            <a:xfrm>
              <a:off x="228" y="1191"/>
              <a:ext cx="532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73150">
                <a:defRPr sz="3200">
                  <a:solidFill>
                    <a:schemeClr val="tx1"/>
                  </a:solidFill>
                  <a:latin typeface="Times New Roman" pitchFamily="16" charset="0"/>
                </a:defRPr>
              </a:lvl1pPr>
              <a:lvl2pPr defTabSz="1073150">
                <a:defRPr sz="2800">
                  <a:solidFill>
                    <a:schemeClr val="tx1"/>
                  </a:solidFill>
                  <a:latin typeface="Times New Roman" pitchFamily="16" charset="0"/>
                </a:defRPr>
              </a:lvl2pPr>
              <a:lvl3pPr defTabSz="1073150">
                <a:defRPr sz="2400">
                  <a:solidFill>
                    <a:schemeClr val="tx1"/>
                  </a:solidFill>
                  <a:latin typeface="Times New Roman" pitchFamily="16" charset="0"/>
                </a:defRPr>
              </a:lvl3pPr>
              <a:lvl4pPr defTabSz="1073150">
                <a:defRPr sz="2000">
                  <a:solidFill>
                    <a:schemeClr val="tx1"/>
                  </a:solidFill>
                  <a:latin typeface="Times New Roman" pitchFamily="16" charset="0"/>
                </a:defRPr>
              </a:lvl4pPr>
              <a:lvl5pPr defTabSz="1073150">
                <a:defRPr sz="2000">
                  <a:solidFill>
                    <a:schemeClr val="tx1"/>
                  </a:solidFill>
                  <a:latin typeface="Times New Roman" pitchFamily="16" charset="0"/>
                </a:defRPr>
              </a:lvl5pPr>
              <a:lvl6pPr defTabSz="1073150" eaLnBrk="0" hangingPunct="0">
                <a:defRPr sz="2000">
                  <a:solidFill>
                    <a:schemeClr val="tx1"/>
                  </a:solidFill>
                  <a:latin typeface="Times New Roman" pitchFamily="16" charset="0"/>
                </a:defRPr>
              </a:lvl6pPr>
              <a:lvl7pPr defTabSz="1073150" eaLnBrk="0" hangingPunct="0">
                <a:defRPr sz="2000">
                  <a:solidFill>
                    <a:schemeClr val="tx1"/>
                  </a:solidFill>
                  <a:latin typeface="Times New Roman" pitchFamily="16" charset="0"/>
                </a:defRPr>
              </a:lvl7pPr>
              <a:lvl8pPr defTabSz="1073150" eaLnBrk="0" hangingPunct="0">
                <a:defRPr sz="2000">
                  <a:solidFill>
                    <a:schemeClr val="tx1"/>
                  </a:solidFill>
                  <a:latin typeface="Times New Roman" pitchFamily="16" charset="0"/>
                </a:defRPr>
              </a:lvl8pPr>
              <a:lvl9pPr defTabSz="1073150" eaLnBrk="0" hangingPunct="0">
                <a:defRPr sz="2000">
                  <a:solidFill>
                    <a:schemeClr val="tx1"/>
                  </a:solidFill>
                  <a:latin typeface="Times New Roman" pitchFamily="16" charset="0"/>
                </a:defRPr>
              </a:lvl9pPr>
            </a:lstStyle>
            <a:p>
              <a:pPr eaLnBrk="1" hangingPunct="1">
                <a:spcBef>
                  <a:spcPct val="50000"/>
                </a:spcBef>
              </a:pPr>
              <a:r>
                <a:rPr lang="en-GB" altLang="en-US" sz="1400" b="1" dirty="0">
                  <a:latin typeface="Arial" charset="0"/>
                  <a:cs typeface="Arial" charset="0"/>
                </a:rPr>
                <a:t>Trade receivables	 	</a:t>
              </a:r>
              <a:r>
                <a:rPr lang="en-GB" altLang="en-US" sz="1400" b="1" u="sng" dirty="0">
                  <a:latin typeface="Arial" charset="0"/>
                  <a:cs typeface="Arial" charset="0"/>
                </a:rPr>
                <a:t>60</a:t>
              </a:r>
              <a:r>
                <a:rPr lang="en-GB" altLang="en-US" sz="1400" b="1" dirty="0">
                  <a:latin typeface="Arial" charset="0"/>
                  <a:cs typeface="Arial" charset="0"/>
                </a:rPr>
                <a:t>              </a:t>
              </a:r>
              <a:r>
                <a:rPr lang="en-GB" altLang="en-US" sz="1400" b="1" u="sng" dirty="0">
                  <a:latin typeface="Arial" charset="0"/>
                  <a:cs typeface="Arial" charset="0"/>
                </a:rPr>
                <a:t>52</a:t>
              </a:r>
              <a:r>
                <a:rPr lang="en-GB" altLang="en-US" sz="1400" b="1" dirty="0">
                  <a:latin typeface="Arial" charset="0"/>
                  <a:cs typeface="Arial" charset="0"/>
                </a:rPr>
                <a:t>              </a:t>
              </a:r>
              <a:r>
                <a:rPr lang="en-GB" altLang="en-US" sz="1400" b="1" u="sng" dirty="0">
                  <a:latin typeface="Arial" charset="0"/>
                  <a:cs typeface="Arial" charset="0"/>
                </a:rPr>
                <a:t>55</a:t>
              </a:r>
              <a:r>
                <a:rPr lang="en-GB" altLang="en-US" sz="1400" b="1" dirty="0">
                  <a:latin typeface="Arial" charset="0"/>
                  <a:cs typeface="Arial" charset="0"/>
                </a:rPr>
                <a:t>              </a:t>
              </a:r>
              <a:r>
                <a:rPr lang="en-GB" altLang="en-US" sz="1400" b="1" u="sng" dirty="0">
                  <a:latin typeface="Arial" charset="0"/>
                  <a:cs typeface="Arial" charset="0"/>
                </a:rPr>
                <a:t>55</a:t>
              </a:r>
              <a:r>
                <a:rPr lang="en-GB" altLang="en-US" sz="1400" b="1" dirty="0">
                  <a:latin typeface="Arial" charset="0"/>
                  <a:cs typeface="Arial" charset="0"/>
                </a:rPr>
                <a:t>             </a:t>
              </a:r>
              <a:r>
                <a:rPr lang="en-GB" altLang="en-US" sz="1400" b="1" u="sng" dirty="0">
                  <a:latin typeface="Arial" charset="0"/>
                  <a:cs typeface="Arial" charset="0"/>
                </a:rPr>
                <a:t>60</a:t>
              </a:r>
              <a:r>
                <a:rPr lang="en-GB" altLang="en-US" sz="1400" b="1" dirty="0">
                  <a:latin typeface="Arial" charset="0"/>
                  <a:cs typeface="Arial" charset="0"/>
                </a:rPr>
                <a:t>            </a:t>
              </a:r>
              <a:r>
                <a:rPr lang="en-GB" altLang="en-US" sz="1400" b="1" u="sng" dirty="0">
                  <a:latin typeface="Arial" charset="0"/>
                  <a:cs typeface="Arial" charset="0"/>
                </a:rPr>
                <a:t>55</a:t>
              </a:r>
            </a:p>
          </p:txBody>
        </p:sp>
        <p:sp>
          <p:nvSpPr>
            <p:cNvPr id="17417" name="Text Box 10"/>
            <p:cNvSpPr txBox="1">
              <a:spLocks noChangeArrowheads="1"/>
            </p:cNvSpPr>
            <p:nvPr/>
          </p:nvSpPr>
          <p:spPr bwMode="auto">
            <a:xfrm>
              <a:off x="228" y="1448"/>
              <a:ext cx="5328" cy="198"/>
            </a:xfrm>
            <a:prstGeom prst="rect">
              <a:avLst/>
            </a:prstGeom>
            <a:solidFill>
              <a:srgbClr val="EAD4B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eaLnBrk="1" hangingPunct="1">
                <a:spcBef>
                  <a:spcPct val="50000"/>
                </a:spcBef>
              </a:pPr>
              <a:r>
                <a:rPr lang="en-GB" altLang="en-US" sz="1400" b="1" i="1">
                  <a:latin typeface="Arial" charset="0"/>
                  <a:cs typeface="Arial" charset="0"/>
                </a:rPr>
                <a:t>Payments</a:t>
              </a:r>
            </a:p>
          </p:txBody>
        </p:sp>
        <p:sp>
          <p:nvSpPr>
            <p:cNvPr id="17418" name="Text Box 11"/>
            <p:cNvSpPr txBox="1">
              <a:spLocks noChangeArrowheads="1"/>
            </p:cNvSpPr>
            <p:nvPr/>
          </p:nvSpPr>
          <p:spPr bwMode="auto">
            <a:xfrm>
              <a:off x="228" y="1705"/>
              <a:ext cx="532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400175">
                <a:tabLst>
                  <a:tab pos="3105150" algn="l"/>
                  <a:tab pos="6654800" algn="l"/>
                  <a:tab pos="7351713" algn="l"/>
                </a:tabLst>
                <a:defRPr sz="3200">
                  <a:solidFill>
                    <a:schemeClr val="tx1"/>
                  </a:solidFill>
                  <a:latin typeface="Times New Roman" pitchFamily="16" charset="0"/>
                </a:defRPr>
              </a:lvl1pPr>
              <a:lvl2pPr defTabSz="1400175">
                <a:tabLst>
                  <a:tab pos="3105150" algn="l"/>
                  <a:tab pos="6654800" algn="l"/>
                  <a:tab pos="7351713" algn="l"/>
                </a:tabLst>
                <a:defRPr sz="2800">
                  <a:solidFill>
                    <a:schemeClr val="tx1"/>
                  </a:solidFill>
                  <a:latin typeface="Times New Roman" pitchFamily="16" charset="0"/>
                </a:defRPr>
              </a:lvl2pPr>
              <a:lvl3pPr defTabSz="1400175">
                <a:tabLst>
                  <a:tab pos="3105150" algn="l"/>
                  <a:tab pos="6654800" algn="l"/>
                  <a:tab pos="7351713" algn="l"/>
                </a:tabLst>
                <a:defRPr sz="2400">
                  <a:solidFill>
                    <a:schemeClr val="tx1"/>
                  </a:solidFill>
                  <a:latin typeface="Times New Roman" pitchFamily="16" charset="0"/>
                </a:defRPr>
              </a:lvl3pPr>
              <a:lvl4pPr defTabSz="1400175">
                <a:tabLst>
                  <a:tab pos="3105150" algn="l"/>
                  <a:tab pos="6654800" algn="l"/>
                  <a:tab pos="7351713" algn="l"/>
                </a:tabLst>
                <a:defRPr sz="2000">
                  <a:solidFill>
                    <a:schemeClr val="tx1"/>
                  </a:solidFill>
                  <a:latin typeface="Times New Roman" pitchFamily="16" charset="0"/>
                </a:defRPr>
              </a:lvl4pPr>
              <a:lvl5pPr defTabSz="1400175">
                <a:tabLst>
                  <a:tab pos="3105150" algn="l"/>
                  <a:tab pos="6654800" algn="l"/>
                  <a:tab pos="7351713" algn="l"/>
                </a:tabLst>
                <a:defRPr sz="2000">
                  <a:solidFill>
                    <a:schemeClr val="tx1"/>
                  </a:solidFill>
                  <a:latin typeface="Times New Roman" pitchFamily="16" charset="0"/>
                </a:defRPr>
              </a:lvl5pPr>
              <a:lvl6pPr defTabSz="1400175" eaLnBrk="0" hangingPunct="0">
                <a:tabLst>
                  <a:tab pos="3105150" algn="l"/>
                  <a:tab pos="6654800" algn="l"/>
                  <a:tab pos="7351713" algn="l"/>
                </a:tabLst>
                <a:defRPr sz="2000">
                  <a:solidFill>
                    <a:schemeClr val="tx1"/>
                  </a:solidFill>
                  <a:latin typeface="Times New Roman" pitchFamily="16" charset="0"/>
                </a:defRPr>
              </a:lvl6pPr>
              <a:lvl7pPr defTabSz="1400175" eaLnBrk="0" hangingPunct="0">
                <a:tabLst>
                  <a:tab pos="3105150" algn="l"/>
                  <a:tab pos="6654800" algn="l"/>
                  <a:tab pos="7351713" algn="l"/>
                </a:tabLst>
                <a:defRPr sz="2000">
                  <a:solidFill>
                    <a:schemeClr val="tx1"/>
                  </a:solidFill>
                  <a:latin typeface="Times New Roman" pitchFamily="16" charset="0"/>
                </a:defRPr>
              </a:lvl7pPr>
              <a:lvl8pPr defTabSz="1400175" eaLnBrk="0" hangingPunct="0">
                <a:tabLst>
                  <a:tab pos="3105150" algn="l"/>
                  <a:tab pos="6654800" algn="l"/>
                  <a:tab pos="7351713" algn="l"/>
                </a:tabLst>
                <a:defRPr sz="2000">
                  <a:solidFill>
                    <a:schemeClr val="tx1"/>
                  </a:solidFill>
                  <a:latin typeface="Times New Roman" pitchFamily="16" charset="0"/>
                </a:defRPr>
              </a:lvl8pPr>
              <a:lvl9pPr defTabSz="1400175" eaLnBrk="0" hangingPunct="0">
                <a:tabLst>
                  <a:tab pos="3105150" algn="l"/>
                  <a:tab pos="6654800" algn="l"/>
                  <a:tab pos="7351713" algn="l"/>
                </a:tabLst>
                <a:defRPr sz="2000">
                  <a:solidFill>
                    <a:schemeClr val="tx1"/>
                  </a:solidFill>
                  <a:latin typeface="Times New Roman" pitchFamily="16" charset="0"/>
                </a:defRPr>
              </a:lvl9pPr>
            </a:lstStyle>
            <a:p>
              <a:pPr eaLnBrk="1" hangingPunct="1">
                <a:spcBef>
                  <a:spcPct val="50000"/>
                </a:spcBef>
              </a:pPr>
              <a:r>
                <a:rPr lang="en-GB" altLang="en-US" sz="1400" b="1">
                  <a:latin typeface="Arial" charset="0"/>
                  <a:cs typeface="Arial" charset="0"/>
                </a:rPr>
                <a:t>Trade payables	 (30)            (30)           (31)            (26)          (35) 	  (31)</a:t>
              </a:r>
            </a:p>
          </p:txBody>
        </p:sp>
        <p:sp>
          <p:nvSpPr>
            <p:cNvPr id="17419" name="Text Box 12"/>
            <p:cNvSpPr txBox="1">
              <a:spLocks noChangeArrowheads="1"/>
            </p:cNvSpPr>
            <p:nvPr/>
          </p:nvSpPr>
          <p:spPr bwMode="auto">
            <a:xfrm>
              <a:off x="228" y="1962"/>
              <a:ext cx="5328" cy="198"/>
            </a:xfrm>
            <a:prstGeom prst="rect">
              <a:avLst/>
            </a:prstGeom>
            <a:solidFill>
              <a:srgbClr val="EAD4B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236788">
                <a:defRPr sz="3200">
                  <a:solidFill>
                    <a:schemeClr val="tx1"/>
                  </a:solidFill>
                  <a:latin typeface="Times New Roman" pitchFamily="16" charset="0"/>
                </a:defRPr>
              </a:lvl1pPr>
              <a:lvl2pPr defTabSz="2236788">
                <a:defRPr sz="2800">
                  <a:solidFill>
                    <a:schemeClr val="tx1"/>
                  </a:solidFill>
                  <a:latin typeface="Times New Roman" pitchFamily="16" charset="0"/>
                </a:defRPr>
              </a:lvl2pPr>
              <a:lvl3pPr defTabSz="2236788">
                <a:defRPr sz="2400">
                  <a:solidFill>
                    <a:schemeClr val="tx1"/>
                  </a:solidFill>
                  <a:latin typeface="Times New Roman" pitchFamily="16" charset="0"/>
                </a:defRPr>
              </a:lvl3pPr>
              <a:lvl4pPr defTabSz="2236788">
                <a:defRPr sz="2000">
                  <a:solidFill>
                    <a:schemeClr val="tx1"/>
                  </a:solidFill>
                  <a:latin typeface="Times New Roman" pitchFamily="16" charset="0"/>
                </a:defRPr>
              </a:lvl4pPr>
              <a:lvl5pPr defTabSz="2236788">
                <a:defRPr sz="2000">
                  <a:solidFill>
                    <a:schemeClr val="tx1"/>
                  </a:solidFill>
                  <a:latin typeface="Times New Roman" pitchFamily="16" charset="0"/>
                </a:defRPr>
              </a:lvl5pPr>
              <a:lvl6pPr defTabSz="2236788" eaLnBrk="0" hangingPunct="0">
                <a:defRPr sz="2000">
                  <a:solidFill>
                    <a:schemeClr val="tx1"/>
                  </a:solidFill>
                  <a:latin typeface="Times New Roman" pitchFamily="16" charset="0"/>
                </a:defRPr>
              </a:lvl6pPr>
              <a:lvl7pPr defTabSz="2236788" eaLnBrk="0" hangingPunct="0">
                <a:defRPr sz="2000">
                  <a:solidFill>
                    <a:schemeClr val="tx1"/>
                  </a:solidFill>
                  <a:latin typeface="Times New Roman" pitchFamily="16" charset="0"/>
                </a:defRPr>
              </a:lvl7pPr>
              <a:lvl8pPr defTabSz="2236788" eaLnBrk="0" hangingPunct="0">
                <a:defRPr sz="2000">
                  <a:solidFill>
                    <a:schemeClr val="tx1"/>
                  </a:solidFill>
                  <a:latin typeface="Times New Roman" pitchFamily="16" charset="0"/>
                </a:defRPr>
              </a:lvl8pPr>
              <a:lvl9pPr defTabSz="2236788" eaLnBrk="0" hangingPunct="0">
                <a:defRPr sz="2000">
                  <a:solidFill>
                    <a:schemeClr val="tx1"/>
                  </a:solidFill>
                  <a:latin typeface="Times New Roman" pitchFamily="16" charset="0"/>
                </a:defRPr>
              </a:lvl9pPr>
            </a:lstStyle>
            <a:p>
              <a:pPr eaLnBrk="1" hangingPunct="1">
                <a:spcBef>
                  <a:spcPct val="50000"/>
                </a:spcBef>
              </a:pPr>
              <a:r>
                <a:rPr lang="en-GB" altLang="en-US" sz="1400" b="1">
                  <a:latin typeface="Arial" charset="0"/>
                  <a:cs typeface="Arial" charset="0"/>
                </a:rPr>
                <a:t>Salaries and wages	                  (10)             (10)           (10)           (10)           (10)          (10)</a:t>
              </a:r>
            </a:p>
          </p:txBody>
        </p:sp>
        <p:sp>
          <p:nvSpPr>
            <p:cNvPr id="17420" name="Text Box 13"/>
            <p:cNvSpPr txBox="1">
              <a:spLocks noChangeArrowheads="1"/>
            </p:cNvSpPr>
            <p:nvPr/>
          </p:nvSpPr>
          <p:spPr bwMode="auto">
            <a:xfrm>
              <a:off x="228" y="2219"/>
              <a:ext cx="532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eaLnBrk="1" hangingPunct="1">
                <a:spcBef>
                  <a:spcPct val="50000"/>
                </a:spcBef>
              </a:pPr>
              <a:r>
                <a:rPr lang="en-GB" altLang="en-US" sz="1400" b="1">
                  <a:latin typeface="Arial" charset="0"/>
                  <a:cs typeface="Arial" charset="0"/>
                </a:rPr>
                <a:t>Electricity		 	                                            (14) 	         	            	     (9)</a:t>
              </a:r>
            </a:p>
          </p:txBody>
        </p:sp>
        <p:sp>
          <p:nvSpPr>
            <p:cNvPr id="17421" name="Text Box 14"/>
            <p:cNvSpPr txBox="1">
              <a:spLocks noChangeArrowheads="1"/>
            </p:cNvSpPr>
            <p:nvPr/>
          </p:nvSpPr>
          <p:spPr bwMode="auto">
            <a:xfrm>
              <a:off x="228" y="2476"/>
              <a:ext cx="5328" cy="198"/>
            </a:xfrm>
            <a:prstGeom prst="rect">
              <a:avLst/>
            </a:prstGeom>
            <a:solidFill>
              <a:srgbClr val="EAD4B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eaLnBrk="1" hangingPunct="1">
                <a:spcBef>
                  <a:spcPct val="50000"/>
                </a:spcBef>
              </a:pPr>
              <a:r>
                <a:rPr lang="en-GB" altLang="en-US" sz="1400" b="1">
                  <a:latin typeface="Arial" charset="0"/>
                  <a:cs typeface="Arial" charset="0"/>
                </a:rPr>
                <a:t>Other overheads		         (2)               (2)             (2)             (2)             (2)             (2)</a:t>
              </a:r>
            </a:p>
          </p:txBody>
        </p:sp>
        <p:sp>
          <p:nvSpPr>
            <p:cNvPr id="17422" name="Text Box 15"/>
            <p:cNvSpPr txBox="1">
              <a:spLocks noChangeArrowheads="1"/>
            </p:cNvSpPr>
            <p:nvPr/>
          </p:nvSpPr>
          <p:spPr bwMode="auto">
            <a:xfrm>
              <a:off x="228" y="2733"/>
              <a:ext cx="532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58875">
                <a:defRPr sz="3200">
                  <a:solidFill>
                    <a:schemeClr val="tx1"/>
                  </a:solidFill>
                  <a:latin typeface="Times New Roman" pitchFamily="16" charset="0"/>
                </a:defRPr>
              </a:lvl1pPr>
              <a:lvl2pPr defTabSz="1158875">
                <a:defRPr sz="2800">
                  <a:solidFill>
                    <a:schemeClr val="tx1"/>
                  </a:solidFill>
                  <a:latin typeface="Times New Roman" pitchFamily="16" charset="0"/>
                </a:defRPr>
              </a:lvl2pPr>
              <a:lvl3pPr defTabSz="1158875">
                <a:defRPr sz="2400">
                  <a:solidFill>
                    <a:schemeClr val="tx1"/>
                  </a:solidFill>
                  <a:latin typeface="Times New Roman" pitchFamily="16" charset="0"/>
                </a:defRPr>
              </a:lvl3pPr>
              <a:lvl4pPr defTabSz="1158875">
                <a:defRPr sz="2000">
                  <a:solidFill>
                    <a:schemeClr val="tx1"/>
                  </a:solidFill>
                  <a:latin typeface="Times New Roman" pitchFamily="16" charset="0"/>
                </a:defRPr>
              </a:lvl4pPr>
              <a:lvl5pPr defTabSz="1158875">
                <a:defRPr sz="2000">
                  <a:solidFill>
                    <a:schemeClr val="tx1"/>
                  </a:solidFill>
                  <a:latin typeface="Times New Roman" pitchFamily="16" charset="0"/>
                </a:defRPr>
              </a:lvl5pPr>
              <a:lvl6pPr defTabSz="1158875" eaLnBrk="0" hangingPunct="0">
                <a:defRPr sz="2000">
                  <a:solidFill>
                    <a:schemeClr val="tx1"/>
                  </a:solidFill>
                  <a:latin typeface="Times New Roman" pitchFamily="16" charset="0"/>
                </a:defRPr>
              </a:lvl6pPr>
              <a:lvl7pPr defTabSz="1158875" eaLnBrk="0" hangingPunct="0">
                <a:defRPr sz="2000">
                  <a:solidFill>
                    <a:schemeClr val="tx1"/>
                  </a:solidFill>
                  <a:latin typeface="Times New Roman" pitchFamily="16" charset="0"/>
                </a:defRPr>
              </a:lvl7pPr>
              <a:lvl8pPr defTabSz="1158875" eaLnBrk="0" hangingPunct="0">
                <a:defRPr sz="2000">
                  <a:solidFill>
                    <a:schemeClr val="tx1"/>
                  </a:solidFill>
                  <a:latin typeface="Times New Roman" pitchFamily="16" charset="0"/>
                </a:defRPr>
              </a:lvl8pPr>
              <a:lvl9pPr defTabSz="1158875" eaLnBrk="0" hangingPunct="0">
                <a:defRPr sz="2000">
                  <a:solidFill>
                    <a:schemeClr val="tx1"/>
                  </a:solidFill>
                  <a:latin typeface="Times New Roman" pitchFamily="16" charset="0"/>
                </a:defRPr>
              </a:lvl9pPr>
            </a:lstStyle>
            <a:p>
              <a:pPr eaLnBrk="1" hangingPunct="1">
                <a:spcBef>
                  <a:spcPct val="50000"/>
                </a:spcBef>
              </a:pPr>
              <a:r>
                <a:rPr lang="en-GB" altLang="en-US" sz="1400" b="1">
                  <a:latin typeface="Arial" charset="0"/>
                  <a:cs typeface="Arial" charset="0"/>
                </a:rPr>
                <a:t>Van purchase		                    –	                –           (11)  	    –               –               – 	</a:t>
              </a:r>
              <a:r>
                <a:rPr lang="en-GB" altLang="en-US" sz="1400" b="1" u="sng">
                  <a:latin typeface="Arial" charset="0"/>
                  <a:cs typeface="Arial" charset="0"/>
                </a:rPr>
                <a:t>                                 </a:t>
              </a:r>
            </a:p>
          </p:txBody>
        </p:sp>
        <p:sp>
          <p:nvSpPr>
            <p:cNvPr id="17423" name="Line 16"/>
            <p:cNvSpPr>
              <a:spLocks noChangeShapeType="1"/>
            </p:cNvSpPr>
            <p:nvPr/>
          </p:nvSpPr>
          <p:spPr bwMode="auto">
            <a:xfrm>
              <a:off x="2252" y="2942"/>
              <a:ext cx="2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7424" name="Line 17"/>
            <p:cNvSpPr>
              <a:spLocks noChangeShapeType="1"/>
            </p:cNvSpPr>
            <p:nvPr/>
          </p:nvSpPr>
          <p:spPr bwMode="auto">
            <a:xfrm>
              <a:off x="2860" y="2942"/>
              <a:ext cx="2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7425" name="Line 18"/>
            <p:cNvSpPr>
              <a:spLocks noChangeShapeType="1"/>
            </p:cNvSpPr>
            <p:nvPr/>
          </p:nvSpPr>
          <p:spPr bwMode="auto">
            <a:xfrm>
              <a:off x="3420" y="2942"/>
              <a:ext cx="2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7426" name="Line 19"/>
            <p:cNvSpPr>
              <a:spLocks noChangeShapeType="1"/>
            </p:cNvSpPr>
            <p:nvPr/>
          </p:nvSpPr>
          <p:spPr bwMode="auto">
            <a:xfrm>
              <a:off x="3992" y="2942"/>
              <a:ext cx="2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7427" name="Line 20"/>
            <p:cNvSpPr>
              <a:spLocks noChangeShapeType="1"/>
            </p:cNvSpPr>
            <p:nvPr/>
          </p:nvSpPr>
          <p:spPr bwMode="auto">
            <a:xfrm>
              <a:off x="4561" y="2942"/>
              <a:ext cx="2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7428" name="Line 21"/>
            <p:cNvSpPr>
              <a:spLocks noChangeShapeType="1"/>
            </p:cNvSpPr>
            <p:nvPr/>
          </p:nvSpPr>
          <p:spPr bwMode="auto">
            <a:xfrm>
              <a:off x="5044" y="2942"/>
              <a:ext cx="2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7429" name="Text Box 22"/>
            <p:cNvSpPr txBox="1">
              <a:spLocks noChangeArrowheads="1"/>
            </p:cNvSpPr>
            <p:nvPr/>
          </p:nvSpPr>
          <p:spPr bwMode="auto">
            <a:xfrm>
              <a:off x="228" y="2989"/>
              <a:ext cx="5328" cy="198"/>
            </a:xfrm>
            <a:prstGeom prst="rect">
              <a:avLst/>
            </a:prstGeom>
            <a:solidFill>
              <a:srgbClr val="EAD4B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eaLnBrk="1" hangingPunct="1">
                <a:spcBef>
                  <a:spcPct val="50000"/>
                </a:spcBef>
              </a:pPr>
              <a:r>
                <a:rPr lang="en-GB" altLang="en-US" sz="1400" b="1" i="1">
                  <a:latin typeface="Arial" charset="0"/>
                  <a:cs typeface="Arial" charset="0"/>
                </a:rPr>
                <a:t>Total payments</a:t>
              </a:r>
              <a:r>
                <a:rPr lang="en-GB" altLang="en-US" sz="1400" b="1">
                  <a:latin typeface="Arial" charset="0"/>
                  <a:cs typeface="Arial" charset="0"/>
                </a:rPr>
                <a:t>		       (</a:t>
              </a:r>
              <a:r>
                <a:rPr lang="en-GB" altLang="en-US" sz="1400" b="1" u="sng">
                  <a:latin typeface="Arial" charset="0"/>
                  <a:cs typeface="Arial" charset="0"/>
                </a:rPr>
                <a:t>42</a:t>
              </a:r>
              <a:r>
                <a:rPr lang="en-GB" altLang="en-US" sz="1400" b="1">
                  <a:latin typeface="Arial" charset="0"/>
                  <a:cs typeface="Arial" charset="0"/>
                </a:rPr>
                <a:t>)	        (</a:t>
              </a:r>
              <a:r>
                <a:rPr lang="en-GB" altLang="en-US" sz="1400" b="1" u="sng">
                  <a:latin typeface="Arial" charset="0"/>
                  <a:cs typeface="Arial" charset="0"/>
                </a:rPr>
                <a:t>42</a:t>
              </a:r>
              <a:r>
                <a:rPr lang="en-GB" altLang="en-US" sz="1400" b="1">
                  <a:latin typeface="Arial" charset="0"/>
                  <a:cs typeface="Arial" charset="0"/>
                </a:rPr>
                <a:t>)           (</a:t>
              </a:r>
              <a:r>
                <a:rPr lang="en-GB" altLang="en-US" sz="1400" b="1" u="sng">
                  <a:latin typeface="Arial" charset="0"/>
                  <a:cs typeface="Arial" charset="0"/>
                </a:rPr>
                <a:t>68</a:t>
              </a:r>
              <a:r>
                <a:rPr lang="en-GB" altLang="en-US" sz="1400" b="1">
                  <a:latin typeface="Arial" charset="0"/>
                  <a:cs typeface="Arial" charset="0"/>
                </a:rPr>
                <a:t>)           (</a:t>
              </a:r>
              <a:r>
                <a:rPr lang="en-GB" altLang="en-US" sz="1400" b="1" u="sng">
                  <a:latin typeface="Arial" charset="0"/>
                  <a:cs typeface="Arial" charset="0"/>
                </a:rPr>
                <a:t>38</a:t>
              </a:r>
              <a:r>
                <a:rPr lang="en-GB" altLang="en-US" sz="1400" b="1">
                  <a:latin typeface="Arial" charset="0"/>
                  <a:cs typeface="Arial" charset="0"/>
                </a:rPr>
                <a:t>)           (</a:t>
              </a:r>
              <a:r>
                <a:rPr lang="en-GB" altLang="en-US" sz="1400" b="1" u="sng">
                  <a:latin typeface="Arial" charset="0"/>
                  <a:cs typeface="Arial" charset="0"/>
                </a:rPr>
                <a:t>47</a:t>
              </a:r>
              <a:r>
                <a:rPr lang="en-GB" altLang="en-US" sz="1400" b="1">
                  <a:latin typeface="Arial" charset="0"/>
                  <a:cs typeface="Arial" charset="0"/>
                </a:rPr>
                <a:t>)           (</a:t>
              </a:r>
              <a:r>
                <a:rPr lang="en-GB" altLang="en-US" sz="1400" b="1" u="sng">
                  <a:latin typeface="Arial" charset="0"/>
                  <a:cs typeface="Arial" charset="0"/>
                </a:rPr>
                <a:t>52</a:t>
              </a:r>
              <a:r>
                <a:rPr lang="en-GB" altLang="en-US" sz="1400" b="1">
                  <a:latin typeface="Arial" charset="0"/>
                  <a:cs typeface="Arial" charset="0"/>
                </a:rPr>
                <a:t>)</a:t>
              </a:r>
            </a:p>
          </p:txBody>
        </p:sp>
        <p:sp>
          <p:nvSpPr>
            <p:cNvPr id="17430" name="Text Box 23"/>
            <p:cNvSpPr txBox="1">
              <a:spLocks noChangeArrowheads="1"/>
            </p:cNvSpPr>
            <p:nvPr/>
          </p:nvSpPr>
          <p:spPr bwMode="auto">
            <a:xfrm>
              <a:off x="228" y="3246"/>
              <a:ext cx="532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eaLnBrk="1" hangingPunct="1">
                <a:spcBef>
                  <a:spcPct val="50000"/>
                </a:spcBef>
              </a:pPr>
              <a:r>
                <a:rPr lang="en-GB" altLang="en-US" sz="1400" b="1">
                  <a:latin typeface="Arial" charset="0"/>
                  <a:cs typeface="Arial" charset="0"/>
                </a:rPr>
                <a:t>Cash surplus		        18	          10           (13)             17             13               3</a:t>
              </a:r>
            </a:p>
          </p:txBody>
        </p:sp>
        <p:sp>
          <p:nvSpPr>
            <p:cNvPr id="17431" name="Text Box 24"/>
            <p:cNvSpPr txBox="1">
              <a:spLocks noChangeArrowheads="1"/>
            </p:cNvSpPr>
            <p:nvPr/>
          </p:nvSpPr>
          <p:spPr bwMode="auto">
            <a:xfrm>
              <a:off x="228" y="3719"/>
              <a:ext cx="532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eaLnBrk="1" hangingPunct="1">
                <a:spcBef>
                  <a:spcPct val="50000"/>
                </a:spcBef>
              </a:pPr>
              <a:r>
                <a:rPr lang="en-GB" altLang="en-US" sz="1400" b="1">
                  <a:latin typeface="Arial" charset="0"/>
                  <a:cs typeface="Arial" charset="0"/>
                </a:rPr>
                <a:t>Closing balance		        30	          40             27             44              57            </a:t>
              </a:r>
              <a:r>
                <a:rPr lang="en-GB" altLang="en-US" sz="1000" b="1">
                  <a:latin typeface="Arial" charset="0"/>
                  <a:cs typeface="Arial" charset="0"/>
                </a:rPr>
                <a:t> </a:t>
              </a:r>
              <a:r>
                <a:rPr lang="en-GB" altLang="en-US" sz="1400" b="1">
                  <a:latin typeface="Arial" charset="0"/>
                  <a:cs typeface="Arial" charset="0"/>
                </a:rPr>
                <a:t>60</a:t>
              </a:r>
            </a:p>
          </p:txBody>
        </p:sp>
        <p:sp>
          <p:nvSpPr>
            <p:cNvPr id="17432" name="Line 25"/>
            <p:cNvSpPr>
              <a:spLocks noChangeShapeType="1"/>
            </p:cNvSpPr>
            <p:nvPr/>
          </p:nvSpPr>
          <p:spPr bwMode="auto">
            <a:xfrm>
              <a:off x="2229" y="3895"/>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7433" name="Line 26"/>
            <p:cNvSpPr>
              <a:spLocks noChangeShapeType="1"/>
            </p:cNvSpPr>
            <p:nvPr/>
          </p:nvSpPr>
          <p:spPr bwMode="auto">
            <a:xfrm>
              <a:off x="3411" y="3895"/>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7434" name="Line 27"/>
            <p:cNvSpPr>
              <a:spLocks noChangeShapeType="1"/>
            </p:cNvSpPr>
            <p:nvPr/>
          </p:nvSpPr>
          <p:spPr bwMode="auto">
            <a:xfrm>
              <a:off x="2891" y="3895"/>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7435" name="Line 28"/>
            <p:cNvSpPr>
              <a:spLocks noChangeShapeType="1"/>
            </p:cNvSpPr>
            <p:nvPr/>
          </p:nvSpPr>
          <p:spPr bwMode="auto">
            <a:xfrm>
              <a:off x="3961" y="3895"/>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7436" name="Line 29"/>
            <p:cNvSpPr>
              <a:spLocks noChangeShapeType="1"/>
            </p:cNvSpPr>
            <p:nvPr/>
          </p:nvSpPr>
          <p:spPr bwMode="auto">
            <a:xfrm>
              <a:off x="4532" y="3895"/>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7437" name="Line 30"/>
            <p:cNvSpPr>
              <a:spLocks noChangeShapeType="1"/>
            </p:cNvSpPr>
            <p:nvPr/>
          </p:nvSpPr>
          <p:spPr bwMode="auto">
            <a:xfrm>
              <a:off x="5044" y="3895"/>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7438" name="Text Box 31"/>
            <p:cNvSpPr txBox="1">
              <a:spLocks noChangeArrowheads="1"/>
            </p:cNvSpPr>
            <p:nvPr/>
          </p:nvSpPr>
          <p:spPr bwMode="auto">
            <a:xfrm>
              <a:off x="230" y="3488"/>
              <a:ext cx="5328" cy="198"/>
            </a:xfrm>
            <a:prstGeom prst="rect">
              <a:avLst/>
            </a:prstGeom>
            <a:solidFill>
              <a:srgbClr val="EAD4B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eaLnBrk="1" hangingPunct="1">
                <a:spcBef>
                  <a:spcPct val="50000"/>
                </a:spcBef>
              </a:pPr>
              <a:r>
                <a:rPr lang="en-GB" altLang="en-US" sz="1400" b="1">
                  <a:latin typeface="Arial" charset="0"/>
                  <a:cs typeface="Arial" charset="0"/>
                </a:rPr>
                <a:t>Opening balance		        </a:t>
              </a:r>
              <a:r>
                <a:rPr lang="en-GB" altLang="en-US" sz="1400" b="1" u="sng">
                  <a:latin typeface="Arial" charset="0"/>
                  <a:cs typeface="Arial" charset="0"/>
                </a:rPr>
                <a:t>12</a:t>
              </a:r>
              <a:r>
                <a:rPr lang="en-GB" altLang="en-US" sz="1400" b="1">
                  <a:latin typeface="Arial" charset="0"/>
                  <a:cs typeface="Arial" charset="0"/>
                </a:rPr>
                <a:t>	          </a:t>
              </a:r>
              <a:r>
                <a:rPr lang="en-GB" altLang="en-US" sz="1400" b="1" u="sng">
                  <a:latin typeface="Arial" charset="0"/>
                  <a:cs typeface="Arial" charset="0"/>
                </a:rPr>
                <a:t>30</a:t>
              </a:r>
              <a:r>
                <a:rPr lang="en-GB" altLang="en-US" sz="1400" b="1">
                  <a:latin typeface="Arial" charset="0"/>
                  <a:cs typeface="Arial" charset="0"/>
                </a:rPr>
                <a:t>	        </a:t>
              </a:r>
              <a:r>
                <a:rPr lang="en-GB" altLang="en-US" sz="1400" b="1" u="sng">
                  <a:latin typeface="Arial" charset="0"/>
                  <a:cs typeface="Arial" charset="0"/>
                </a:rPr>
                <a:t>40</a:t>
              </a:r>
              <a:r>
                <a:rPr lang="en-GB" altLang="en-US" sz="1400" b="1">
                  <a:latin typeface="Arial" charset="0"/>
                  <a:cs typeface="Arial" charset="0"/>
                </a:rPr>
                <a:t>           </a:t>
              </a:r>
              <a:r>
                <a:rPr lang="en-GB" altLang="en-US" sz="1400" b="1" i="1">
                  <a:latin typeface="Arial" charset="0"/>
                  <a:cs typeface="Arial" charset="0"/>
                </a:rPr>
                <a:t>   </a:t>
              </a:r>
              <a:r>
                <a:rPr lang="en-GB" altLang="en-US" sz="1400" b="1" u="sng">
                  <a:latin typeface="Arial" charset="0"/>
                  <a:cs typeface="Arial" charset="0"/>
                </a:rPr>
                <a:t>27</a:t>
              </a:r>
              <a:r>
                <a:rPr lang="en-GB" altLang="en-US" sz="1400" b="1">
                  <a:latin typeface="Arial" charset="0"/>
                  <a:cs typeface="Arial" charset="0"/>
                </a:rPr>
                <a:t>             </a:t>
              </a:r>
              <a:r>
                <a:rPr lang="en-GB" altLang="en-US" sz="1400" b="1" u="sng">
                  <a:latin typeface="Arial" charset="0"/>
                  <a:cs typeface="Arial" charset="0"/>
                </a:rPr>
                <a:t>44</a:t>
              </a:r>
              <a:r>
                <a:rPr lang="en-GB" altLang="en-US" sz="1400" b="1">
                  <a:latin typeface="Arial" charset="0"/>
                  <a:cs typeface="Arial" charset="0"/>
                </a:rPr>
                <a:t>             </a:t>
              </a:r>
              <a:r>
                <a:rPr lang="en-GB" altLang="en-US" sz="1400" b="1" u="sng">
                  <a:latin typeface="Arial" charset="0"/>
                  <a:cs typeface="Arial" charset="0"/>
                </a:rPr>
                <a:t>57</a:t>
              </a:r>
            </a:p>
          </p:txBody>
        </p:sp>
        <p:sp>
          <p:nvSpPr>
            <p:cNvPr id="17439" name="Rectangle 33"/>
            <p:cNvSpPr>
              <a:spLocks noChangeArrowheads="1"/>
            </p:cNvSpPr>
            <p:nvPr/>
          </p:nvSpPr>
          <p:spPr bwMode="auto">
            <a:xfrm>
              <a:off x="219" y="401"/>
              <a:ext cx="5331" cy="364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GB" altLang="en-US" sz="2000">
                <a:latin typeface="Arial" charset="0"/>
                <a:cs typeface="Arial" charset="0"/>
              </a:endParaRPr>
            </a:p>
          </p:txBody>
        </p:sp>
      </p:grpSp>
    </p:spTree>
    <p:extLst>
      <p:ext uri="{BB962C8B-B14F-4D97-AF65-F5344CB8AC3E}">
        <p14:creationId xmlns:p14="http://schemas.microsoft.com/office/powerpoint/2010/main" val="1400028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Question</a:t>
            </a:r>
            <a:endParaRPr lang="en-SG" dirty="0"/>
          </a:p>
        </p:txBody>
      </p:sp>
      <p:sp>
        <p:nvSpPr>
          <p:cNvPr id="3" name="Content Placeholder 2"/>
          <p:cNvSpPr>
            <a:spLocks noGrp="1"/>
          </p:cNvSpPr>
          <p:nvPr>
            <p:ph idx="1"/>
          </p:nvPr>
        </p:nvSpPr>
        <p:spPr/>
        <p:txBody>
          <a:bodyPr/>
          <a:lstStyle/>
          <a:p>
            <a:r>
              <a:rPr lang="en-US" dirty="0"/>
              <a:t>In the above example, what conclusions do  you draw and what possible course of action  do you recommend regarding the cash  balance over the period concerned?</a:t>
            </a:r>
          </a:p>
          <a:p>
            <a:endParaRPr lang="en-SG" dirty="0"/>
          </a:p>
        </p:txBody>
      </p:sp>
    </p:spTree>
    <p:extLst>
      <p:ext uri="{BB962C8B-B14F-4D97-AF65-F5344CB8AC3E}">
        <p14:creationId xmlns:p14="http://schemas.microsoft.com/office/powerpoint/2010/main" val="14470082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Preparing other budgets</a:t>
            </a:r>
            <a:endParaRPr lang="en-SG" dirty="0"/>
          </a:p>
        </p:txBody>
      </p:sp>
      <p:sp>
        <p:nvSpPr>
          <p:cNvPr id="3" name="Content Placeholder 2"/>
          <p:cNvSpPr>
            <a:spLocks noGrp="1"/>
          </p:cNvSpPr>
          <p:nvPr>
            <p:ph idx="1"/>
          </p:nvPr>
        </p:nvSpPr>
        <p:spPr/>
        <p:txBody>
          <a:bodyPr/>
          <a:lstStyle/>
          <a:p>
            <a:pPr marL="0" indent="0">
              <a:buNone/>
            </a:pPr>
            <a:r>
              <a:rPr lang="en-SG" dirty="0" smtClean="0"/>
              <a:t>Refer to the reading material, Example 9.2</a:t>
            </a:r>
          </a:p>
          <a:p>
            <a:r>
              <a:rPr lang="en-SG" dirty="0" smtClean="0"/>
              <a:t>Trade receivables budget</a:t>
            </a:r>
          </a:p>
          <a:p>
            <a:r>
              <a:rPr lang="en-SG" dirty="0" smtClean="0"/>
              <a:t>Trade payables budget</a:t>
            </a:r>
          </a:p>
          <a:p>
            <a:r>
              <a:rPr lang="en-SG" dirty="0" smtClean="0"/>
              <a:t>Inventories budget</a:t>
            </a:r>
            <a:endParaRPr lang="en-SG" dirty="0"/>
          </a:p>
        </p:txBody>
      </p:sp>
    </p:spTree>
    <p:extLst>
      <p:ext uri="{BB962C8B-B14F-4D97-AF65-F5344CB8AC3E}">
        <p14:creationId xmlns:p14="http://schemas.microsoft.com/office/powerpoint/2010/main" val="3640867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42900" y="10795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400" b="1">
                <a:solidFill>
                  <a:srgbClr val="CC0000"/>
                </a:solidFill>
              </a:rPr>
              <a:t>    </a:t>
            </a:r>
            <a:r>
              <a:rPr lang="en-GB" altLang="en-US" sz="2400" b="1">
                <a:solidFill>
                  <a:srgbClr val="CC0000"/>
                </a:solidFill>
                <a:latin typeface="Arial" charset="0"/>
                <a:cs typeface="Arial" charset="0"/>
              </a:rPr>
              <a:t>An example of the inventories budget</a:t>
            </a:r>
            <a:endParaRPr lang="en-GB" altLang="en-US" sz="2400">
              <a:solidFill>
                <a:srgbClr val="CC0000"/>
              </a:solidFill>
              <a:latin typeface="Arial" charset="0"/>
              <a:cs typeface="Arial" charset="0"/>
            </a:endParaRPr>
          </a:p>
        </p:txBody>
      </p:sp>
      <p:graphicFrame>
        <p:nvGraphicFramePr>
          <p:cNvPr id="20670" name="Group 190"/>
          <p:cNvGraphicFramePr>
            <a:graphicFrameLocks noGrp="1"/>
          </p:cNvGraphicFramePr>
          <p:nvPr/>
        </p:nvGraphicFramePr>
        <p:xfrm>
          <a:off x="661988" y="1520825"/>
          <a:ext cx="7821613" cy="3924300"/>
        </p:xfrm>
        <a:graphic>
          <a:graphicData uri="http://schemas.openxmlformats.org/drawingml/2006/table">
            <a:tbl>
              <a:tblPr/>
              <a:tblGrid>
                <a:gridCol w="2771775">
                  <a:extLst>
                    <a:ext uri="{9D8B030D-6E8A-4147-A177-3AD203B41FA5}"/>
                  </a:extLst>
                </a:gridCol>
                <a:gridCol w="871538">
                  <a:extLst>
                    <a:ext uri="{9D8B030D-6E8A-4147-A177-3AD203B41FA5}"/>
                  </a:extLst>
                </a:gridCol>
                <a:gridCol w="841375">
                  <a:extLst>
                    <a:ext uri="{9D8B030D-6E8A-4147-A177-3AD203B41FA5}"/>
                  </a:extLst>
                </a:gridCol>
                <a:gridCol w="885825">
                  <a:extLst>
                    <a:ext uri="{9D8B030D-6E8A-4147-A177-3AD203B41FA5}"/>
                  </a:extLst>
                </a:gridCol>
                <a:gridCol w="812800">
                  <a:extLst>
                    <a:ext uri="{9D8B030D-6E8A-4147-A177-3AD203B41FA5}"/>
                  </a:extLst>
                </a:gridCol>
                <a:gridCol w="812800">
                  <a:extLst>
                    <a:ext uri="{9D8B030D-6E8A-4147-A177-3AD203B41FA5}"/>
                  </a:extLst>
                </a:gridCol>
                <a:gridCol w="825500">
                  <a:extLst>
                    <a:ext uri="{9D8B030D-6E8A-4147-A177-3AD203B41FA5}"/>
                  </a:extLst>
                </a:gridCol>
              </a:tblGrid>
              <a:tr h="1170419">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rial" pitchFamily="34" charset="0"/>
                      </a:endParaRPr>
                    </a:p>
                  </a:txBody>
                  <a:tcPr marT="45714" marB="45714"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EAD3BE"/>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1" u="none" strike="noStrike" cap="none" normalizeH="0" baseline="0" dirty="0">
                          <a:ln>
                            <a:noFill/>
                          </a:ln>
                          <a:solidFill>
                            <a:schemeClr val="tx1"/>
                          </a:solidFill>
                          <a:effectLst/>
                          <a:latin typeface="Arial" pitchFamily="34" charset="0"/>
                        </a:rPr>
                        <a:t>Jan</a:t>
                      </a:r>
                      <a:br>
                        <a:rPr kumimoji="0" lang="en-GB" altLang="en-US" sz="2000" b="1" i="1" u="none" strike="noStrike" cap="none" normalizeH="0" baseline="0" dirty="0">
                          <a:ln>
                            <a:noFill/>
                          </a:ln>
                          <a:solidFill>
                            <a:schemeClr val="tx1"/>
                          </a:solidFill>
                          <a:effectLst/>
                          <a:latin typeface="Arial" pitchFamily="34" charset="0"/>
                        </a:rPr>
                      </a:br>
                      <a:r>
                        <a:rPr kumimoji="0" lang="en-GB" altLang="en-US" sz="2000" b="1" i="1" u="none" strike="noStrike" cap="none" normalizeH="0" baseline="0" dirty="0">
                          <a:ln>
                            <a:noFill/>
                          </a:ln>
                          <a:solidFill>
                            <a:schemeClr val="tx1"/>
                          </a:solidFill>
                          <a:effectLst/>
                          <a:latin typeface="Arial" pitchFamily="34" charset="0"/>
                        </a:rPr>
                        <a:t/>
                      </a:r>
                      <a:br>
                        <a:rPr kumimoji="0" lang="en-GB" altLang="en-US" sz="2000" b="1" i="1" u="none" strike="noStrike" cap="none" normalizeH="0" baseline="0" dirty="0">
                          <a:ln>
                            <a:noFill/>
                          </a:ln>
                          <a:solidFill>
                            <a:schemeClr val="tx1"/>
                          </a:solidFill>
                          <a:effectLst/>
                          <a:latin typeface="Arial" pitchFamily="34" charset="0"/>
                        </a:rPr>
                      </a:br>
                      <a:r>
                        <a:rPr kumimoji="0" lang="en-GB" altLang="en-US" sz="2000" b="1" i="1" u="none" strike="noStrike" cap="none" normalizeH="0" baseline="0" dirty="0">
                          <a:ln>
                            <a:noFill/>
                          </a:ln>
                          <a:solidFill>
                            <a:schemeClr val="tx1"/>
                          </a:solidFill>
                          <a:effectLst/>
                          <a:latin typeface="Arial" pitchFamily="34" charset="0"/>
                        </a:rPr>
                        <a:t>£000</a:t>
                      </a:r>
                      <a:endParaRPr kumimoji="0" lang="en-US" altLang="en-US" sz="2000" b="1" i="1" u="none" strike="noStrike" cap="none" normalizeH="0" baseline="0" dirty="0">
                        <a:ln>
                          <a:noFill/>
                        </a:ln>
                        <a:solidFill>
                          <a:schemeClr val="tx1"/>
                        </a:solidFill>
                        <a:effectLst/>
                        <a:latin typeface="Arial" pitchFamily="34" charset="0"/>
                      </a:endParaRPr>
                    </a:p>
                  </a:txBody>
                  <a:tcPr marT="45714" marB="4571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EAD3BE"/>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1" u="none" strike="noStrike" cap="none" normalizeH="0" baseline="0" dirty="0">
                          <a:ln>
                            <a:noFill/>
                          </a:ln>
                          <a:solidFill>
                            <a:schemeClr val="tx1"/>
                          </a:solidFill>
                          <a:effectLst/>
                          <a:latin typeface="Arial" pitchFamily="34" charset="0"/>
                        </a:rPr>
                        <a:t>Feb</a:t>
                      </a:r>
                      <a:br>
                        <a:rPr kumimoji="0" lang="en-GB" altLang="en-US" sz="2000" b="1" i="1" u="none" strike="noStrike" cap="none" normalizeH="0" baseline="0" dirty="0">
                          <a:ln>
                            <a:noFill/>
                          </a:ln>
                          <a:solidFill>
                            <a:schemeClr val="tx1"/>
                          </a:solidFill>
                          <a:effectLst/>
                          <a:latin typeface="Arial" pitchFamily="34" charset="0"/>
                        </a:rPr>
                      </a:br>
                      <a:r>
                        <a:rPr kumimoji="0" lang="en-GB" altLang="en-US" sz="2000" b="1" i="1" u="none" strike="noStrike" cap="none" normalizeH="0" baseline="0" dirty="0">
                          <a:ln>
                            <a:noFill/>
                          </a:ln>
                          <a:solidFill>
                            <a:schemeClr val="tx1"/>
                          </a:solidFill>
                          <a:effectLst/>
                          <a:latin typeface="Arial" pitchFamily="34" charset="0"/>
                        </a:rPr>
                        <a:t/>
                      </a:r>
                      <a:br>
                        <a:rPr kumimoji="0" lang="en-GB" altLang="en-US" sz="2000" b="1" i="1" u="none" strike="noStrike" cap="none" normalizeH="0" baseline="0" dirty="0">
                          <a:ln>
                            <a:noFill/>
                          </a:ln>
                          <a:solidFill>
                            <a:schemeClr val="tx1"/>
                          </a:solidFill>
                          <a:effectLst/>
                          <a:latin typeface="Arial" pitchFamily="34" charset="0"/>
                        </a:rPr>
                      </a:br>
                      <a:r>
                        <a:rPr kumimoji="0" lang="en-GB" altLang="en-US" sz="2000" b="1" i="1" u="none" strike="noStrike" cap="none" normalizeH="0" baseline="0" dirty="0">
                          <a:ln>
                            <a:noFill/>
                          </a:ln>
                          <a:solidFill>
                            <a:schemeClr val="tx1"/>
                          </a:solidFill>
                          <a:effectLst/>
                          <a:latin typeface="Arial" pitchFamily="34" charset="0"/>
                        </a:rPr>
                        <a:t>£000</a:t>
                      </a:r>
                      <a:endParaRPr kumimoji="0" lang="en-US" altLang="en-US" sz="2000" b="1" i="1" u="none" strike="noStrike" cap="none" normalizeH="0" baseline="0" dirty="0">
                        <a:ln>
                          <a:noFill/>
                        </a:ln>
                        <a:solidFill>
                          <a:schemeClr val="tx1"/>
                        </a:solidFill>
                        <a:effectLst/>
                        <a:latin typeface="Arial" pitchFamily="34" charset="0"/>
                      </a:endParaRPr>
                    </a:p>
                  </a:txBody>
                  <a:tcPr marT="45714" marB="4571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EAD3BE"/>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1" u="none" strike="noStrike" cap="none" normalizeH="0" baseline="0" dirty="0">
                          <a:ln>
                            <a:noFill/>
                          </a:ln>
                          <a:solidFill>
                            <a:schemeClr val="tx1"/>
                          </a:solidFill>
                          <a:effectLst/>
                          <a:latin typeface="Arial" pitchFamily="34" charset="0"/>
                        </a:rPr>
                        <a:t>Mar</a:t>
                      </a:r>
                      <a:br>
                        <a:rPr kumimoji="0" lang="en-GB" altLang="en-US" sz="2000" b="1" i="1" u="none" strike="noStrike" cap="none" normalizeH="0" baseline="0" dirty="0">
                          <a:ln>
                            <a:noFill/>
                          </a:ln>
                          <a:solidFill>
                            <a:schemeClr val="tx1"/>
                          </a:solidFill>
                          <a:effectLst/>
                          <a:latin typeface="Arial" pitchFamily="34" charset="0"/>
                        </a:rPr>
                      </a:br>
                      <a:r>
                        <a:rPr kumimoji="0" lang="en-GB" altLang="en-US" sz="2000" b="1" i="1" u="none" strike="noStrike" cap="none" normalizeH="0" baseline="0" dirty="0">
                          <a:ln>
                            <a:noFill/>
                          </a:ln>
                          <a:solidFill>
                            <a:schemeClr val="tx1"/>
                          </a:solidFill>
                          <a:effectLst/>
                          <a:latin typeface="Arial" pitchFamily="34" charset="0"/>
                        </a:rPr>
                        <a:t/>
                      </a:r>
                      <a:br>
                        <a:rPr kumimoji="0" lang="en-GB" altLang="en-US" sz="2000" b="1" i="1" u="none" strike="noStrike" cap="none" normalizeH="0" baseline="0" dirty="0">
                          <a:ln>
                            <a:noFill/>
                          </a:ln>
                          <a:solidFill>
                            <a:schemeClr val="tx1"/>
                          </a:solidFill>
                          <a:effectLst/>
                          <a:latin typeface="Arial" pitchFamily="34" charset="0"/>
                        </a:rPr>
                      </a:br>
                      <a:r>
                        <a:rPr kumimoji="0" lang="en-GB" altLang="en-US" sz="2000" b="1" i="1" u="none" strike="noStrike" cap="none" normalizeH="0" baseline="0" dirty="0">
                          <a:ln>
                            <a:noFill/>
                          </a:ln>
                          <a:solidFill>
                            <a:schemeClr val="tx1"/>
                          </a:solidFill>
                          <a:effectLst/>
                          <a:latin typeface="Arial" pitchFamily="34" charset="0"/>
                        </a:rPr>
                        <a:t>£000</a:t>
                      </a:r>
                      <a:endParaRPr kumimoji="0" lang="en-US" altLang="en-US" sz="2000" b="1" i="1" u="none" strike="noStrike" cap="none" normalizeH="0" baseline="0" dirty="0">
                        <a:ln>
                          <a:noFill/>
                        </a:ln>
                        <a:solidFill>
                          <a:schemeClr val="tx1"/>
                        </a:solidFill>
                        <a:effectLst/>
                        <a:latin typeface="Arial" pitchFamily="34" charset="0"/>
                      </a:endParaRPr>
                    </a:p>
                  </a:txBody>
                  <a:tcPr marT="45714" marB="4571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EAD3BE"/>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1" u="none" strike="noStrike" cap="none" normalizeH="0" baseline="0" dirty="0">
                          <a:ln>
                            <a:noFill/>
                          </a:ln>
                          <a:solidFill>
                            <a:schemeClr val="tx1"/>
                          </a:solidFill>
                          <a:effectLst/>
                          <a:latin typeface="Arial" pitchFamily="34" charset="0"/>
                        </a:rPr>
                        <a:t>Apr</a:t>
                      </a:r>
                      <a:br>
                        <a:rPr kumimoji="0" lang="en-GB" altLang="en-US" sz="2000" b="1" i="1" u="none" strike="noStrike" cap="none" normalizeH="0" baseline="0" dirty="0">
                          <a:ln>
                            <a:noFill/>
                          </a:ln>
                          <a:solidFill>
                            <a:schemeClr val="tx1"/>
                          </a:solidFill>
                          <a:effectLst/>
                          <a:latin typeface="Arial" pitchFamily="34" charset="0"/>
                        </a:rPr>
                      </a:br>
                      <a:r>
                        <a:rPr kumimoji="0" lang="en-GB" altLang="en-US" sz="2000" b="1" i="1" u="none" strike="noStrike" cap="none" normalizeH="0" baseline="0" dirty="0">
                          <a:ln>
                            <a:noFill/>
                          </a:ln>
                          <a:solidFill>
                            <a:schemeClr val="tx1"/>
                          </a:solidFill>
                          <a:effectLst/>
                          <a:latin typeface="Arial" pitchFamily="34" charset="0"/>
                        </a:rPr>
                        <a:t/>
                      </a:r>
                      <a:br>
                        <a:rPr kumimoji="0" lang="en-GB" altLang="en-US" sz="2000" b="1" i="1" u="none" strike="noStrike" cap="none" normalizeH="0" baseline="0" dirty="0">
                          <a:ln>
                            <a:noFill/>
                          </a:ln>
                          <a:solidFill>
                            <a:schemeClr val="tx1"/>
                          </a:solidFill>
                          <a:effectLst/>
                          <a:latin typeface="Arial" pitchFamily="34" charset="0"/>
                        </a:rPr>
                      </a:br>
                      <a:r>
                        <a:rPr kumimoji="0" lang="en-GB" altLang="en-US" sz="2000" b="1" i="1" u="none" strike="noStrike" cap="none" normalizeH="0" baseline="0" dirty="0">
                          <a:ln>
                            <a:noFill/>
                          </a:ln>
                          <a:solidFill>
                            <a:schemeClr val="tx1"/>
                          </a:solidFill>
                          <a:effectLst/>
                          <a:latin typeface="Arial" pitchFamily="34" charset="0"/>
                        </a:rPr>
                        <a:t>£000</a:t>
                      </a:r>
                      <a:endParaRPr kumimoji="0" lang="en-US" altLang="en-US" sz="2000" b="1" i="1" u="none" strike="noStrike" cap="none" normalizeH="0" baseline="0" dirty="0">
                        <a:ln>
                          <a:noFill/>
                        </a:ln>
                        <a:solidFill>
                          <a:schemeClr val="tx1"/>
                        </a:solidFill>
                        <a:effectLst/>
                        <a:latin typeface="Arial" pitchFamily="34" charset="0"/>
                      </a:endParaRPr>
                    </a:p>
                  </a:txBody>
                  <a:tcPr marT="45714" marB="4571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EAD3BE"/>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1" u="none" strike="noStrike" cap="none" normalizeH="0" baseline="0" dirty="0">
                          <a:ln>
                            <a:noFill/>
                          </a:ln>
                          <a:solidFill>
                            <a:schemeClr val="tx1"/>
                          </a:solidFill>
                          <a:effectLst/>
                          <a:latin typeface="Arial" pitchFamily="34" charset="0"/>
                        </a:rPr>
                        <a:t>May</a:t>
                      </a:r>
                      <a:br>
                        <a:rPr kumimoji="0" lang="en-GB" altLang="en-US" sz="2000" b="1" i="1" u="none" strike="noStrike" cap="none" normalizeH="0" baseline="0" dirty="0">
                          <a:ln>
                            <a:noFill/>
                          </a:ln>
                          <a:solidFill>
                            <a:schemeClr val="tx1"/>
                          </a:solidFill>
                          <a:effectLst/>
                          <a:latin typeface="Arial" pitchFamily="34" charset="0"/>
                        </a:rPr>
                      </a:br>
                      <a:r>
                        <a:rPr kumimoji="0" lang="en-GB" altLang="en-US" sz="2000" b="1" i="1" u="none" strike="noStrike" cap="none" normalizeH="0" baseline="0" dirty="0">
                          <a:ln>
                            <a:noFill/>
                          </a:ln>
                          <a:solidFill>
                            <a:schemeClr val="tx1"/>
                          </a:solidFill>
                          <a:effectLst/>
                          <a:latin typeface="Arial" pitchFamily="34" charset="0"/>
                        </a:rPr>
                        <a:t/>
                      </a:r>
                      <a:br>
                        <a:rPr kumimoji="0" lang="en-GB" altLang="en-US" sz="2000" b="1" i="1" u="none" strike="noStrike" cap="none" normalizeH="0" baseline="0" dirty="0">
                          <a:ln>
                            <a:noFill/>
                          </a:ln>
                          <a:solidFill>
                            <a:schemeClr val="tx1"/>
                          </a:solidFill>
                          <a:effectLst/>
                          <a:latin typeface="Arial" pitchFamily="34" charset="0"/>
                        </a:rPr>
                      </a:br>
                      <a:r>
                        <a:rPr kumimoji="0" lang="en-GB" altLang="en-US" sz="2000" b="1" i="1" u="none" strike="noStrike" cap="none" normalizeH="0" baseline="0" dirty="0">
                          <a:ln>
                            <a:noFill/>
                          </a:ln>
                          <a:solidFill>
                            <a:schemeClr val="tx1"/>
                          </a:solidFill>
                          <a:effectLst/>
                          <a:latin typeface="Arial" pitchFamily="34" charset="0"/>
                        </a:rPr>
                        <a:t>£000</a:t>
                      </a:r>
                      <a:endParaRPr kumimoji="0" lang="en-US" altLang="en-US" sz="2000" b="1" i="1" u="none" strike="noStrike" cap="none" normalizeH="0" baseline="0" dirty="0">
                        <a:ln>
                          <a:noFill/>
                        </a:ln>
                        <a:solidFill>
                          <a:schemeClr val="tx1"/>
                        </a:solidFill>
                        <a:effectLst/>
                        <a:latin typeface="Arial" pitchFamily="34" charset="0"/>
                      </a:endParaRPr>
                    </a:p>
                  </a:txBody>
                  <a:tcPr marT="45714" marB="4571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EAD3BE"/>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1" u="none" strike="noStrike" cap="none" normalizeH="0" baseline="0" dirty="0">
                          <a:ln>
                            <a:noFill/>
                          </a:ln>
                          <a:solidFill>
                            <a:schemeClr val="tx1"/>
                          </a:solidFill>
                          <a:effectLst/>
                          <a:latin typeface="Arial" pitchFamily="34" charset="0"/>
                        </a:rPr>
                        <a:t>June</a:t>
                      </a:r>
                      <a:br>
                        <a:rPr kumimoji="0" lang="en-GB" altLang="en-US" sz="2000" b="1" i="1" u="none" strike="noStrike" cap="none" normalizeH="0" baseline="0" dirty="0">
                          <a:ln>
                            <a:noFill/>
                          </a:ln>
                          <a:solidFill>
                            <a:schemeClr val="tx1"/>
                          </a:solidFill>
                          <a:effectLst/>
                          <a:latin typeface="Arial" pitchFamily="34" charset="0"/>
                        </a:rPr>
                      </a:br>
                      <a:r>
                        <a:rPr kumimoji="0" lang="en-GB" altLang="en-US" sz="2000" b="1" i="1" u="none" strike="noStrike" cap="none" normalizeH="0" baseline="0" dirty="0">
                          <a:ln>
                            <a:noFill/>
                          </a:ln>
                          <a:solidFill>
                            <a:schemeClr val="tx1"/>
                          </a:solidFill>
                          <a:effectLst/>
                          <a:latin typeface="Arial" pitchFamily="34" charset="0"/>
                        </a:rPr>
                        <a:t/>
                      </a:r>
                      <a:br>
                        <a:rPr kumimoji="0" lang="en-GB" altLang="en-US" sz="2000" b="1" i="1" u="none" strike="noStrike" cap="none" normalizeH="0" baseline="0" dirty="0">
                          <a:ln>
                            <a:noFill/>
                          </a:ln>
                          <a:solidFill>
                            <a:schemeClr val="tx1"/>
                          </a:solidFill>
                          <a:effectLst/>
                          <a:latin typeface="Arial" pitchFamily="34" charset="0"/>
                        </a:rPr>
                      </a:br>
                      <a:r>
                        <a:rPr kumimoji="0" lang="en-GB" altLang="en-US" sz="2000" b="1" i="1" u="none" strike="noStrike" cap="none" normalizeH="0" baseline="0" dirty="0">
                          <a:ln>
                            <a:noFill/>
                          </a:ln>
                          <a:solidFill>
                            <a:schemeClr val="tx1"/>
                          </a:solidFill>
                          <a:effectLst/>
                          <a:latin typeface="Arial" pitchFamily="34" charset="0"/>
                        </a:rPr>
                        <a:t>£000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900" b="1" i="1" u="none" strike="noStrike" cap="none" normalizeH="0" baseline="0" dirty="0">
                        <a:ln>
                          <a:noFill/>
                        </a:ln>
                        <a:solidFill>
                          <a:schemeClr val="tx1"/>
                        </a:solidFill>
                        <a:effectLst/>
                        <a:latin typeface="Arial" pitchFamily="34" charset="0"/>
                      </a:endParaRPr>
                    </a:p>
                  </a:txBody>
                  <a:tcPr marT="45714" marB="45714"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EAD3BE"/>
                    </a:solidFill>
                  </a:tcPr>
                </a:tc>
                <a:extLst>
                  <a:ext uri="{0D108BD9-81ED-4DB2-BD59-A6C34878D82A}"/>
                </a:extLst>
              </a:tr>
              <a:tr h="707914">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latin typeface="Arial" pitchFamily="34" charset="0"/>
                        </a:rPr>
                        <a:t>Opening balance</a:t>
                      </a:r>
                      <a:endParaRPr kumimoji="0" lang="en-US" altLang="en-US" sz="2000" b="1" i="0" u="none" strike="noStrike" cap="none" normalizeH="0" baseline="0">
                        <a:ln>
                          <a:noFill/>
                        </a:ln>
                        <a:solidFill>
                          <a:schemeClr val="tx1"/>
                        </a:solidFill>
                        <a:effectLst/>
                        <a:latin typeface="Arial" pitchFamily="34" charset="0"/>
                      </a:endParaRPr>
                    </a:p>
                  </a:txBody>
                  <a:tcPr marT="45714" marB="45714"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latin typeface="Arial" pitchFamily="34" charset="0"/>
                        </a:rPr>
                        <a:t>30</a:t>
                      </a:r>
                      <a:endParaRPr kumimoji="0" lang="en-US" altLang="en-US" sz="2000" b="1" i="0" u="none" strike="noStrike" cap="none" normalizeH="0" baseline="0">
                        <a:ln>
                          <a:noFill/>
                        </a:ln>
                        <a:solidFill>
                          <a:schemeClr val="tx1"/>
                        </a:solidFill>
                        <a:effectLst/>
                        <a:latin typeface="Arial" pitchFamily="34" charset="0"/>
                      </a:endParaRPr>
                    </a:p>
                  </a:txBody>
                  <a:tcPr marT="45714" marB="45714"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latin typeface="Arial" pitchFamily="34" charset="0"/>
                        </a:rPr>
                        <a:t>30</a:t>
                      </a:r>
                      <a:endParaRPr kumimoji="0" lang="en-US" altLang="en-US" sz="2000" b="1" i="0" u="none" strike="noStrike" cap="none" normalizeH="0" baseline="0">
                        <a:ln>
                          <a:noFill/>
                        </a:ln>
                        <a:solidFill>
                          <a:schemeClr val="tx1"/>
                        </a:solidFill>
                        <a:effectLst/>
                        <a:latin typeface="Arial" pitchFamily="34" charset="0"/>
                      </a:endParaRPr>
                    </a:p>
                  </a:txBody>
                  <a:tcPr marT="45714" marB="45714"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latin typeface="Arial" pitchFamily="34" charset="0"/>
                        </a:rPr>
                        <a:t>30</a:t>
                      </a:r>
                      <a:endParaRPr kumimoji="0" lang="en-US" altLang="en-US" sz="2000" b="1" i="0" u="none" strike="noStrike" cap="none" normalizeH="0" baseline="0">
                        <a:ln>
                          <a:noFill/>
                        </a:ln>
                        <a:solidFill>
                          <a:schemeClr val="tx1"/>
                        </a:solidFill>
                        <a:effectLst/>
                        <a:latin typeface="Arial" pitchFamily="34" charset="0"/>
                      </a:endParaRPr>
                    </a:p>
                  </a:txBody>
                  <a:tcPr marT="45714" marB="45714"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latin typeface="Arial" pitchFamily="34" charset="0"/>
                        </a:rPr>
                        <a:t>25</a:t>
                      </a:r>
                      <a:endParaRPr kumimoji="0" lang="en-US" altLang="en-US" sz="2000" b="1" i="0" u="none" strike="noStrike" cap="none" normalizeH="0" baseline="0">
                        <a:ln>
                          <a:noFill/>
                        </a:ln>
                        <a:solidFill>
                          <a:schemeClr val="tx1"/>
                        </a:solidFill>
                        <a:effectLst/>
                        <a:latin typeface="Arial" pitchFamily="34" charset="0"/>
                      </a:endParaRPr>
                    </a:p>
                  </a:txBody>
                  <a:tcPr marT="45714" marB="45714"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latin typeface="Arial" pitchFamily="34" charset="0"/>
                        </a:rPr>
                        <a:t>25</a:t>
                      </a:r>
                      <a:endParaRPr kumimoji="0" lang="en-US" altLang="en-US" sz="2000" b="1" i="0" u="none" strike="noStrike" cap="none" normalizeH="0" baseline="0">
                        <a:ln>
                          <a:noFill/>
                        </a:ln>
                        <a:solidFill>
                          <a:schemeClr val="tx1"/>
                        </a:solidFill>
                        <a:effectLst/>
                        <a:latin typeface="Arial" pitchFamily="34" charset="0"/>
                      </a:endParaRPr>
                    </a:p>
                  </a:txBody>
                  <a:tcPr marT="45714" marB="45714"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latin typeface="Arial" pitchFamily="34" charset="0"/>
                        </a:rPr>
                        <a:t>25</a:t>
                      </a:r>
                      <a:endParaRPr kumimoji="0" lang="en-US" altLang="en-US" sz="2000" b="1" i="0" u="none" strike="noStrike" cap="none" normalizeH="0" baseline="0">
                        <a:ln>
                          <a:noFill/>
                        </a:ln>
                        <a:solidFill>
                          <a:schemeClr val="tx1"/>
                        </a:solidFill>
                        <a:effectLst/>
                        <a:latin typeface="Arial" pitchFamily="34" charset="0"/>
                      </a:endParaRPr>
                    </a:p>
                  </a:txBody>
                  <a:tcPr marT="45714" marB="45714"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extLst>
              </a:tr>
              <a:tr h="68093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latin typeface="Arial" pitchFamily="34" charset="0"/>
                        </a:rPr>
                        <a:t>Purchases</a:t>
                      </a:r>
                      <a:endParaRPr kumimoji="0" lang="en-US" altLang="en-US" sz="2000" b="1" i="0" u="none" strike="noStrike" cap="none" normalizeH="0" baseline="0">
                        <a:ln>
                          <a:noFill/>
                        </a:ln>
                        <a:solidFill>
                          <a:schemeClr val="tx1"/>
                        </a:solidFill>
                        <a:effectLst/>
                        <a:latin typeface="Arial" pitchFamily="34" charset="0"/>
                      </a:endParaRPr>
                    </a:p>
                  </a:txBody>
                  <a:tcPr marT="45714" marB="45714"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AD3BE"/>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latin typeface="Arial" pitchFamily="34" charset="0"/>
                        </a:rPr>
                        <a:t>30</a:t>
                      </a:r>
                      <a:endParaRPr kumimoji="0" lang="en-US" altLang="en-US" sz="2000" b="1" i="0" u="none" strike="noStrike" cap="none" normalizeH="0" baseline="0">
                        <a:ln>
                          <a:noFill/>
                        </a:ln>
                        <a:solidFill>
                          <a:schemeClr val="tx1"/>
                        </a:solidFill>
                        <a:effectLst/>
                        <a:latin typeface="Arial" pitchFamily="34" charset="0"/>
                      </a:endParaRPr>
                    </a:p>
                  </a:txBody>
                  <a:tcPr marT="45714" marB="45714" horzOverflow="overflow">
                    <a:lnL>
                      <a:noFill/>
                    </a:lnL>
                    <a:lnR>
                      <a:noFill/>
                    </a:lnR>
                    <a:lnT>
                      <a:noFill/>
                    </a:lnT>
                    <a:lnB>
                      <a:noFill/>
                    </a:lnB>
                    <a:lnTlToBr>
                      <a:noFill/>
                    </a:lnTlToBr>
                    <a:lnBlToTr>
                      <a:noFill/>
                    </a:lnBlToTr>
                    <a:solidFill>
                      <a:srgbClr val="EAD3BE"/>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latin typeface="Arial" pitchFamily="34" charset="0"/>
                        </a:rPr>
                        <a:t>31</a:t>
                      </a:r>
                      <a:endParaRPr kumimoji="0" lang="en-US" altLang="en-US" sz="2000" b="1" i="0" u="none" strike="noStrike" cap="none" normalizeH="0" baseline="0">
                        <a:ln>
                          <a:noFill/>
                        </a:ln>
                        <a:solidFill>
                          <a:schemeClr val="tx1"/>
                        </a:solidFill>
                        <a:effectLst/>
                        <a:latin typeface="Arial" pitchFamily="34" charset="0"/>
                      </a:endParaRPr>
                    </a:p>
                  </a:txBody>
                  <a:tcPr marT="45714" marB="45714" horzOverflow="overflow">
                    <a:lnL>
                      <a:noFill/>
                    </a:lnL>
                    <a:lnR>
                      <a:noFill/>
                    </a:lnR>
                    <a:lnT>
                      <a:noFill/>
                    </a:lnT>
                    <a:lnB>
                      <a:noFill/>
                    </a:lnB>
                    <a:lnTlToBr>
                      <a:noFill/>
                    </a:lnTlToBr>
                    <a:lnBlToTr>
                      <a:noFill/>
                    </a:lnBlToTr>
                    <a:solidFill>
                      <a:srgbClr val="EAD3BE"/>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latin typeface="Arial" pitchFamily="34" charset="0"/>
                        </a:rPr>
                        <a:t>26</a:t>
                      </a:r>
                      <a:endParaRPr kumimoji="0" lang="en-US" altLang="en-US" sz="2000" b="1" i="0" u="none" strike="noStrike" cap="none" normalizeH="0" baseline="0">
                        <a:ln>
                          <a:noFill/>
                        </a:ln>
                        <a:solidFill>
                          <a:schemeClr val="tx1"/>
                        </a:solidFill>
                        <a:effectLst/>
                        <a:latin typeface="Arial" pitchFamily="34" charset="0"/>
                      </a:endParaRPr>
                    </a:p>
                  </a:txBody>
                  <a:tcPr marT="45714" marB="45714" horzOverflow="overflow">
                    <a:lnL>
                      <a:noFill/>
                    </a:lnL>
                    <a:lnR>
                      <a:noFill/>
                    </a:lnR>
                    <a:lnT>
                      <a:noFill/>
                    </a:lnT>
                    <a:lnB>
                      <a:noFill/>
                    </a:lnB>
                    <a:lnTlToBr>
                      <a:noFill/>
                    </a:lnTlToBr>
                    <a:lnBlToTr>
                      <a:noFill/>
                    </a:lnBlToTr>
                    <a:solidFill>
                      <a:srgbClr val="EAD3BE"/>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latin typeface="Arial" pitchFamily="34" charset="0"/>
                        </a:rPr>
                        <a:t>35</a:t>
                      </a:r>
                      <a:endParaRPr kumimoji="0" lang="en-US" altLang="en-US" sz="2000" b="1" i="0" u="none" strike="noStrike" cap="none" normalizeH="0" baseline="0">
                        <a:ln>
                          <a:noFill/>
                        </a:ln>
                        <a:solidFill>
                          <a:schemeClr val="tx1"/>
                        </a:solidFill>
                        <a:effectLst/>
                        <a:latin typeface="Arial" pitchFamily="34" charset="0"/>
                      </a:endParaRPr>
                    </a:p>
                  </a:txBody>
                  <a:tcPr marT="45714" marB="45714" horzOverflow="overflow">
                    <a:lnL>
                      <a:noFill/>
                    </a:lnL>
                    <a:lnR>
                      <a:noFill/>
                    </a:lnR>
                    <a:lnT>
                      <a:noFill/>
                    </a:lnT>
                    <a:lnB>
                      <a:noFill/>
                    </a:lnB>
                    <a:lnTlToBr>
                      <a:noFill/>
                    </a:lnTlToBr>
                    <a:lnBlToTr>
                      <a:noFill/>
                    </a:lnBlToTr>
                    <a:solidFill>
                      <a:srgbClr val="EAD3BE"/>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latin typeface="Arial" pitchFamily="34" charset="0"/>
                        </a:rPr>
                        <a:t>31</a:t>
                      </a:r>
                      <a:endParaRPr kumimoji="0" lang="en-US" altLang="en-US" sz="2000" b="1" i="0" u="none" strike="noStrike" cap="none" normalizeH="0" baseline="0">
                        <a:ln>
                          <a:noFill/>
                        </a:ln>
                        <a:solidFill>
                          <a:schemeClr val="tx1"/>
                        </a:solidFill>
                        <a:effectLst/>
                        <a:latin typeface="Arial" pitchFamily="34" charset="0"/>
                      </a:endParaRPr>
                    </a:p>
                  </a:txBody>
                  <a:tcPr marT="45714" marB="45714" horzOverflow="overflow">
                    <a:lnL>
                      <a:noFill/>
                    </a:lnL>
                    <a:lnR>
                      <a:noFill/>
                    </a:lnR>
                    <a:lnT>
                      <a:noFill/>
                    </a:lnT>
                    <a:lnB>
                      <a:noFill/>
                    </a:lnB>
                    <a:lnTlToBr>
                      <a:noFill/>
                    </a:lnTlToBr>
                    <a:lnBlToTr>
                      <a:noFill/>
                    </a:lnBlToTr>
                    <a:solidFill>
                      <a:srgbClr val="EAD3BE"/>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latin typeface="Arial" pitchFamily="34" charset="0"/>
                        </a:rPr>
                        <a:t>32</a:t>
                      </a:r>
                      <a:endParaRPr kumimoji="0" lang="en-US" altLang="en-US" sz="2000" b="1" i="0" u="none" strike="noStrike" cap="none" normalizeH="0" baseline="0">
                        <a:ln>
                          <a:noFill/>
                        </a:ln>
                        <a:solidFill>
                          <a:schemeClr val="tx1"/>
                        </a:solidFill>
                        <a:effectLst/>
                        <a:latin typeface="Arial" pitchFamily="34" charset="0"/>
                      </a:endParaRPr>
                    </a:p>
                  </a:txBody>
                  <a:tcPr marT="45714" marB="45714"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AD3BE"/>
                    </a:solidFill>
                  </a:tcPr>
                </a:tc>
                <a:extLst>
                  <a:ext uri="{0D108BD9-81ED-4DB2-BD59-A6C34878D82A}"/>
                </a:extLst>
              </a:tr>
              <a:tr h="65394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latin typeface="Arial" pitchFamily="34" charset="0"/>
                        </a:rPr>
                        <a:t>Inventories used</a:t>
                      </a:r>
                      <a:endParaRPr kumimoji="0" lang="en-US" altLang="en-US" sz="2000" b="1" i="0" u="none" strike="noStrike" cap="none" normalizeH="0" baseline="0">
                        <a:ln>
                          <a:noFill/>
                        </a:ln>
                        <a:solidFill>
                          <a:schemeClr val="tx1"/>
                        </a:solidFill>
                        <a:effectLst/>
                        <a:latin typeface="Arial" pitchFamily="34" charset="0"/>
                      </a:endParaRPr>
                    </a:p>
                  </a:txBody>
                  <a:tcPr marT="45714" marB="45714"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sng" strike="noStrike" cap="none" normalizeH="0" baseline="0">
                          <a:ln>
                            <a:noFill/>
                          </a:ln>
                          <a:solidFill>
                            <a:schemeClr val="tx1"/>
                          </a:solidFill>
                          <a:effectLst/>
                          <a:latin typeface="Arial" pitchFamily="34" charset="0"/>
                        </a:rPr>
                        <a:t>(30)</a:t>
                      </a:r>
                      <a:endParaRPr kumimoji="0" lang="en-US" altLang="en-US" sz="2000" b="1" i="0" u="sng" strike="noStrike" cap="none" normalizeH="0" baseline="0">
                        <a:ln>
                          <a:noFill/>
                        </a:ln>
                        <a:solidFill>
                          <a:schemeClr val="tx1"/>
                        </a:solidFill>
                        <a:effectLst/>
                        <a:latin typeface="Arial" pitchFamily="34" charset="0"/>
                      </a:endParaRPr>
                    </a:p>
                  </a:txBody>
                  <a:tcPr marT="45714" marB="45714"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sng" strike="noStrike" cap="none" normalizeH="0" baseline="0">
                          <a:ln>
                            <a:noFill/>
                          </a:ln>
                          <a:solidFill>
                            <a:schemeClr val="tx1"/>
                          </a:solidFill>
                          <a:effectLst/>
                          <a:latin typeface="Arial" pitchFamily="34" charset="0"/>
                        </a:rPr>
                        <a:t>(31)</a:t>
                      </a:r>
                      <a:endParaRPr kumimoji="0" lang="en-US" altLang="en-US" sz="2000" b="1" i="0" u="sng" strike="noStrike" cap="none" normalizeH="0" baseline="0">
                        <a:ln>
                          <a:noFill/>
                        </a:ln>
                        <a:solidFill>
                          <a:schemeClr val="tx1"/>
                        </a:solidFill>
                        <a:effectLst/>
                        <a:latin typeface="Arial" pitchFamily="34" charset="0"/>
                      </a:endParaRPr>
                    </a:p>
                  </a:txBody>
                  <a:tcPr marT="45714" marB="45714"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sng" strike="noStrike" cap="none" normalizeH="0" baseline="0">
                          <a:ln>
                            <a:noFill/>
                          </a:ln>
                          <a:solidFill>
                            <a:schemeClr val="tx1"/>
                          </a:solidFill>
                          <a:effectLst/>
                          <a:latin typeface="Arial" pitchFamily="34" charset="0"/>
                        </a:rPr>
                        <a:t>(31)</a:t>
                      </a:r>
                      <a:endParaRPr kumimoji="0" lang="en-US" altLang="en-US" sz="2000" b="1" i="0" u="sng" strike="noStrike" cap="none" normalizeH="0" baseline="0">
                        <a:ln>
                          <a:noFill/>
                        </a:ln>
                        <a:solidFill>
                          <a:schemeClr val="tx1"/>
                        </a:solidFill>
                        <a:effectLst/>
                        <a:latin typeface="Arial" pitchFamily="34" charset="0"/>
                      </a:endParaRPr>
                    </a:p>
                  </a:txBody>
                  <a:tcPr marT="45714" marB="45714"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sng" strike="noStrike" cap="none" normalizeH="0" baseline="0">
                          <a:ln>
                            <a:noFill/>
                          </a:ln>
                          <a:solidFill>
                            <a:schemeClr val="tx1"/>
                          </a:solidFill>
                          <a:effectLst/>
                          <a:latin typeface="Arial" pitchFamily="34" charset="0"/>
                        </a:rPr>
                        <a:t>(35)</a:t>
                      </a:r>
                      <a:endParaRPr kumimoji="0" lang="en-US" altLang="en-US" sz="2000" b="1" i="0" u="sng" strike="noStrike" cap="none" normalizeH="0" baseline="0">
                        <a:ln>
                          <a:noFill/>
                        </a:ln>
                        <a:solidFill>
                          <a:schemeClr val="tx1"/>
                        </a:solidFill>
                        <a:effectLst/>
                        <a:latin typeface="Arial" pitchFamily="34" charset="0"/>
                      </a:endParaRPr>
                    </a:p>
                  </a:txBody>
                  <a:tcPr marT="45714" marB="45714"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sng" strike="noStrike" cap="none" normalizeH="0" baseline="0">
                          <a:ln>
                            <a:noFill/>
                          </a:ln>
                          <a:solidFill>
                            <a:schemeClr val="tx1"/>
                          </a:solidFill>
                          <a:effectLst/>
                          <a:latin typeface="Arial" pitchFamily="34" charset="0"/>
                        </a:rPr>
                        <a:t>(31)</a:t>
                      </a:r>
                      <a:endParaRPr kumimoji="0" lang="en-US" altLang="en-US" sz="2000" b="1" i="0" u="sng" strike="noStrike" cap="none" normalizeH="0" baseline="0">
                        <a:ln>
                          <a:noFill/>
                        </a:ln>
                        <a:solidFill>
                          <a:schemeClr val="tx1"/>
                        </a:solidFill>
                        <a:effectLst/>
                        <a:latin typeface="Arial" pitchFamily="34" charset="0"/>
                      </a:endParaRPr>
                    </a:p>
                  </a:txBody>
                  <a:tcPr marT="45714" marB="45714"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sng" strike="noStrike" cap="none" normalizeH="0" baseline="0">
                          <a:ln>
                            <a:noFill/>
                          </a:ln>
                          <a:solidFill>
                            <a:schemeClr val="tx1"/>
                          </a:solidFill>
                          <a:effectLst/>
                          <a:latin typeface="Arial" pitchFamily="34" charset="0"/>
                        </a:rPr>
                        <a:t>(32)</a:t>
                      </a:r>
                      <a:endParaRPr kumimoji="0" lang="en-US" altLang="en-US" sz="2000" b="1" i="0" u="sng" strike="noStrike" cap="none" normalizeH="0" baseline="0">
                        <a:ln>
                          <a:noFill/>
                        </a:ln>
                        <a:solidFill>
                          <a:schemeClr val="tx1"/>
                        </a:solidFill>
                        <a:effectLst/>
                        <a:latin typeface="Arial" pitchFamily="34" charset="0"/>
                      </a:endParaRPr>
                    </a:p>
                  </a:txBody>
                  <a:tcPr marT="45714" marB="45714"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extLst>
              </a:tr>
              <a:tr h="711087">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dirty="0">
                          <a:ln>
                            <a:noFill/>
                          </a:ln>
                          <a:solidFill>
                            <a:schemeClr val="tx1"/>
                          </a:solidFill>
                          <a:effectLst/>
                          <a:latin typeface="Arial" pitchFamily="34" charset="0"/>
                        </a:rPr>
                        <a:t>Closing balance</a:t>
                      </a:r>
                      <a:endParaRPr kumimoji="0" lang="en-US" altLang="en-US" sz="2000" b="1" i="0" u="none" strike="noStrike" cap="none" normalizeH="0" baseline="0" dirty="0">
                        <a:ln>
                          <a:noFill/>
                        </a:ln>
                        <a:solidFill>
                          <a:schemeClr val="tx1"/>
                        </a:solidFill>
                        <a:effectLst/>
                        <a:latin typeface="Arial" pitchFamily="34" charset="0"/>
                      </a:endParaRPr>
                    </a:p>
                  </a:txBody>
                  <a:tcPr marT="45714" marB="45714"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EAD3BE"/>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sng" strike="noStrike" cap="none" normalizeH="0" baseline="0">
                          <a:ln>
                            <a:noFill/>
                          </a:ln>
                          <a:solidFill>
                            <a:schemeClr val="tx1"/>
                          </a:solidFill>
                          <a:effectLst/>
                          <a:latin typeface="Arial" pitchFamily="34" charset="0"/>
                        </a:rPr>
                        <a:t>30</a:t>
                      </a:r>
                      <a:endParaRPr kumimoji="0" lang="en-US" altLang="en-US" sz="2000" b="1" i="0" u="sng" strike="noStrike" cap="none" normalizeH="0" baseline="0">
                        <a:ln>
                          <a:noFill/>
                        </a:ln>
                        <a:solidFill>
                          <a:schemeClr val="tx1"/>
                        </a:solidFill>
                        <a:effectLst/>
                        <a:latin typeface="Arial" pitchFamily="34" charset="0"/>
                      </a:endParaRPr>
                    </a:p>
                  </a:txBody>
                  <a:tcPr marT="45714" marB="45714"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EAD3BE"/>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sng" strike="noStrike" cap="none" normalizeH="0" baseline="0">
                          <a:ln>
                            <a:noFill/>
                          </a:ln>
                          <a:solidFill>
                            <a:schemeClr val="tx1"/>
                          </a:solidFill>
                          <a:effectLst/>
                          <a:latin typeface="Arial" pitchFamily="34" charset="0"/>
                        </a:rPr>
                        <a:t>30</a:t>
                      </a:r>
                      <a:endParaRPr kumimoji="0" lang="en-US" altLang="en-US" sz="2000" b="1" i="0" u="sng" strike="noStrike" cap="none" normalizeH="0" baseline="0">
                        <a:ln>
                          <a:noFill/>
                        </a:ln>
                        <a:solidFill>
                          <a:schemeClr val="tx1"/>
                        </a:solidFill>
                        <a:effectLst/>
                        <a:latin typeface="Arial" pitchFamily="34" charset="0"/>
                      </a:endParaRPr>
                    </a:p>
                  </a:txBody>
                  <a:tcPr marT="45714" marB="45714"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EAD3BE"/>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sng" strike="noStrike" cap="none" normalizeH="0" baseline="0">
                          <a:ln>
                            <a:noFill/>
                          </a:ln>
                          <a:solidFill>
                            <a:schemeClr val="tx1"/>
                          </a:solidFill>
                          <a:effectLst/>
                          <a:latin typeface="Arial" pitchFamily="34" charset="0"/>
                        </a:rPr>
                        <a:t>25</a:t>
                      </a:r>
                      <a:endParaRPr kumimoji="0" lang="en-US" altLang="en-US" sz="2000" b="1" i="0" u="sng" strike="noStrike" cap="none" normalizeH="0" baseline="0">
                        <a:ln>
                          <a:noFill/>
                        </a:ln>
                        <a:solidFill>
                          <a:schemeClr val="tx1"/>
                        </a:solidFill>
                        <a:effectLst/>
                        <a:latin typeface="Arial" pitchFamily="34" charset="0"/>
                      </a:endParaRPr>
                    </a:p>
                  </a:txBody>
                  <a:tcPr marT="45714" marB="45714"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EAD3BE"/>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sng" strike="noStrike" cap="none" normalizeH="0" baseline="0">
                          <a:ln>
                            <a:noFill/>
                          </a:ln>
                          <a:solidFill>
                            <a:schemeClr val="tx1"/>
                          </a:solidFill>
                          <a:effectLst/>
                          <a:latin typeface="Arial" pitchFamily="34" charset="0"/>
                        </a:rPr>
                        <a:t>25</a:t>
                      </a:r>
                      <a:endParaRPr kumimoji="0" lang="en-US" altLang="en-US" sz="2000" b="1" i="0" u="sng" strike="noStrike" cap="none" normalizeH="0" baseline="0">
                        <a:ln>
                          <a:noFill/>
                        </a:ln>
                        <a:solidFill>
                          <a:schemeClr val="tx1"/>
                        </a:solidFill>
                        <a:effectLst/>
                        <a:latin typeface="Arial" pitchFamily="34" charset="0"/>
                      </a:endParaRPr>
                    </a:p>
                  </a:txBody>
                  <a:tcPr marT="45714" marB="45714"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EAD3BE"/>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sng" strike="noStrike" cap="none" normalizeH="0" baseline="0">
                          <a:ln>
                            <a:noFill/>
                          </a:ln>
                          <a:solidFill>
                            <a:schemeClr val="tx1"/>
                          </a:solidFill>
                          <a:effectLst/>
                          <a:latin typeface="Arial" pitchFamily="34" charset="0"/>
                        </a:rPr>
                        <a:t>25</a:t>
                      </a:r>
                      <a:endParaRPr kumimoji="0" lang="en-US" altLang="en-US" sz="2000" b="1" i="0" u="sng" strike="noStrike" cap="none" normalizeH="0" baseline="0">
                        <a:ln>
                          <a:noFill/>
                        </a:ln>
                        <a:solidFill>
                          <a:schemeClr val="tx1"/>
                        </a:solidFill>
                        <a:effectLst/>
                        <a:latin typeface="Arial" pitchFamily="34" charset="0"/>
                      </a:endParaRPr>
                    </a:p>
                  </a:txBody>
                  <a:tcPr marT="45714" marB="45714"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EAD3BE"/>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sng" strike="noStrike" cap="none" normalizeH="0" baseline="0" dirty="0">
                          <a:ln>
                            <a:noFill/>
                          </a:ln>
                          <a:solidFill>
                            <a:schemeClr val="tx1"/>
                          </a:solidFill>
                          <a:effectLst/>
                          <a:latin typeface="Arial" pitchFamily="34" charset="0"/>
                        </a:rPr>
                        <a:t>25</a:t>
                      </a:r>
                      <a:endParaRPr kumimoji="0" lang="en-US" altLang="en-US" sz="2000" b="1" i="0" u="sng" strike="noStrike" cap="none" normalizeH="0" baseline="0" dirty="0">
                        <a:ln>
                          <a:noFill/>
                        </a:ln>
                        <a:solidFill>
                          <a:schemeClr val="tx1"/>
                        </a:solidFill>
                        <a:effectLst/>
                        <a:latin typeface="Arial" pitchFamily="34" charset="0"/>
                      </a:endParaRPr>
                    </a:p>
                  </a:txBody>
                  <a:tcPr marT="45714" marB="45714"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EAD3BE"/>
                    </a:solidFill>
                  </a:tcPr>
                </a:tc>
                <a:extLst>
                  <a:ext uri="{0D108BD9-81ED-4DB2-BD59-A6C34878D82A}"/>
                </a:extLst>
              </a:tr>
            </a:tbl>
          </a:graphicData>
        </a:graphic>
      </p:graphicFrame>
    </p:spTree>
    <p:extLst>
      <p:ext uri="{BB962C8B-B14F-4D97-AF65-F5344CB8AC3E}">
        <p14:creationId xmlns:p14="http://schemas.microsoft.com/office/powerpoint/2010/main" val="2101618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Budgeting</a:t>
            </a:r>
            <a:endParaRPr lang="en-SG" dirty="0"/>
          </a:p>
        </p:txBody>
      </p:sp>
      <p:sp>
        <p:nvSpPr>
          <p:cNvPr id="3" name="Content Placeholder 2"/>
          <p:cNvSpPr>
            <a:spLocks noGrp="1"/>
          </p:cNvSpPr>
          <p:nvPr>
            <p:ph idx="1"/>
          </p:nvPr>
        </p:nvSpPr>
        <p:spPr>
          <a:xfrm>
            <a:off x="457200" y="1600200"/>
            <a:ext cx="8229600" cy="4781128"/>
          </a:xfrm>
        </p:spPr>
        <p:txBody>
          <a:bodyPr>
            <a:normAutofit fontScale="92500" lnSpcReduction="20000"/>
          </a:bodyPr>
          <a:lstStyle/>
          <a:p>
            <a:r>
              <a:rPr lang="en-US" dirty="0"/>
              <a:t>What is a budget?</a:t>
            </a:r>
          </a:p>
          <a:p>
            <a:r>
              <a:rPr lang="en-US" dirty="0"/>
              <a:t>What is it for?</a:t>
            </a:r>
          </a:p>
          <a:p>
            <a:r>
              <a:rPr lang="en-US" dirty="0"/>
              <a:t>How is it prepared?</a:t>
            </a:r>
          </a:p>
          <a:p>
            <a:r>
              <a:rPr lang="en-US" dirty="0"/>
              <a:t>Who prepares it?</a:t>
            </a:r>
          </a:p>
          <a:p>
            <a:r>
              <a:rPr lang="en-US" dirty="0"/>
              <a:t>How is it used?</a:t>
            </a:r>
          </a:p>
          <a:p>
            <a:r>
              <a:rPr lang="en-US" dirty="0"/>
              <a:t>Why does the board regard it as important  enough to spend time on?</a:t>
            </a:r>
          </a:p>
          <a:p>
            <a:r>
              <a:rPr lang="en-US" dirty="0"/>
              <a:t>What is the budgeting process and interlinks?</a:t>
            </a:r>
          </a:p>
          <a:p>
            <a:r>
              <a:rPr lang="en-US" dirty="0"/>
              <a:t>How and why is performance monitored? Who  does the monitoring? How the budget can be  used to exercise control over the business?</a:t>
            </a:r>
          </a:p>
          <a:p>
            <a:endParaRPr lang="en-SG" dirty="0"/>
          </a:p>
        </p:txBody>
      </p:sp>
    </p:spTree>
    <p:extLst>
      <p:ext uri="{BB962C8B-B14F-4D97-AF65-F5344CB8AC3E}">
        <p14:creationId xmlns:p14="http://schemas.microsoft.com/office/powerpoint/2010/main" val="4116452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Measuring variances from budget</a:t>
            </a:r>
            <a:endParaRPr lang="en-SG"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600851"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96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22250" y="107950"/>
            <a:ext cx="870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400" b="1">
                <a:solidFill>
                  <a:srgbClr val="CC0000"/>
                </a:solidFill>
                <a:latin typeface="Arial" charset="0"/>
                <a:cs typeface="Arial" charset="0"/>
              </a:rPr>
              <a:t>Flexible budgets</a:t>
            </a:r>
            <a:endParaRPr lang="en-GB" altLang="en-US" sz="2400">
              <a:latin typeface="Arial" charset="0"/>
              <a:cs typeface="Arial" charset="0"/>
            </a:endParaRPr>
          </a:p>
        </p:txBody>
      </p:sp>
      <p:sp>
        <p:nvSpPr>
          <p:cNvPr id="21507" name="Text Box 3"/>
          <p:cNvSpPr txBox="1">
            <a:spLocks noChangeArrowheads="1"/>
          </p:cNvSpPr>
          <p:nvPr/>
        </p:nvSpPr>
        <p:spPr bwMode="auto">
          <a:xfrm>
            <a:off x="785019" y="565150"/>
            <a:ext cx="7575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000" b="1" i="1" dirty="0">
                <a:latin typeface="Arial" charset="0"/>
                <a:cs typeface="Arial" charset="0"/>
              </a:rPr>
              <a:t>A more valid comparison can be made between the budget (using the flexed figures) and the actual results.</a:t>
            </a:r>
            <a:endParaRPr lang="en-US" altLang="en-US" sz="2000" b="1" i="1" dirty="0">
              <a:latin typeface="Arial" charset="0"/>
              <a:cs typeface="Arial" charset="0"/>
            </a:endParaRPr>
          </a:p>
        </p:txBody>
      </p:sp>
      <p:graphicFrame>
        <p:nvGraphicFramePr>
          <p:cNvPr id="33796" name="Group 4"/>
          <p:cNvGraphicFramePr>
            <a:graphicFrameLocks noGrp="1"/>
          </p:cNvGraphicFramePr>
          <p:nvPr>
            <p:extLst>
              <p:ext uri="{D42A27DB-BD31-4B8C-83A1-F6EECF244321}">
                <p14:modId xmlns:p14="http://schemas.microsoft.com/office/powerpoint/2010/main" val="2651252452"/>
              </p:ext>
            </p:extLst>
          </p:nvPr>
        </p:nvGraphicFramePr>
        <p:xfrm>
          <a:off x="222250" y="1299617"/>
          <a:ext cx="7868047" cy="5537422"/>
        </p:xfrm>
        <a:graphic>
          <a:graphicData uri="http://schemas.openxmlformats.org/drawingml/2006/table">
            <a:tbl>
              <a:tblPr/>
              <a:tblGrid>
                <a:gridCol w="2130133">
                  <a:extLst>
                    <a:ext uri="{9D8B030D-6E8A-4147-A177-3AD203B41FA5}"/>
                  </a:extLst>
                </a:gridCol>
                <a:gridCol w="1358756">
                  <a:extLst>
                    <a:ext uri="{9D8B030D-6E8A-4147-A177-3AD203B41FA5}"/>
                  </a:extLst>
                </a:gridCol>
                <a:gridCol w="2239117">
                  <a:extLst>
                    <a:ext uri="{9D8B030D-6E8A-4147-A177-3AD203B41FA5}"/>
                  </a:extLst>
                </a:gridCol>
                <a:gridCol w="2140041">
                  <a:extLst>
                    <a:ext uri="{9D8B030D-6E8A-4147-A177-3AD203B41FA5}"/>
                  </a:extLst>
                </a:gridCol>
              </a:tblGrid>
              <a:tr h="70108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charset="0"/>
                      </a:endParaRPr>
                    </a:p>
                  </a:txBody>
                  <a:tcPr marT="45723" marB="45723" horzOverflow="overflow">
                    <a:lnL cap="flat">
                      <a:noFill/>
                    </a:lnL>
                    <a:lnR>
                      <a:noFill/>
                    </a:lnR>
                    <a:lnT cap="flat">
                      <a:noFill/>
                    </a:lnT>
                    <a:lnB>
                      <a:noFill/>
                    </a:lnB>
                    <a:lnTlToBr>
                      <a:noFill/>
                    </a:lnTlToBr>
                    <a:lnBlToTr>
                      <a:noFill/>
                    </a:lnBlToTr>
                    <a:solidFill>
                      <a:srgbClr val="ECDAC8"/>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1" u="none" strike="noStrike" cap="none" normalizeH="0" baseline="0" dirty="0">
                          <a:ln>
                            <a:noFill/>
                          </a:ln>
                          <a:solidFill>
                            <a:schemeClr val="tx1"/>
                          </a:solidFill>
                          <a:effectLst/>
                          <a:latin typeface="Arial" charset="0"/>
                        </a:rPr>
                        <a:t>Original budget</a:t>
                      </a:r>
                      <a:endParaRPr kumimoji="0" lang="en-US" altLang="en-US" sz="2000" b="1" i="1" u="none" strike="noStrike" cap="none" normalizeH="0" baseline="0" dirty="0">
                        <a:ln>
                          <a:noFill/>
                        </a:ln>
                        <a:solidFill>
                          <a:schemeClr val="tx1"/>
                        </a:solidFill>
                        <a:effectLst/>
                        <a:latin typeface="Arial" charset="0"/>
                      </a:endParaRPr>
                    </a:p>
                  </a:txBody>
                  <a:tcPr marT="45723" marB="45723" horzOverflow="overflow">
                    <a:lnL>
                      <a:noFill/>
                    </a:lnL>
                    <a:lnR>
                      <a:noFill/>
                    </a:lnR>
                    <a:lnT cap="flat">
                      <a:noFill/>
                    </a:lnT>
                    <a:lnB>
                      <a:noFill/>
                    </a:lnB>
                    <a:lnTlToBr>
                      <a:noFill/>
                    </a:lnTlToBr>
                    <a:lnBlToTr>
                      <a:noFill/>
                    </a:lnBlToTr>
                    <a:solidFill>
                      <a:srgbClr val="ECDAC8"/>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1" i="1" u="none" strike="noStrike" cap="none" normalizeH="0" baseline="0" dirty="0">
                          <a:ln>
                            <a:noFill/>
                          </a:ln>
                          <a:solidFill>
                            <a:schemeClr val="tx1"/>
                          </a:solidFill>
                          <a:effectLst/>
                          <a:latin typeface="Arial" charset="0"/>
                        </a:rPr>
                        <a:t> Flexed budget</a:t>
                      </a:r>
                      <a:endParaRPr kumimoji="0" lang="en-US" altLang="en-US" sz="2000" b="1" i="1" u="none" strike="noStrike" cap="none" normalizeH="0" baseline="0" dirty="0">
                        <a:ln>
                          <a:noFill/>
                        </a:ln>
                        <a:solidFill>
                          <a:schemeClr val="tx1"/>
                        </a:solidFill>
                        <a:effectLst/>
                        <a:latin typeface="Arial" charset="0"/>
                      </a:endParaRPr>
                    </a:p>
                  </a:txBody>
                  <a:tcPr marT="45723" marB="45723" horzOverflow="overflow">
                    <a:lnL>
                      <a:noFill/>
                    </a:lnL>
                    <a:lnR>
                      <a:noFill/>
                    </a:lnR>
                    <a:lnT cap="flat">
                      <a:noFill/>
                    </a:lnT>
                    <a:lnB>
                      <a:noFill/>
                    </a:lnB>
                    <a:lnTlToBr>
                      <a:noFill/>
                    </a:lnTlToBr>
                    <a:lnBlToTr>
                      <a:noFill/>
                    </a:lnBlToTr>
                    <a:solidFill>
                      <a:srgbClr val="ECDAC8"/>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1" i="1" u="none" strike="noStrike" cap="none" normalizeH="0" baseline="0" dirty="0">
                          <a:ln>
                            <a:noFill/>
                          </a:ln>
                          <a:solidFill>
                            <a:schemeClr val="tx1"/>
                          </a:solidFill>
                          <a:effectLst/>
                          <a:latin typeface="Arial" charset="0"/>
                        </a:rPr>
                        <a:t>Actual</a:t>
                      </a:r>
                      <a:endParaRPr kumimoji="0" lang="en-US" altLang="en-US" sz="2000" b="1" i="1" u="none" strike="noStrike" cap="none" normalizeH="0" baseline="0" dirty="0">
                        <a:ln>
                          <a:noFill/>
                        </a:ln>
                        <a:solidFill>
                          <a:schemeClr val="tx1"/>
                        </a:solidFill>
                        <a:effectLst/>
                        <a:latin typeface="Arial" charset="0"/>
                      </a:endParaRPr>
                    </a:p>
                  </a:txBody>
                  <a:tcPr marT="45723" marB="45723" horzOverflow="overflow">
                    <a:lnL>
                      <a:noFill/>
                    </a:lnL>
                    <a:lnR cap="flat">
                      <a:noFill/>
                    </a:lnR>
                    <a:lnT cap="flat">
                      <a:noFill/>
                    </a:lnT>
                    <a:lnB>
                      <a:noFill/>
                    </a:lnB>
                    <a:lnTlToBr>
                      <a:noFill/>
                    </a:lnTlToBr>
                    <a:lnBlToTr>
                      <a:noFill/>
                    </a:lnBlToTr>
                    <a:solidFill>
                      <a:srgbClr val="ECDAC8"/>
                    </a:solidFill>
                  </a:tcPr>
                </a:tc>
                <a:extLst>
                  <a:ext uri="{0D108BD9-81ED-4DB2-BD59-A6C34878D82A}"/>
                </a:extLst>
              </a:tr>
              <a:tr h="70108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Arial" charset="0"/>
                        </a:rPr>
                        <a:t>Output (production and sales)</a:t>
                      </a:r>
                      <a:endParaRPr kumimoji="0" lang="en-US" altLang="en-US" sz="20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sng" strike="noStrike" cap="none" normalizeH="0" baseline="0" dirty="0">
                          <a:ln>
                            <a:noFill/>
                          </a:ln>
                          <a:solidFill>
                            <a:schemeClr val="tx1"/>
                          </a:solidFill>
                          <a:effectLst/>
                          <a:latin typeface="Arial" charset="0"/>
                        </a:rPr>
                        <a:t>1,000</a:t>
                      </a:r>
                      <a:r>
                        <a:rPr kumimoji="0" lang="en-GB" altLang="en-US" sz="2000" b="0" i="0" u="none" strike="noStrike" cap="none" normalizeH="0" baseline="0" dirty="0">
                          <a:ln>
                            <a:noFill/>
                          </a:ln>
                          <a:solidFill>
                            <a:schemeClr val="tx1"/>
                          </a:solidFill>
                          <a:effectLst/>
                          <a:latin typeface="Arial" charset="0"/>
                        </a:rPr>
                        <a:t> units</a:t>
                      </a:r>
                      <a:endParaRPr kumimoji="0" lang="en-US" altLang="en-US" sz="2000" b="0" i="0" u="none" strike="noStrike" cap="none" normalizeH="0" baseline="0" dirty="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sng" strike="noStrike" cap="none" normalizeH="0" baseline="0" dirty="0">
                          <a:ln>
                            <a:noFill/>
                          </a:ln>
                          <a:solidFill>
                            <a:schemeClr val="tx1"/>
                          </a:solidFill>
                          <a:effectLst/>
                          <a:latin typeface="Arial" charset="0"/>
                        </a:rPr>
                        <a:t>900</a:t>
                      </a:r>
                      <a:r>
                        <a:rPr kumimoji="0" lang="en-GB" altLang="en-US" sz="2000" b="0" i="0" u="none" strike="noStrike" cap="none" normalizeH="0" baseline="0" dirty="0">
                          <a:ln>
                            <a:noFill/>
                          </a:ln>
                          <a:solidFill>
                            <a:schemeClr val="tx1"/>
                          </a:solidFill>
                          <a:effectLst/>
                          <a:latin typeface="Arial" charset="0"/>
                        </a:rPr>
                        <a:t> units</a:t>
                      </a:r>
                      <a:endParaRPr kumimoji="0" lang="en-US" altLang="en-US" sz="2000" b="0" i="0" u="none" strike="noStrike" cap="none" normalizeH="0" baseline="0" dirty="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sng" strike="noStrike" cap="none" normalizeH="0" baseline="0">
                          <a:ln>
                            <a:noFill/>
                          </a:ln>
                          <a:solidFill>
                            <a:schemeClr val="tx1"/>
                          </a:solidFill>
                          <a:effectLst/>
                          <a:latin typeface="Arial" charset="0"/>
                        </a:rPr>
                        <a:t>900</a:t>
                      </a:r>
                      <a:r>
                        <a:rPr kumimoji="0" lang="en-GB" altLang="en-US" sz="2000" b="0" i="0" u="none" strike="noStrike" cap="none" normalizeH="0" baseline="0">
                          <a:ln>
                            <a:noFill/>
                          </a:ln>
                          <a:solidFill>
                            <a:schemeClr val="tx1"/>
                          </a:solidFill>
                          <a:effectLst/>
                          <a:latin typeface="Arial" charset="0"/>
                        </a:rPr>
                        <a:t> units</a:t>
                      </a:r>
                      <a:endParaRPr kumimoji="0" lang="en-US" altLang="en-US" sz="2000" b="0" i="0" u="none" strike="noStrike" cap="none" normalizeH="0" baseline="0">
                        <a:ln>
                          <a:noFill/>
                        </a:ln>
                        <a:solidFill>
                          <a:schemeClr val="tx1"/>
                        </a:solidFill>
                        <a:effectLst/>
                        <a:latin typeface="Arial"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extLst>
              </a:tr>
              <a:tr h="50803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solidFill>
                      <a:srgbClr val="ECDAC8"/>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1" u="none" strike="noStrike" cap="none" normalizeH="0" baseline="0">
                          <a:ln>
                            <a:noFill/>
                          </a:ln>
                          <a:solidFill>
                            <a:schemeClr val="tx1"/>
                          </a:solidFill>
                          <a:effectLst/>
                          <a:latin typeface="Arial" charset="0"/>
                        </a:rPr>
                        <a:t> £</a:t>
                      </a:r>
                      <a:endParaRPr kumimoji="0" lang="en-US" altLang="en-US" sz="2000" b="1" i="1"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solidFill>
                      <a:srgbClr val="ECDAC8"/>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1" i="1" u="none" strike="noStrike" cap="none" normalizeH="0" baseline="0" dirty="0">
                          <a:ln>
                            <a:noFill/>
                          </a:ln>
                          <a:solidFill>
                            <a:schemeClr val="tx1"/>
                          </a:solidFill>
                          <a:effectLst/>
                          <a:latin typeface="Arial" charset="0"/>
                        </a:rPr>
                        <a:t>     £</a:t>
                      </a:r>
                      <a:endParaRPr kumimoji="0" lang="en-US" altLang="en-US" sz="2000" b="1" i="1" u="none" strike="noStrike" cap="none" normalizeH="0" baseline="0" dirty="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solidFill>
                      <a:srgbClr val="ECDAC8"/>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1" i="1" u="none" strike="noStrike" cap="none" normalizeH="0" baseline="0" dirty="0">
                          <a:ln>
                            <a:noFill/>
                          </a:ln>
                          <a:solidFill>
                            <a:schemeClr val="tx1"/>
                          </a:solidFill>
                          <a:effectLst/>
                          <a:latin typeface="Arial" charset="0"/>
                        </a:rPr>
                        <a:t>     £</a:t>
                      </a:r>
                      <a:endParaRPr kumimoji="0" lang="en-US" altLang="en-US" sz="2000" b="1" i="1" u="none" strike="noStrike" cap="none" normalizeH="0" baseline="0" dirty="0">
                        <a:ln>
                          <a:noFill/>
                        </a:ln>
                        <a:solidFill>
                          <a:schemeClr val="tx1"/>
                        </a:solidFill>
                        <a:effectLst/>
                        <a:latin typeface="Arial" charset="0"/>
                      </a:endParaRPr>
                    </a:p>
                  </a:txBody>
                  <a:tcPr marT="45723" marB="45723" horzOverflow="overflow">
                    <a:lnL>
                      <a:noFill/>
                    </a:lnL>
                    <a:lnR cap="flat">
                      <a:noFill/>
                    </a:lnR>
                    <a:lnT>
                      <a:noFill/>
                    </a:lnT>
                    <a:lnB>
                      <a:noFill/>
                    </a:lnB>
                    <a:lnTlToBr>
                      <a:noFill/>
                    </a:lnTlToBr>
                    <a:lnBlToTr>
                      <a:noFill/>
                    </a:lnBlToTr>
                    <a:solidFill>
                      <a:srgbClr val="ECDAC8"/>
                    </a:solidFill>
                  </a:tcPr>
                </a:tc>
                <a:extLst>
                  <a:ext uri="{0D108BD9-81ED-4DB2-BD59-A6C34878D82A}"/>
                </a:extLst>
              </a:tr>
              <a:tr h="50803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Arial" charset="0"/>
                        </a:rPr>
                        <a:t>Sales revenue</a:t>
                      </a:r>
                      <a:endParaRPr kumimoji="0" lang="en-US" altLang="en-US" sz="20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Arial" charset="0"/>
                        </a:rPr>
                        <a:t>100,000</a:t>
                      </a:r>
                      <a:endParaRPr kumimoji="0" lang="en-US" altLang="en-US" sz="20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charset="0"/>
                        </a:rPr>
                        <a:t> 90,000</a:t>
                      </a:r>
                      <a:endParaRPr kumimoji="0" lang="en-US" altLang="en-US" sz="2000" b="0" i="0" u="none" strike="noStrike" cap="none" normalizeH="0" baseline="0" dirty="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charset="0"/>
                        </a:rPr>
                        <a:t> 92,000</a:t>
                      </a:r>
                      <a:endParaRPr kumimoji="0" lang="en-US" altLang="en-US" sz="2000" b="0" i="0" u="none" strike="noStrike" cap="none" normalizeH="0" baseline="0" dirty="0">
                        <a:ln>
                          <a:noFill/>
                        </a:ln>
                        <a:solidFill>
                          <a:schemeClr val="tx1"/>
                        </a:solidFill>
                        <a:effectLst/>
                        <a:latin typeface="Arial"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extLst>
              </a:tr>
              <a:tr h="50803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charset="0"/>
                        </a:rPr>
                        <a:t>Direct materials</a:t>
                      </a:r>
                      <a:endParaRPr kumimoji="0" lang="en-US" altLang="en-US" sz="2000" b="0" i="0" u="none" strike="noStrike" cap="none" normalizeH="0" baseline="0" dirty="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solidFill>
                      <a:srgbClr val="ECDAC8"/>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charset="0"/>
                        </a:rPr>
                        <a:t>  (40,000)</a:t>
                      </a:r>
                      <a:endParaRPr kumimoji="0" lang="en-US" altLang="en-US" sz="2000" b="0" i="0" u="none" strike="noStrike" cap="none" normalizeH="0" baseline="0" dirty="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solidFill>
                      <a:srgbClr val="ECDAC8"/>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charset="0"/>
                        </a:rPr>
                        <a:t>(36,000) (36,000m)</a:t>
                      </a:r>
                      <a:endParaRPr kumimoji="0" lang="en-US" altLang="en-US" sz="2000" b="0" i="0" u="none" strike="noStrike" cap="none" normalizeH="0" baseline="0" dirty="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solidFill>
                      <a:srgbClr val="ECDAC8"/>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Arial" charset="0"/>
                        </a:rPr>
                        <a:t>(36,900) (37,000m)</a:t>
                      </a:r>
                      <a:endParaRPr kumimoji="0" lang="en-US" altLang="en-US" sz="2000" b="0" i="0" u="none" strike="noStrike" cap="none" normalizeH="0" baseline="0">
                        <a:ln>
                          <a:noFill/>
                        </a:ln>
                        <a:solidFill>
                          <a:schemeClr val="tx1"/>
                        </a:solidFill>
                        <a:effectLst/>
                        <a:latin typeface="Arial" charset="0"/>
                      </a:endParaRPr>
                    </a:p>
                  </a:txBody>
                  <a:tcPr marT="45723" marB="45723" horzOverflow="overflow">
                    <a:lnL>
                      <a:noFill/>
                    </a:lnL>
                    <a:lnR cap="flat">
                      <a:noFill/>
                    </a:lnR>
                    <a:lnT>
                      <a:noFill/>
                    </a:lnT>
                    <a:lnB>
                      <a:noFill/>
                    </a:lnB>
                    <a:lnTlToBr>
                      <a:noFill/>
                    </a:lnTlToBr>
                    <a:lnBlToTr>
                      <a:noFill/>
                    </a:lnBlToTr>
                    <a:solidFill>
                      <a:srgbClr val="ECDAC8"/>
                    </a:solidFill>
                  </a:tcPr>
                </a:tc>
                <a:extLst>
                  <a:ext uri="{0D108BD9-81ED-4DB2-BD59-A6C34878D82A}"/>
                </a:extLst>
              </a:tr>
              <a:tr h="50803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charset="0"/>
                        </a:rPr>
                        <a:t>Direct labour</a:t>
                      </a:r>
                      <a:endParaRPr kumimoji="0" lang="en-US" altLang="en-US" sz="2000" b="0" i="0" u="none" strike="noStrike" cap="none" normalizeH="0" baseline="0" dirty="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charset="0"/>
                        </a:rPr>
                        <a:t>  (20,000)</a:t>
                      </a:r>
                      <a:endParaRPr kumimoji="0" lang="en-US" altLang="en-US" sz="2000" b="0" i="0" u="none" strike="noStrike" cap="none" normalizeH="0" baseline="0" dirty="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Arial" charset="0"/>
                        </a:rPr>
                        <a:t>(18,000) (2,250 </a:t>
                      </a:r>
                      <a:r>
                        <a:rPr kumimoji="0" lang="en-GB" altLang="en-US" sz="2000" b="0" i="0" u="none" strike="noStrike" cap="none" normalizeH="0" baseline="0" dirty="0" err="1">
                          <a:ln>
                            <a:noFill/>
                          </a:ln>
                          <a:solidFill>
                            <a:schemeClr val="tx1"/>
                          </a:solidFill>
                          <a:effectLst/>
                          <a:latin typeface="Arial" charset="0"/>
                        </a:rPr>
                        <a:t>hr</a:t>
                      </a:r>
                      <a:r>
                        <a:rPr kumimoji="0" lang="en-GB" altLang="en-US" sz="2000" b="0" i="0" u="none" strike="noStrike" cap="none" normalizeH="0" baseline="0" dirty="0">
                          <a:ln>
                            <a:noFill/>
                          </a:ln>
                          <a:solidFill>
                            <a:schemeClr val="tx1"/>
                          </a:solidFill>
                          <a:effectLst/>
                          <a:latin typeface="Arial" charset="0"/>
                        </a:rPr>
                        <a:t>)</a:t>
                      </a:r>
                      <a:endParaRPr kumimoji="0" lang="en-US" altLang="en-US" sz="2000" b="0" i="0" u="none" strike="noStrike" cap="none" normalizeH="0" baseline="0" dirty="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Arial" charset="0"/>
                        </a:rPr>
                        <a:t>(17,500) (2,150 hr)</a:t>
                      </a:r>
                      <a:endParaRPr kumimoji="0" lang="en-US" altLang="en-US" sz="2000" b="0" i="0" u="none" strike="noStrike" cap="none" normalizeH="0" baseline="0">
                        <a:ln>
                          <a:noFill/>
                        </a:ln>
                        <a:solidFill>
                          <a:schemeClr val="tx1"/>
                        </a:solidFill>
                        <a:effectLst/>
                        <a:latin typeface="Arial"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extLst>
              </a:tr>
              <a:tr h="50803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Arial" charset="0"/>
                        </a:rPr>
                        <a:t>Fixed overheads</a:t>
                      </a:r>
                      <a:endParaRPr kumimoji="0" lang="en-US" altLang="en-US" sz="20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solidFill>
                      <a:srgbClr val="ECDAC8"/>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sng" strike="noStrike" cap="none" normalizeH="0" baseline="0" dirty="0">
                          <a:ln>
                            <a:noFill/>
                          </a:ln>
                          <a:solidFill>
                            <a:schemeClr val="tx1"/>
                          </a:solidFill>
                          <a:effectLst/>
                          <a:latin typeface="Arial" charset="0"/>
                        </a:rPr>
                        <a:t>  (20,000)</a:t>
                      </a:r>
                      <a:endParaRPr kumimoji="0" lang="en-US" altLang="en-US" sz="2000" b="0" i="0" u="sng" strike="noStrike" cap="none" normalizeH="0" baseline="0" dirty="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solidFill>
                      <a:srgbClr val="ECDAC8"/>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sng" strike="noStrike" cap="none" normalizeH="0" baseline="0">
                          <a:ln>
                            <a:noFill/>
                          </a:ln>
                          <a:solidFill>
                            <a:schemeClr val="tx1"/>
                          </a:solidFill>
                          <a:effectLst/>
                          <a:latin typeface="Arial" charset="0"/>
                        </a:rPr>
                        <a:t>(20,000)</a:t>
                      </a:r>
                      <a:endParaRPr kumimoji="0" lang="en-US" altLang="en-US" sz="2000" b="0" i="0" u="sng"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solidFill>
                      <a:srgbClr val="ECDAC8"/>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sng" strike="noStrike" cap="none" normalizeH="0" baseline="0">
                          <a:ln>
                            <a:noFill/>
                          </a:ln>
                          <a:solidFill>
                            <a:schemeClr val="tx1"/>
                          </a:solidFill>
                          <a:effectLst/>
                          <a:latin typeface="Arial" charset="0"/>
                        </a:rPr>
                        <a:t>(20,700)</a:t>
                      </a:r>
                      <a:endParaRPr kumimoji="0" lang="en-US" altLang="en-US" sz="2000" b="0" i="0" u="sng" strike="noStrike" cap="none" normalizeH="0" baseline="0">
                        <a:ln>
                          <a:noFill/>
                        </a:ln>
                        <a:solidFill>
                          <a:schemeClr val="tx1"/>
                        </a:solidFill>
                        <a:effectLst/>
                        <a:latin typeface="Arial" charset="0"/>
                      </a:endParaRPr>
                    </a:p>
                  </a:txBody>
                  <a:tcPr marT="45723" marB="45723" horzOverflow="overflow">
                    <a:lnL>
                      <a:noFill/>
                    </a:lnL>
                    <a:lnR cap="flat">
                      <a:noFill/>
                    </a:lnR>
                    <a:lnT>
                      <a:noFill/>
                    </a:lnT>
                    <a:lnB>
                      <a:noFill/>
                    </a:lnB>
                    <a:lnTlToBr>
                      <a:noFill/>
                    </a:lnTlToBr>
                    <a:lnBlToTr>
                      <a:noFill/>
                    </a:lnBlToTr>
                    <a:solidFill>
                      <a:srgbClr val="ECDAC8"/>
                    </a:solidFill>
                  </a:tcPr>
                </a:tc>
                <a:extLst>
                  <a:ext uri="{0D108BD9-81ED-4DB2-BD59-A6C34878D82A}"/>
                </a:extLst>
              </a:tr>
              <a:tr h="50803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Arial" charset="0"/>
                        </a:rPr>
                        <a:t>Operating profit</a:t>
                      </a:r>
                      <a:endParaRPr kumimoji="0" lang="en-US" altLang="en-US" sz="20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charset="0"/>
                        </a:rPr>
                        <a:t>     </a:t>
                      </a:r>
                      <a:r>
                        <a:rPr kumimoji="0" lang="en-GB" altLang="en-US" sz="2000" b="0" i="0" u="sng" strike="noStrike" cap="none" normalizeH="0" baseline="0" dirty="0">
                          <a:ln>
                            <a:noFill/>
                          </a:ln>
                          <a:solidFill>
                            <a:schemeClr val="tx1"/>
                          </a:solidFill>
                          <a:effectLst/>
                          <a:latin typeface="Arial" charset="0"/>
                        </a:rPr>
                        <a:t>20,000</a:t>
                      </a:r>
                      <a:endParaRPr kumimoji="0" lang="en-US" altLang="en-US" sz="2000" b="0" i="0" u="sng" strike="noStrike" cap="none" normalizeH="0" baseline="0" dirty="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sng" strike="noStrike" cap="none" normalizeH="0" baseline="0">
                          <a:ln>
                            <a:noFill/>
                          </a:ln>
                          <a:solidFill>
                            <a:schemeClr val="tx1"/>
                          </a:solidFill>
                          <a:effectLst/>
                          <a:latin typeface="Arial" charset="0"/>
                        </a:rPr>
                        <a:t> 16,000</a:t>
                      </a:r>
                      <a:endParaRPr kumimoji="0" lang="en-US" altLang="en-US" sz="2000" b="0" i="0" u="sng"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sng" strike="noStrike" cap="none" normalizeH="0" baseline="0">
                          <a:ln>
                            <a:noFill/>
                          </a:ln>
                          <a:solidFill>
                            <a:schemeClr val="tx1"/>
                          </a:solidFill>
                          <a:effectLst/>
                          <a:latin typeface="Arial" charset="0"/>
                        </a:rPr>
                        <a:t> 16,900</a:t>
                      </a:r>
                      <a:endParaRPr kumimoji="0" lang="en-US" altLang="en-US" sz="2000" b="0" i="0" u="sng" strike="noStrike" cap="none" normalizeH="0" baseline="0">
                        <a:ln>
                          <a:noFill/>
                        </a:ln>
                        <a:solidFill>
                          <a:schemeClr val="tx1"/>
                        </a:solidFill>
                        <a:effectLst/>
                        <a:latin typeface="Arial"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extLst>
              </a:tr>
              <a:tr h="39626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charset="0"/>
                      </a:endParaRPr>
                    </a:p>
                  </a:txBody>
                  <a:tcPr marT="45723" marB="45723" horzOverflow="overflow">
                    <a:lnL cap="flat">
                      <a:noFill/>
                    </a:lnL>
                    <a:lnR>
                      <a:noFill/>
                    </a:lnR>
                    <a:lnT>
                      <a:noFill/>
                    </a:lnT>
                    <a:lnB cap="flat">
                      <a:noFill/>
                    </a:lnB>
                    <a:lnTlToBr>
                      <a:noFill/>
                    </a:lnTlToBr>
                    <a:lnBlToTr>
                      <a:noFill/>
                    </a:lnBlToTr>
                    <a:solidFill>
                      <a:srgbClr val="ECDAC8"/>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sng" strike="noStrike" cap="none" normalizeH="0" baseline="0" dirty="0">
                        <a:ln>
                          <a:noFill/>
                        </a:ln>
                        <a:solidFill>
                          <a:schemeClr val="tx1"/>
                        </a:solidFill>
                        <a:effectLst/>
                        <a:latin typeface="Arial" charset="0"/>
                      </a:endParaRPr>
                    </a:p>
                  </a:txBody>
                  <a:tcPr marT="45723" marB="45723" horzOverflow="overflow">
                    <a:lnL>
                      <a:noFill/>
                    </a:lnL>
                    <a:lnR>
                      <a:noFill/>
                    </a:lnR>
                    <a:lnT>
                      <a:noFill/>
                    </a:lnT>
                    <a:lnB cap="flat">
                      <a:noFill/>
                    </a:lnB>
                    <a:lnTlToBr>
                      <a:noFill/>
                    </a:lnTlToBr>
                    <a:lnBlToTr>
                      <a:noFill/>
                    </a:lnBlToTr>
                    <a:solidFill>
                      <a:srgbClr val="ECDAC8"/>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sng" strike="noStrike" cap="none" normalizeH="0" baseline="0">
                        <a:ln>
                          <a:noFill/>
                        </a:ln>
                        <a:solidFill>
                          <a:schemeClr val="tx1"/>
                        </a:solidFill>
                        <a:effectLst/>
                        <a:latin typeface="Arial" charset="0"/>
                      </a:endParaRPr>
                    </a:p>
                  </a:txBody>
                  <a:tcPr marT="45723" marB="45723" horzOverflow="overflow">
                    <a:lnL>
                      <a:noFill/>
                    </a:lnL>
                    <a:lnR>
                      <a:noFill/>
                    </a:lnR>
                    <a:lnT>
                      <a:noFill/>
                    </a:lnT>
                    <a:lnB cap="flat">
                      <a:noFill/>
                    </a:lnB>
                    <a:lnTlToBr>
                      <a:noFill/>
                    </a:lnTlToBr>
                    <a:lnBlToTr>
                      <a:noFill/>
                    </a:lnBlToTr>
                    <a:solidFill>
                      <a:srgbClr val="ECDAC8"/>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sng" strike="noStrike" cap="none" normalizeH="0" baseline="0" dirty="0">
                        <a:ln>
                          <a:noFill/>
                        </a:ln>
                        <a:solidFill>
                          <a:schemeClr val="tx1"/>
                        </a:solidFill>
                        <a:effectLst/>
                        <a:latin typeface="Arial" charset="0"/>
                      </a:endParaRPr>
                    </a:p>
                  </a:txBody>
                  <a:tcPr marT="45723" marB="45723" horzOverflow="overflow">
                    <a:lnL>
                      <a:noFill/>
                    </a:lnL>
                    <a:lnR cap="flat">
                      <a:noFill/>
                    </a:lnR>
                    <a:lnT>
                      <a:noFill/>
                    </a:lnT>
                    <a:lnB cap="flat">
                      <a:noFill/>
                    </a:lnB>
                    <a:lnTlToBr>
                      <a:noFill/>
                    </a:lnTlToBr>
                    <a:lnBlToTr>
                      <a:noFill/>
                    </a:lnBlToTr>
                    <a:solidFill>
                      <a:srgbClr val="ECDAC8"/>
                    </a:solidFill>
                  </a:tcPr>
                </a:tc>
                <a:extLst>
                  <a:ext uri="{0D108BD9-81ED-4DB2-BD59-A6C34878D82A}"/>
                </a:extLst>
              </a:tr>
            </a:tbl>
          </a:graphicData>
        </a:graphic>
      </p:graphicFrame>
    </p:spTree>
    <p:extLst>
      <p:ext uri="{BB962C8B-B14F-4D97-AF65-F5344CB8AC3E}">
        <p14:creationId xmlns:p14="http://schemas.microsoft.com/office/powerpoint/2010/main" val="3986809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9600" y="10795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400" b="1">
                <a:solidFill>
                  <a:srgbClr val="CC0000"/>
                </a:solidFill>
                <a:latin typeface="Arial" charset="0"/>
              </a:rPr>
              <a:t>Relationship between the budgeted and actual profit</a:t>
            </a:r>
            <a:endParaRPr lang="en-GB" altLang="en-US" sz="2400">
              <a:solidFill>
                <a:srgbClr val="CC0000"/>
              </a:solidFill>
              <a:latin typeface="Arial" charset="0"/>
            </a:endParaRPr>
          </a:p>
        </p:txBody>
      </p:sp>
      <p:grpSp>
        <p:nvGrpSpPr>
          <p:cNvPr id="23555" name="Group 4"/>
          <p:cNvGrpSpPr>
            <a:grpSpLocks/>
          </p:cNvGrpSpPr>
          <p:nvPr/>
        </p:nvGrpSpPr>
        <p:grpSpPr bwMode="auto">
          <a:xfrm>
            <a:off x="2409825" y="692150"/>
            <a:ext cx="4324350" cy="4975225"/>
            <a:chOff x="1668" y="573"/>
            <a:chExt cx="2724" cy="3134"/>
          </a:xfrm>
        </p:grpSpPr>
        <p:sp>
          <p:nvSpPr>
            <p:cNvPr id="23557" name="AutoShape 5"/>
            <p:cNvSpPr>
              <a:spLocks noChangeArrowheads="1"/>
            </p:cNvSpPr>
            <p:nvPr/>
          </p:nvSpPr>
          <p:spPr bwMode="auto">
            <a:xfrm>
              <a:off x="2726" y="2762"/>
              <a:ext cx="1666" cy="484"/>
            </a:xfrm>
            <a:prstGeom prst="roundRect">
              <a:avLst>
                <a:gd name="adj" fmla="val 16667"/>
              </a:avLst>
            </a:prstGeom>
            <a:solidFill>
              <a:srgbClr val="E0BE9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GB" altLang="en-US"/>
            </a:p>
          </p:txBody>
        </p:sp>
        <p:sp>
          <p:nvSpPr>
            <p:cNvPr id="23558" name="Text Box 6"/>
            <p:cNvSpPr txBox="1">
              <a:spLocks noChangeArrowheads="1"/>
            </p:cNvSpPr>
            <p:nvPr/>
          </p:nvSpPr>
          <p:spPr bwMode="auto">
            <a:xfrm>
              <a:off x="3748" y="2864"/>
              <a:ext cx="6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000" b="1" i="1">
                  <a:latin typeface="Arial" charset="0"/>
                </a:rPr>
                <a:t>equals</a:t>
              </a:r>
            </a:p>
          </p:txBody>
        </p:sp>
        <p:sp>
          <p:nvSpPr>
            <p:cNvPr id="23559" name="AutoShape 7"/>
            <p:cNvSpPr>
              <a:spLocks noChangeArrowheads="1"/>
            </p:cNvSpPr>
            <p:nvPr/>
          </p:nvSpPr>
          <p:spPr bwMode="auto">
            <a:xfrm>
              <a:off x="2708" y="1935"/>
              <a:ext cx="1674" cy="453"/>
            </a:xfrm>
            <a:prstGeom prst="roundRect">
              <a:avLst>
                <a:gd name="adj" fmla="val 16667"/>
              </a:avLst>
            </a:prstGeom>
            <a:solidFill>
              <a:srgbClr val="E0BE9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GB" altLang="en-US"/>
            </a:p>
          </p:txBody>
        </p:sp>
        <p:sp>
          <p:nvSpPr>
            <p:cNvPr id="23560" name="Text Box 8"/>
            <p:cNvSpPr txBox="1">
              <a:spLocks noChangeArrowheads="1"/>
            </p:cNvSpPr>
            <p:nvPr/>
          </p:nvSpPr>
          <p:spPr bwMode="auto">
            <a:xfrm>
              <a:off x="3773" y="2031"/>
              <a:ext cx="59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000" b="1" i="1">
                  <a:latin typeface="Arial" charset="0"/>
                </a:rPr>
                <a:t>minus</a:t>
              </a:r>
            </a:p>
          </p:txBody>
        </p:sp>
        <p:sp>
          <p:nvSpPr>
            <p:cNvPr id="23561" name="AutoShape 9"/>
            <p:cNvSpPr>
              <a:spLocks noChangeArrowheads="1"/>
            </p:cNvSpPr>
            <p:nvPr/>
          </p:nvSpPr>
          <p:spPr bwMode="auto">
            <a:xfrm>
              <a:off x="2710" y="1047"/>
              <a:ext cx="1682" cy="484"/>
            </a:xfrm>
            <a:prstGeom prst="roundRect">
              <a:avLst>
                <a:gd name="adj" fmla="val 16667"/>
              </a:avLst>
            </a:prstGeom>
            <a:solidFill>
              <a:srgbClr val="E0BE9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GB" altLang="en-US"/>
            </a:p>
          </p:txBody>
        </p:sp>
        <p:sp>
          <p:nvSpPr>
            <p:cNvPr id="23562" name="AutoShape 10"/>
            <p:cNvSpPr>
              <a:spLocks noChangeArrowheads="1"/>
            </p:cNvSpPr>
            <p:nvPr/>
          </p:nvSpPr>
          <p:spPr bwMode="auto">
            <a:xfrm>
              <a:off x="1669" y="3140"/>
              <a:ext cx="2120" cy="567"/>
            </a:xfrm>
            <a:prstGeom prst="cube">
              <a:avLst>
                <a:gd name="adj" fmla="val 1378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23563" name="Text Box 11"/>
            <p:cNvSpPr txBox="1">
              <a:spLocks noChangeArrowheads="1"/>
            </p:cNvSpPr>
            <p:nvPr/>
          </p:nvSpPr>
          <p:spPr bwMode="auto">
            <a:xfrm>
              <a:off x="1756" y="3333"/>
              <a:ext cx="18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000" b="1">
                  <a:solidFill>
                    <a:srgbClr val="FFCC99"/>
                  </a:solidFill>
                  <a:latin typeface="Arial" charset="0"/>
                </a:rPr>
                <a:t>Actual profit</a:t>
              </a:r>
            </a:p>
          </p:txBody>
        </p:sp>
        <p:sp>
          <p:nvSpPr>
            <p:cNvPr id="23564" name="Text Box 12"/>
            <p:cNvSpPr txBox="1">
              <a:spLocks noChangeArrowheads="1"/>
            </p:cNvSpPr>
            <p:nvPr/>
          </p:nvSpPr>
          <p:spPr bwMode="auto">
            <a:xfrm>
              <a:off x="3823" y="1158"/>
              <a:ext cx="5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000" b="1" i="1">
                  <a:latin typeface="Arial" charset="0"/>
                </a:rPr>
                <a:t>plus</a:t>
              </a:r>
            </a:p>
          </p:txBody>
        </p:sp>
        <p:sp>
          <p:nvSpPr>
            <p:cNvPr id="23565" name="AutoShape 13"/>
            <p:cNvSpPr>
              <a:spLocks noChangeArrowheads="1"/>
            </p:cNvSpPr>
            <p:nvPr/>
          </p:nvSpPr>
          <p:spPr bwMode="auto">
            <a:xfrm rot="5400000">
              <a:off x="2456" y="2772"/>
              <a:ext cx="477" cy="366"/>
            </a:xfrm>
            <a:prstGeom prst="rightArrow">
              <a:avLst>
                <a:gd name="adj1" fmla="val 59407"/>
                <a:gd name="adj2" fmla="val 27514"/>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23566" name="AutoShape 14"/>
            <p:cNvSpPr>
              <a:spLocks noChangeArrowheads="1"/>
            </p:cNvSpPr>
            <p:nvPr/>
          </p:nvSpPr>
          <p:spPr bwMode="auto">
            <a:xfrm>
              <a:off x="1668" y="2300"/>
              <a:ext cx="2121" cy="567"/>
            </a:xfrm>
            <a:prstGeom prst="cube">
              <a:avLst>
                <a:gd name="adj" fmla="val 13782"/>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23567" name="Text Box 15"/>
            <p:cNvSpPr txBox="1">
              <a:spLocks noChangeArrowheads="1"/>
            </p:cNvSpPr>
            <p:nvPr/>
          </p:nvSpPr>
          <p:spPr bwMode="auto">
            <a:xfrm>
              <a:off x="1777" y="2485"/>
              <a:ext cx="18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000" b="1">
                  <a:latin typeface="Arial" charset="0"/>
                </a:rPr>
                <a:t>All adverse variances</a:t>
              </a:r>
            </a:p>
          </p:txBody>
        </p:sp>
        <p:sp>
          <p:nvSpPr>
            <p:cNvPr id="23568" name="AutoShape 16"/>
            <p:cNvSpPr>
              <a:spLocks noChangeArrowheads="1"/>
            </p:cNvSpPr>
            <p:nvPr/>
          </p:nvSpPr>
          <p:spPr bwMode="auto">
            <a:xfrm rot="5400000">
              <a:off x="2448" y="1924"/>
              <a:ext cx="477" cy="366"/>
            </a:xfrm>
            <a:prstGeom prst="rightArrow">
              <a:avLst>
                <a:gd name="adj1" fmla="val 59407"/>
                <a:gd name="adj2" fmla="val 27514"/>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23569" name="AutoShape 17"/>
            <p:cNvSpPr>
              <a:spLocks noChangeArrowheads="1"/>
            </p:cNvSpPr>
            <p:nvPr/>
          </p:nvSpPr>
          <p:spPr bwMode="auto">
            <a:xfrm>
              <a:off x="1668" y="1443"/>
              <a:ext cx="2112" cy="567"/>
            </a:xfrm>
            <a:prstGeom prst="cube">
              <a:avLst>
                <a:gd name="adj" fmla="val 13782"/>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23570" name="Text Box 18"/>
            <p:cNvSpPr txBox="1">
              <a:spLocks noChangeArrowheads="1"/>
            </p:cNvSpPr>
            <p:nvPr/>
          </p:nvSpPr>
          <p:spPr bwMode="auto">
            <a:xfrm>
              <a:off x="1683" y="1624"/>
              <a:ext cx="20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000" b="1">
                  <a:latin typeface="Arial" charset="0"/>
                </a:rPr>
                <a:t>All favourable variances</a:t>
              </a:r>
            </a:p>
          </p:txBody>
        </p:sp>
        <p:sp>
          <p:nvSpPr>
            <p:cNvPr id="23571" name="AutoShape 19"/>
            <p:cNvSpPr>
              <a:spLocks noChangeArrowheads="1"/>
            </p:cNvSpPr>
            <p:nvPr/>
          </p:nvSpPr>
          <p:spPr bwMode="auto">
            <a:xfrm rot="5400000">
              <a:off x="2448" y="1076"/>
              <a:ext cx="477" cy="366"/>
            </a:xfrm>
            <a:prstGeom prst="rightArrow">
              <a:avLst>
                <a:gd name="adj1" fmla="val 59407"/>
                <a:gd name="adj2" fmla="val 27514"/>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23572" name="AutoShape 20"/>
            <p:cNvSpPr>
              <a:spLocks noChangeArrowheads="1"/>
            </p:cNvSpPr>
            <p:nvPr/>
          </p:nvSpPr>
          <p:spPr bwMode="auto">
            <a:xfrm>
              <a:off x="1669" y="573"/>
              <a:ext cx="2114" cy="567"/>
            </a:xfrm>
            <a:prstGeom prst="cube">
              <a:avLst>
                <a:gd name="adj" fmla="val 13782"/>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p>
          </p:txBody>
        </p:sp>
        <p:sp>
          <p:nvSpPr>
            <p:cNvPr id="23573" name="Text Box 21"/>
            <p:cNvSpPr txBox="1">
              <a:spLocks noChangeArrowheads="1"/>
            </p:cNvSpPr>
            <p:nvPr/>
          </p:nvSpPr>
          <p:spPr bwMode="auto">
            <a:xfrm>
              <a:off x="1776" y="762"/>
              <a:ext cx="186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000" b="1">
                  <a:latin typeface="Arial" charset="0"/>
                </a:rPr>
                <a:t>Budgeted profit</a:t>
              </a:r>
            </a:p>
          </p:txBody>
        </p:sp>
      </p:grpSp>
      <p:sp>
        <p:nvSpPr>
          <p:cNvPr id="23" name="Rectangle 22"/>
          <p:cNvSpPr>
            <a:spLocks noChangeArrowheads="1"/>
          </p:cNvSpPr>
          <p:nvPr/>
        </p:nvSpPr>
        <p:spPr bwMode="auto">
          <a:xfrm rot="10800000" flipV="1">
            <a:off x="392113" y="6078538"/>
            <a:ext cx="8320087" cy="36830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GB" altLang="ko-KR" sz="1200" kern="0" dirty="0">
                <a:solidFill>
                  <a:srgbClr val="000000"/>
                </a:solidFill>
                <a:latin typeface="Arial" pitchFamily="34" charset="0"/>
                <a:ea typeface="Gulim" pitchFamily="34" charset="-127"/>
              </a:rPr>
              <a:t>Figure 9.6 </a:t>
            </a:r>
            <a:r>
              <a:rPr lang="en-GB" altLang="ko-KR" sz="1800" kern="0" dirty="0">
                <a:solidFill>
                  <a:srgbClr val="000000"/>
                </a:solidFill>
                <a:latin typeface="Arial" pitchFamily="34" charset="0"/>
                <a:ea typeface="Gulim" pitchFamily="34" charset="-127"/>
              </a:rPr>
              <a:t> </a:t>
            </a:r>
            <a:endParaRPr lang="en-IN" altLang="ko-KR" sz="1800" kern="0" dirty="0">
              <a:solidFill>
                <a:srgbClr val="000000"/>
              </a:solidFill>
              <a:latin typeface="Arial" pitchFamily="34" charset="0"/>
              <a:ea typeface="Gulim" pitchFamily="34" charset="-127"/>
            </a:endParaRPr>
          </a:p>
        </p:txBody>
      </p:sp>
    </p:spTree>
    <p:extLst>
      <p:ext uri="{BB962C8B-B14F-4D97-AF65-F5344CB8AC3E}">
        <p14:creationId xmlns:p14="http://schemas.microsoft.com/office/powerpoint/2010/main" val="947755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Example:</a:t>
            </a:r>
            <a:endParaRPr lang="en-SG" dirty="0"/>
          </a:p>
        </p:txBody>
      </p:sp>
      <p:sp>
        <p:nvSpPr>
          <p:cNvPr id="3" name="Content Placeholder 2"/>
          <p:cNvSpPr>
            <a:spLocks noGrp="1"/>
          </p:cNvSpPr>
          <p:nvPr>
            <p:ph idx="1"/>
          </p:nvPr>
        </p:nvSpPr>
        <p:spPr/>
        <p:txBody>
          <a:bodyPr/>
          <a:lstStyle/>
          <a:p>
            <a:r>
              <a:rPr lang="en-US" dirty="0"/>
              <a:t>Compare the sales revenue, raw materials and </a:t>
            </a:r>
            <a:r>
              <a:rPr lang="en-US" dirty="0" err="1"/>
              <a:t>labour</a:t>
            </a:r>
            <a:r>
              <a:rPr lang="en-US" dirty="0"/>
              <a:t> values between the flexed budget and the actual results and reconcile the original budget and the actual profit for Baxter Ltd. Remember that the sales volume variance is also part of the difference.</a:t>
            </a:r>
            <a:endParaRPr lang="en-SG" dirty="0"/>
          </a:p>
        </p:txBody>
      </p:sp>
    </p:spTree>
    <p:extLst>
      <p:ext uri="{BB962C8B-B14F-4D97-AF65-F5344CB8AC3E}">
        <p14:creationId xmlns:p14="http://schemas.microsoft.com/office/powerpoint/2010/main" val="2600456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Answer: </a:t>
            </a:r>
            <a:endParaRPr lang="en-SG" dirty="0"/>
          </a:p>
        </p:txBody>
      </p:sp>
      <p:sp>
        <p:nvSpPr>
          <p:cNvPr id="3" name="Content Placeholder 2"/>
          <p:cNvSpPr>
            <a:spLocks noGrp="1"/>
          </p:cNvSpPr>
          <p:nvPr>
            <p:ph idx="1"/>
          </p:nvPr>
        </p:nvSpPr>
        <p:spPr/>
        <p:txBody>
          <a:bodyPr/>
          <a:lstStyle/>
          <a:p>
            <a:endParaRPr lang="en-SG"/>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57362"/>
            <a:ext cx="8176531" cy="4047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82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1700213" y="1403350"/>
            <a:ext cx="5743575" cy="4140200"/>
            <a:chOff x="1641475" y="1178355"/>
            <a:chExt cx="5741761" cy="4139547"/>
          </a:xfrm>
        </p:grpSpPr>
        <p:grpSp>
          <p:nvGrpSpPr>
            <p:cNvPr id="25608" name="Group 1"/>
            <p:cNvGrpSpPr>
              <a:grpSpLocks/>
            </p:cNvGrpSpPr>
            <p:nvPr/>
          </p:nvGrpSpPr>
          <p:grpSpPr bwMode="auto">
            <a:xfrm>
              <a:off x="2286000" y="2083026"/>
              <a:ext cx="4896207" cy="2314801"/>
              <a:chOff x="2489200" y="2170113"/>
              <a:chExt cx="4235451" cy="1776413"/>
            </a:xfrm>
          </p:grpSpPr>
          <p:sp>
            <p:nvSpPr>
              <p:cNvPr id="25612" name="Freeform 3"/>
              <p:cNvSpPr>
                <a:spLocks/>
              </p:cNvSpPr>
              <p:nvPr/>
            </p:nvSpPr>
            <p:spPr bwMode="auto">
              <a:xfrm>
                <a:off x="2489200" y="2686050"/>
                <a:ext cx="19050" cy="606425"/>
              </a:xfrm>
              <a:custGeom>
                <a:avLst/>
                <a:gdLst>
                  <a:gd name="T0" fmla="*/ 2147483646 w 6"/>
                  <a:gd name="T1" fmla="*/ 2147483646 h 209"/>
                  <a:gd name="T2" fmla="*/ 0 w 6"/>
                  <a:gd name="T3" fmla="*/ 2147483646 h 209"/>
                  <a:gd name="T4" fmla="*/ 0 w 6"/>
                  <a:gd name="T5" fmla="*/ 2147483646 h 209"/>
                  <a:gd name="T6" fmla="*/ 0 w 6"/>
                  <a:gd name="T7" fmla="*/ 0 h 209"/>
                  <a:gd name="T8" fmla="*/ 0 w 6"/>
                  <a:gd name="T9" fmla="*/ 2147483646 h 209"/>
                  <a:gd name="T10" fmla="*/ 0 w 6"/>
                  <a:gd name="T11" fmla="*/ 2147483646 h 209"/>
                  <a:gd name="T12" fmla="*/ 0 w 6"/>
                  <a:gd name="T13" fmla="*/ 2147483646 h 209"/>
                  <a:gd name="T14" fmla="*/ 2147483646 w 6"/>
                  <a:gd name="T15" fmla="*/ 2147483646 h 209"/>
                  <a:gd name="T16" fmla="*/ 2147483646 w 6"/>
                  <a:gd name="T17" fmla="*/ 2147483646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09"/>
                  <a:gd name="T29" fmla="*/ 6 w 6"/>
                  <a:gd name="T30" fmla="*/ 209 h 2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09">
                    <a:moveTo>
                      <a:pt x="6" y="19"/>
                    </a:moveTo>
                    <a:lnTo>
                      <a:pt x="0" y="13"/>
                    </a:lnTo>
                    <a:lnTo>
                      <a:pt x="0" y="6"/>
                    </a:lnTo>
                    <a:lnTo>
                      <a:pt x="0" y="0"/>
                    </a:lnTo>
                    <a:lnTo>
                      <a:pt x="0" y="189"/>
                    </a:lnTo>
                    <a:lnTo>
                      <a:pt x="0" y="196"/>
                    </a:lnTo>
                    <a:lnTo>
                      <a:pt x="0" y="202"/>
                    </a:lnTo>
                    <a:lnTo>
                      <a:pt x="6" y="209"/>
                    </a:lnTo>
                    <a:lnTo>
                      <a:pt x="6" y="19"/>
                    </a:lnTo>
                    <a:close/>
                  </a:path>
                </a:pathLst>
              </a:custGeom>
              <a:solidFill>
                <a:srgbClr val="808066"/>
              </a:solidFill>
              <a:ln w="9525">
                <a:solidFill>
                  <a:srgbClr val="000000"/>
                </a:solidFill>
                <a:round/>
                <a:headEnd/>
                <a:tailEnd/>
              </a:ln>
            </p:spPr>
            <p:txBody>
              <a:bodyPr/>
              <a:lstStyle/>
              <a:p>
                <a:endParaRPr lang="en-SG"/>
              </a:p>
            </p:txBody>
          </p:sp>
          <p:sp>
            <p:nvSpPr>
              <p:cNvPr id="25613" name="Freeform 4"/>
              <p:cNvSpPr>
                <a:spLocks/>
              </p:cNvSpPr>
              <p:nvPr/>
            </p:nvSpPr>
            <p:spPr bwMode="auto">
              <a:xfrm>
                <a:off x="2489200" y="2686050"/>
                <a:ext cx="1898650" cy="606425"/>
              </a:xfrm>
              <a:custGeom>
                <a:avLst/>
                <a:gdLst>
                  <a:gd name="T0" fmla="*/ 2147483646 w 612"/>
                  <a:gd name="T1" fmla="*/ 0 h 209"/>
                  <a:gd name="T2" fmla="*/ 0 w 612"/>
                  <a:gd name="T3" fmla="*/ 2147483646 h 209"/>
                  <a:gd name="T4" fmla="*/ 0 w 612"/>
                  <a:gd name="T5" fmla="*/ 2147483646 h 209"/>
                  <a:gd name="T6" fmla="*/ 2147483646 w 612"/>
                  <a:gd name="T7" fmla="*/ 2147483646 h 209"/>
                  <a:gd name="T8" fmla="*/ 2147483646 w 612"/>
                  <a:gd name="T9" fmla="*/ 0 h 209"/>
                  <a:gd name="T10" fmla="*/ 0 60000 65536"/>
                  <a:gd name="T11" fmla="*/ 0 60000 65536"/>
                  <a:gd name="T12" fmla="*/ 0 60000 65536"/>
                  <a:gd name="T13" fmla="*/ 0 60000 65536"/>
                  <a:gd name="T14" fmla="*/ 0 60000 65536"/>
                  <a:gd name="T15" fmla="*/ 0 w 612"/>
                  <a:gd name="T16" fmla="*/ 0 h 209"/>
                  <a:gd name="T17" fmla="*/ 612 w 612"/>
                  <a:gd name="T18" fmla="*/ 209 h 209"/>
                </a:gdLst>
                <a:ahLst/>
                <a:cxnLst>
                  <a:cxn ang="T10">
                    <a:pos x="T0" y="T1"/>
                  </a:cxn>
                  <a:cxn ang="T11">
                    <a:pos x="T2" y="T3"/>
                  </a:cxn>
                  <a:cxn ang="T12">
                    <a:pos x="T4" y="T5"/>
                  </a:cxn>
                  <a:cxn ang="T13">
                    <a:pos x="T6" y="T7"/>
                  </a:cxn>
                  <a:cxn ang="T14">
                    <a:pos x="T8" y="T9"/>
                  </a:cxn>
                </a:cxnLst>
                <a:rect l="T15" t="T16" r="T17" b="T18"/>
                <a:pathLst>
                  <a:path w="612" h="209">
                    <a:moveTo>
                      <a:pt x="612" y="0"/>
                    </a:moveTo>
                    <a:lnTo>
                      <a:pt x="0" y="19"/>
                    </a:lnTo>
                    <a:lnTo>
                      <a:pt x="0" y="209"/>
                    </a:lnTo>
                    <a:lnTo>
                      <a:pt x="612" y="189"/>
                    </a:lnTo>
                    <a:lnTo>
                      <a:pt x="612" y="0"/>
                    </a:lnTo>
                    <a:close/>
                  </a:path>
                </a:pathLst>
              </a:custGeom>
              <a:solidFill>
                <a:srgbClr val="9E5B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5614" name="Freeform 5"/>
              <p:cNvSpPr>
                <a:spLocks/>
              </p:cNvSpPr>
              <p:nvPr/>
            </p:nvSpPr>
            <p:spPr bwMode="auto">
              <a:xfrm>
                <a:off x="2489200" y="2170113"/>
                <a:ext cx="1898650" cy="571500"/>
              </a:xfrm>
              <a:custGeom>
                <a:avLst/>
                <a:gdLst>
                  <a:gd name="T0" fmla="*/ 2147483646 w 618"/>
                  <a:gd name="T1" fmla="*/ 2147483646 h 196"/>
                  <a:gd name="T2" fmla="*/ 0 w 618"/>
                  <a:gd name="T3" fmla="*/ 2147483646 h 196"/>
                  <a:gd name="T4" fmla="*/ 0 w 618"/>
                  <a:gd name="T5" fmla="*/ 2147483646 h 196"/>
                  <a:gd name="T6" fmla="*/ 0 w 618"/>
                  <a:gd name="T7" fmla="*/ 2147483646 h 196"/>
                  <a:gd name="T8" fmla="*/ 0 w 618"/>
                  <a:gd name="T9" fmla="*/ 2147483646 h 196"/>
                  <a:gd name="T10" fmla="*/ 0 w 618"/>
                  <a:gd name="T11" fmla="*/ 2147483646 h 196"/>
                  <a:gd name="T12" fmla="*/ 2147483646 w 618"/>
                  <a:gd name="T13" fmla="*/ 2147483646 h 196"/>
                  <a:gd name="T14" fmla="*/ 2147483646 w 618"/>
                  <a:gd name="T15" fmla="*/ 2147483646 h 196"/>
                  <a:gd name="T16" fmla="*/ 2147483646 w 618"/>
                  <a:gd name="T17" fmla="*/ 2147483646 h 196"/>
                  <a:gd name="T18" fmla="*/ 2147483646 w 618"/>
                  <a:gd name="T19" fmla="*/ 2147483646 h 196"/>
                  <a:gd name="T20" fmla="*/ 2147483646 w 618"/>
                  <a:gd name="T21" fmla="*/ 2147483646 h 196"/>
                  <a:gd name="T22" fmla="*/ 2147483646 w 618"/>
                  <a:gd name="T23" fmla="*/ 2147483646 h 196"/>
                  <a:gd name="T24" fmla="*/ 2147483646 w 618"/>
                  <a:gd name="T25" fmla="*/ 2147483646 h 196"/>
                  <a:gd name="T26" fmla="*/ 2147483646 w 618"/>
                  <a:gd name="T27" fmla="*/ 2147483646 h 196"/>
                  <a:gd name="T28" fmla="*/ 2147483646 w 618"/>
                  <a:gd name="T29" fmla="*/ 2147483646 h 196"/>
                  <a:gd name="T30" fmla="*/ 2147483646 w 618"/>
                  <a:gd name="T31" fmla="*/ 2147483646 h 196"/>
                  <a:gd name="T32" fmla="*/ 2147483646 w 618"/>
                  <a:gd name="T33" fmla="*/ 2147483646 h 196"/>
                  <a:gd name="T34" fmla="*/ 2147483646 w 618"/>
                  <a:gd name="T35" fmla="*/ 2147483646 h 196"/>
                  <a:gd name="T36" fmla="*/ 2147483646 w 618"/>
                  <a:gd name="T37" fmla="*/ 2147483646 h 196"/>
                  <a:gd name="T38" fmla="*/ 2147483646 w 618"/>
                  <a:gd name="T39" fmla="*/ 2147483646 h 196"/>
                  <a:gd name="T40" fmla="*/ 2147483646 w 618"/>
                  <a:gd name="T41" fmla="*/ 2147483646 h 196"/>
                  <a:gd name="T42" fmla="*/ 2147483646 w 618"/>
                  <a:gd name="T43" fmla="*/ 2147483646 h 196"/>
                  <a:gd name="T44" fmla="*/ 2147483646 w 618"/>
                  <a:gd name="T45" fmla="*/ 2147483646 h 196"/>
                  <a:gd name="T46" fmla="*/ 2147483646 w 618"/>
                  <a:gd name="T47" fmla="*/ 2147483646 h 196"/>
                  <a:gd name="T48" fmla="*/ 2147483646 w 618"/>
                  <a:gd name="T49" fmla="*/ 2147483646 h 196"/>
                  <a:gd name="T50" fmla="*/ 2147483646 w 618"/>
                  <a:gd name="T51" fmla="*/ 2147483646 h 196"/>
                  <a:gd name="T52" fmla="*/ 2147483646 w 618"/>
                  <a:gd name="T53" fmla="*/ 2147483646 h 196"/>
                  <a:gd name="T54" fmla="*/ 2147483646 w 618"/>
                  <a:gd name="T55" fmla="*/ 2147483646 h 196"/>
                  <a:gd name="T56" fmla="*/ 2147483646 w 618"/>
                  <a:gd name="T57" fmla="*/ 2147483646 h 196"/>
                  <a:gd name="T58" fmla="*/ 2147483646 w 618"/>
                  <a:gd name="T59" fmla="*/ 2147483646 h 196"/>
                  <a:gd name="T60" fmla="*/ 2147483646 w 618"/>
                  <a:gd name="T61" fmla="*/ 2147483646 h 196"/>
                  <a:gd name="T62" fmla="*/ 2147483646 w 618"/>
                  <a:gd name="T63" fmla="*/ 2147483646 h 196"/>
                  <a:gd name="T64" fmla="*/ 2147483646 w 618"/>
                  <a:gd name="T65" fmla="*/ 2147483646 h 196"/>
                  <a:gd name="T66" fmla="*/ 2147483646 w 618"/>
                  <a:gd name="T67" fmla="*/ 2147483646 h 196"/>
                  <a:gd name="T68" fmla="*/ 2147483646 w 618"/>
                  <a:gd name="T69" fmla="*/ 2147483646 h 196"/>
                  <a:gd name="T70" fmla="*/ 2147483646 w 618"/>
                  <a:gd name="T71" fmla="*/ 2147483646 h 196"/>
                  <a:gd name="T72" fmla="*/ 2147483646 w 618"/>
                  <a:gd name="T73" fmla="*/ 2147483646 h 196"/>
                  <a:gd name="T74" fmla="*/ 2147483646 w 618"/>
                  <a:gd name="T75" fmla="*/ 0 h 196"/>
                  <a:gd name="T76" fmla="*/ 2147483646 w 618"/>
                  <a:gd name="T77" fmla="*/ 0 h 196"/>
                  <a:gd name="T78" fmla="*/ 2147483646 w 618"/>
                  <a:gd name="T79" fmla="*/ 0 h 196"/>
                  <a:gd name="T80" fmla="*/ 2147483646 w 618"/>
                  <a:gd name="T81" fmla="*/ 0 h 196"/>
                  <a:gd name="T82" fmla="*/ 2147483646 w 618"/>
                  <a:gd name="T83" fmla="*/ 0 h 196"/>
                  <a:gd name="T84" fmla="*/ 2147483646 w 618"/>
                  <a:gd name="T85" fmla="*/ 0 h 196"/>
                  <a:gd name="T86" fmla="*/ 2147483646 w 618"/>
                  <a:gd name="T87" fmla="*/ 2147483646 h 196"/>
                  <a:gd name="T88" fmla="*/ 2147483646 w 618"/>
                  <a:gd name="T89" fmla="*/ 2147483646 h 1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8"/>
                  <a:gd name="T136" fmla="*/ 0 h 196"/>
                  <a:gd name="T137" fmla="*/ 618 w 618"/>
                  <a:gd name="T138" fmla="*/ 196 h 1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8" h="196">
                    <a:moveTo>
                      <a:pt x="6" y="196"/>
                    </a:moveTo>
                    <a:lnTo>
                      <a:pt x="0" y="190"/>
                    </a:lnTo>
                    <a:lnTo>
                      <a:pt x="0" y="183"/>
                    </a:lnTo>
                    <a:lnTo>
                      <a:pt x="0" y="177"/>
                    </a:lnTo>
                    <a:lnTo>
                      <a:pt x="0" y="170"/>
                    </a:lnTo>
                    <a:lnTo>
                      <a:pt x="0" y="157"/>
                    </a:lnTo>
                    <a:lnTo>
                      <a:pt x="6" y="150"/>
                    </a:lnTo>
                    <a:lnTo>
                      <a:pt x="12" y="144"/>
                    </a:lnTo>
                    <a:lnTo>
                      <a:pt x="18" y="131"/>
                    </a:lnTo>
                    <a:lnTo>
                      <a:pt x="24" y="124"/>
                    </a:lnTo>
                    <a:lnTo>
                      <a:pt x="30" y="118"/>
                    </a:lnTo>
                    <a:lnTo>
                      <a:pt x="42" y="111"/>
                    </a:lnTo>
                    <a:lnTo>
                      <a:pt x="48" y="105"/>
                    </a:lnTo>
                    <a:lnTo>
                      <a:pt x="54" y="98"/>
                    </a:lnTo>
                    <a:lnTo>
                      <a:pt x="72" y="92"/>
                    </a:lnTo>
                    <a:lnTo>
                      <a:pt x="84" y="85"/>
                    </a:lnTo>
                    <a:lnTo>
                      <a:pt x="90" y="78"/>
                    </a:lnTo>
                    <a:lnTo>
                      <a:pt x="108" y="72"/>
                    </a:lnTo>
                    <a:lnTo>
                      <a:pt x="126" y="72"/>
                    </a:lnTo>
                    <a:lnTo>
                      <a:pt x="138" y="65"/>
                    </a:lnTo>
                    <a:lnTo>
                      <a:pt x="156" y="59"/>
                    </a:lnTo>
                    <a:lnTo>
                      <a:pt x="174" y="52"/>
                    </a:lnTo>
                    <a:lnTo>
                      <a:pt x="186" y="46"/>
                    </a:lnTo>
                    <a:lnTo>
                      <a:pt x="204" y="46"/>
                    </a:lnTo>
                    <a:lnTo>
                      <a:pt x="228" y="39"/>
                    </a:lnTo>
                    <a:lnTo>
                      <a:pt x="246" y="33"/>
                    </a:lnTo>
                    <a:lnTo>
                      <a:pt x="264" y="33"/>
                    </a:lnTo>
                    <a:lnTo>
                      <a:pt x="288" y="26"/>
                    </a:lnTo>
                    <a:lnTo>
                      <a:pt x="306" y="20"/>
                    </a:lnTo>
                    <a:lnTo>
                      <a:pt x="330" y="20"/>
                    </a:lnTo>
                    <a:lnTo>
                      <a:pt x="360" y="13"/>
                    </a:lnTo>
                    <a:lnTo>
                      <a:pt x="378" y="13"/>
                    </a:lnTo>
                    <a:lnTo>
                      <a:pt x="396" y="13"/>
                    </a:lnTo>
                    <a:lnTo>
                      <a:pt x="426" y="7"/>
                    </a:lnTo>
                    <a:lnTo>
                      <a:pt x="450" y="7"/>
                    </a:lnTo>
                    <a:lnTo>
                      <a:pt x="468" y="7"/>
                    </a:lnTo>
                    <a:lnTo>
                      <a:pt x="492" y="0"/>
                    </a:lnTo>
                    <a:lnTo>
                      <a:pt x="522" y="0"/>
                    </a:lnTo>
                    <a:lnTo>
                      <a:pt x="546" y="0"/>
                    </a:lnTo>
                    <a:lnTo>
                      <a:pt x="564" y="0"/>
                    </a:lnTo>
                    <a:lnTo>
                      <a:pt x="600" y="0"/>
                    </a:lnTo>
                    <a:lnTo>
                      <a:pt x="618" y="0"/>
                    </a:lnTo>
                    <a:lnTo>
                      <a:pt x="618" y="177"/>
                    </a:lnTo>
                    <a:lnTo>
                      <a:pt x="6" y="196"/>
                    </a:lnTo>
                    <a:close/>
                  </a:path>
                </a:pathLst>
              </a:custGeom>
              <a:solidFill>
                <a:srgbClr val="E88A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nvGrpSpPr>
              <p:cNvPr id="25615" name="Group 6"/>
              <p:cNvGrpSpPr>
                <a:grpSpLocks/>
              </p:cNvGrpSpPr>
              <p:nvPr/>
            </p:nvGrpSpPr>
            <p:grpSpPr bwMode="auto">
              <a:xfrm>
                <a:off x="4643438" y="2171700"/>
                <a:ext cx="2081213" cy="1579563"/>
                <a:chOff x="2897" y="1404"/>
                <a:chExt cx="1311" cy="995"/>
              </a:xfrm>
            </p:grpSpPr>
            <p:sp>
              <p:nvSpPr>
                <p:cNvPr id="25619" name="Freeform 7"/>
                <p:cNvSpPr>
                  <a:spLocks/>
                </p:cNvSpPr>
                <p:nvPr/>
              </p:nvSpPr>
              <p:spPr bwMode="auto">
                <a:xfrm>
                  <a:off x="3666" y="1748"/>
                  <a:ext cx="542" cy="651"/>
                </a:xfrm>
                <a:custGeom>
                  <a:avLst/>
                  <a:gdLst>
                    <a:gd name="T0" fmla="*/ 2147483646 w 258"/>
                    <a:gd name="T1" fmla="*/ 0 h 333"/>
                    <a:gd name="T2" fmla="*/ 2147483646 w 258"/>
                    <a:gd name="T3" fmla="*/ 2147483646 h 333"/>
                    <a:gd name="T4" fmla="*/ 2147483646 w 258"/>
                    <a:gd name="T5" fmla="*/ 2147483646 h 333"/>
                    <a:gd name="T6" fmla="*/ 2147483646 w 258"/>
                    <a:gd name="T7" fmla="*/ 2147483646 h 333"/>
                    <a:gd name="T8" fmla="*/ 2147483646 w 258"/>
                    <a:gd name="T9" fmla="*/ 2147483646 h 333"/>
                    <a:gd name="T10" fmla="*/ 2147483646 w 258"/>
                    <a:gd name="T11" fmla="*/ 2147483646 h 333"/>
                    <a:gd name="T12" fmla="*/ 2147483646 w 258"/>
                    <a:gd name="T13" fmla="*/ 2147483646 h 333"/>
                    <a:gd name="T14" fmla="*/ 2147483646 w 258"/>
                    <a:gd name="T15" fmla="*/ 2147483646 h 333"/>
                    <a:gd name="T16" fmla="*/ 2147483646 w 258"/>
                    <a:gd name="T17" fmla="*/ 2147483646 h 333"/>
                    <a:gd name="T18" fmla="*/ 2147483646 w 258"/>
                    <a:gd name="T19" fmla="*/ 2147483646 h 333"/>
                    <a:gd name="T20" fmla="*/ 2147483646 w 258"/>
                    <a:gd name="T21" fmla="*/ 2147483646 h 333"/>
                    <a:gd name="T22" fmla="*/ 2147483646 w 258"/>
                    <a:gd name="T23" fmla="*/ 2147483646 h 333"/>
                    <a:gd name="T24" fmla="*/ 2147483646 w 258"/>
                    <a:gd name="T25" fmla="*/ 2147483646 h 333"/>
                    <a:gd name="T26" fmla="*/ 2147483646 w 258"/>
                    <a:gd name="T27" fmla="*/ 2147483646 h 333"/>
                    <a:gd name="T28" fmla="*/ 2147483646 w 258"/>
                    <a:gd name="T29" fmla="*/ 2147483646 h 333"/>
                    <a:gd name="T30" fmla="*/ 2147483646 w 258"/>
                    <a:gd name="T31" fmla="*/ 2147483646 h 333"/>
                    <a:gd name="T32" fmla="*/ 2147483646 w 258"/>
                    <a:gd name="T33" fmla="*/ 2147483646 h 333"/>
                    <a:gd name="T34" fmla="*/ 2147483646 w 258"/>
                    <a:gd name="T35" fmla="*/ 2147483646 h 333"/>
                    <a:gd name="T36" fmla="*/ 2147483646 w 258"/>
                    <a:gd name="T37" fmla="*/ 2147483646 h 333"/>
                    <a:gd name="T38" fmla="*/ 2147483646 w 258"/>
                    <a:gd name="T39" fmla="*/ 2147483646 h 333"/>
                    <a:gd name="T40" fmla="*/ 2147483646 w 258"/>
                    <a:gd name="T41" fmla="*/ 2147483646 h 333"/>
                    <a:gd name="T42" fmla="*/ 2147483646 w 258"/>
                    <a:gd name="T43" fmla="*/ 2147483646 h 333"/>
                    <a:gd name="T44" fmla="*/ 2147483646 w 258"/>
                    <a:gd name="T45" fmla="*/ 2147483646 h 333"/>
                    <a:gd name="T46" fmla="*/ 2147483646 w 258"/>
                    <a:gd name="T47" fmla="*/ 2147483646 h 333"/>
                    <a:gd name="T48" fmla="*/ 0 w 258"/>
                    <a:gd name="T49" fmla="*/ 2147483646 h 333"/>
                    <a:gd name="T50" fmla="*/ 0 w 258"/>
                    <a:gd name="T51" fmla="*/ 2147483646 h 333"/>
                    <a:gd name="T52" fmla="*/ 2147483646 w 258"/>
                    <a:gd name="T53" fmla="*/ 2147483646 h 333"/>
                    <a:gd name="T54" fmla="*/ 2147483646 w 258"/>
                    <a:gd name="T55" fmla="*/ 2147483646 h 333"/>
                    <a:gd name="T56" fmla="*/ 2147483646 w 258"/>
                    <a:gd name="T57" fmla="*/ 2147483646 h 333"/>
                    <a:gd name="T58" fmla="*/ 2147483646 w 258"/>
                    <a:gd name="T59" fmla="*/ 2147483646 h 333"/>
                    <a:gd name="T60" fmla="*/ 2147483646 w 258"/>
                    <a:gd name="T61" fmla="*/ 2147483646 h 333"/>
                    <a:gd name="T62" fmla="*/ 2147483646 w 258"/>
                    <a:gd name="T63" fmla="*/ 2147483646 h 333"/>
                    <a:gd name="T64" fmla="*/ 2147483646 w 258"/>
                    <a:gd name="T65" fmla="*/ 2147483646 h 333"/>
                    <a:gd name="T66" fmla="*/ 2147483646 w 258"/>
                    <a:gd name="T67" fmla="*/ 2147483646 h 333"/>
                    <a:gd name="T68" fmla="*/ 2147483646 w 258"/>
                    <a:gd name="T69" fmla="*/ 2147483646 h 333"/>
                    <a:gd name="T70" fmla="*/ 2147483646 w 258"/>
                    <a:gd name="T71" fmla="*/ 2147483646 h 333"/>
                    <a:gd name="T72" fmla="*/ 2147483646 w 258"/>
                    <a:gd name="T73" fmla="*/ 2147483646 h 333"/>
                    <a:gd name="T74" fmla="*/ 2147483646 w 258"/>
                    <a:gd name="T75" fmla="*/ 2147483646 h 333"/>
                    <a:gd name="T76" fmla="*/ 2147483646 w 258"/>
                    <a:gd name="T77" fmla="*/ 2147483646 h 333"/>
                    <a:gd name="T78" fmla="*/ 2147483646 w 258"/>
                    <a:gd name="T79" fmla="*/ 2147483646 h 333"/>
                    <a:gd name="T80" fmla="*/ 2147483646 w 258"/>
                    <a:gd name="T81" fmla="*/ 2147483646 h 333"/>
                    <a:gd name="T82" fmla="*/ 2147483646 w 258"/>
                    <a:gd name="T83" fmla="*/ 2147483646 h 333"/>
                    <a:gd name="T84" fmla="*/ 2147483646 w 258"/>
                    <a:gd name="T85" fmla="*/ 2147483646 h 333"/>
                    <a:gd name="T86" fmla="*/ 2147483646 w 258"/>
                    <a:gd name="T87" fmla="*/ 2147483646 h 333"/>
                    <a:gd name="T88" fmla="*/ 2147483646 w 258"/>
                    <a:gd name="T89" fmla="*/ 2147483646 h 333"/>
                    <a:gd name="T90" fmla="*/ 2147483646 w 258"/>
                    <a:gd name="T91" fmla="*/ 2147483646 h 333"/>
                    <a:gd name="T92" fmla="*/ 2147483646 w 258"/>
                    <a:gd name="T93" fmla="*/ 2147483646 h 333"/>
                    <a:gd name="T94" fmla="*/ 2147483646 w 258"/>
                    <a:gd name="T95" fmla="*/ 2147483646 h 333"/>
                    <a:gd name="T96" fmla="*/ 2147483646 w 258"/>
                    <a:gd name="T97" fmla="*/ 2147483646 h 333"/>
                    <a:gd name="T98" fmla="*/ 2147483646 w 258"/>
                    <a:gd name="T99" fmla="*/ 2147483646 h 333"/>
                    <a:gd name="T100" fmla="*/ 2147483646 w 258"/>
                    <a:gd name="T101" fmla="*/ 0 h 3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8"/>
                    <a:gd name="T154" fmla="*/ 0 h 333"/>
                    <a:gd name="T155" fmla="*/ 258 w 258"/>
                    <a:gd name="T156" fmla="*/ 333 h 3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8" h="333">
                      <a:moveTo>
                        <a:pt x="258" y="0"/>
                      </a:moveTo>
                      <a:lnTo>
                        <a:pt x="258" y="7"/>
                      </a:lnTo>
                      <a:lnTo>
                        <a:pt x="252" y="13"/>
                      </a:lnTo>
                      <a:lnTo>
                        <a:pt x="252" y="20"/>
                      </a:lnTo>
                      <a:lnTo>
                        <a:pt x="246" y="26"/>
                      </a:lnTo>
                      <a:lnTo>
                        <a:pt x="246" y="33"/>
                      </a:lnTo>
                      <a:lnTo>
                        <a:pt x="240" y="39"/>
                      </a:lnTo>
                      <a:lnTo>
                        <a:pt x="234" y="46"/>
                      </a:lnTo>
                      <a:lnTo>
                        <a:pt x="228" y="52"/>
                      </a:lnTo>
                      <a:lnTo>
                        <a:pt x="222" y="59"/>
                      </a:lnTo>
                      <a:lnTo>
                        <a:pt x="210" y="65"/>
                      </a:lnTo>
                      <a:lnTo>
                        <a:pt x="198" y="72"/>
                      </a:lnTo>
                      <a:lnTo>
                        <a:pt x="186" y="79"/>
                      </a:lnTo>
                      <a:lnTo>
                        <a:pt x="180" y="85"/>
                      </a:lnTo>
                      <a:lnTo>
                        <a:pt x="162" y="92"/>
                      </a:lnTo>
                      <a:lnTo>
                        <a:pt x="150" y="98"/>
                      </a:lnTo>
                      <a:lnTo>
                        <a:pt x="138" y="105"/>
                      </a:lnTo>
                      <a:lnTo>
                        <a:pt x="126" y="105"/>
                      </a:lnTo>
                      <a:lnTo>
                        <a:pt x="102" y="111"/>
                      </a:lnTo>
                      <a:lnTo>
                        <a:pt x="90" y="118"/>
                      </a:lnTo>
                      <a:lnTo>
                        <a:pt x="72" y="124"/>
                      </a:lnTo>
                      <a:lnTo>
                        <a:pt x="60" y="124"/>
                      </a:lnTo>
                      <a:lnTo>
                        <a:pt x="36" y="131"/>
                      </a:lnTo>
                      <a:lnTo>
                        <a:pt x="18" y="137"/>
                      </a:lnTo>
                      <a:lnTo>
                        <a:pt x="0" y="144"/>
                      </a:lnTo>
                      <a:lnTo>
                        <a:pt x="0" y="333"/>
                      </a:lnTo>
                      <a:lnTo>
                        <a:pt x="18" y="327"/>
                      </a:lnTo>
                      <a:lnTo>
                        <a:pt x="36" y="320"/>
                      </a:lnTo>
                      <a:lnTo>
                        <a:pt x="60" y="314"/>
                      </a:lnTo>
                      <a:lnTo>
                        <a:pt x="72" y="314"/>
                      </a:lnTo>
                      <a:lnTo>
                        <a:pt x="90" y="307"/>
                      </a:lnTo>
                      <a:lnTo>
                        <a:pt x="102" y="301"/>
                      </a:lnTo>
                      <a:lnTo>
                        <a:pt x="126" y="294"/>
                      </a:lnTo>
                      <a:lnTo>
                        <a:pt x="138" y="294"/>
                      </a:lnTo>
                      <a:lnTo>
                        <a:pt x="150" y="288"/>
                      </a:lnTo>
                      <a:lnTo>
                        <a:pt x="162" y="281"/>
                      </a:lnTo>
                      <a:lnTo>
                        <a:pt x="180" y="275"/>
                      </a:lnTo>
                      <a:lnTo>
                        <a:pt x="186" y="268"/>
                      </a:lnTo>
                      <a:lnTo>
                        <a:pt x="198" y="262"/>
                      </a:lnTo>
                      <a:lnTo>
                        <a:pt x="210" y="255"/>
                      </a:lnTo>
                      <a:lnTo>
                        <a:pt x="222" y="248"/>
                      </a:lnTo>
                      <a:lnTo>
                        <a:pt x="228" y="242"/>
                      </a:lnTo>
                      <a:lnTo>
                        <a:pt x="234" y="235"/>
                      </a:lnTo>
                      <a:lnTo>
                        <a:pt x="240" y="229"/>
                      </a:lnTo>
                      <a:lnTo>
                        <a:pt x="246" y="222"/>
                      </a:lnTo>
                      <a:lnTo>
                        <a:pt x="246" y="216"/>
                      </a:lnTo>
                      <a:lnTo>
                        <a:pt x="252" y="209"/>
                      </a:lnTo>
                      <a:lnTo>
                        <a:pt x="252" y="203"/>
                      </a:lnTo>
                      <a:lnTo>
                        <a:pt x="258" y="196"/>
                      </a:lnTo>
                      <a:lnTo>
                        <a:pt x="258" y="190"/>
                      </a:lnTo>
                      <a:lnTo>
                        <a:pt x="258" y="0"/>
                      </a:lnTo>
                      <a:close/>
                    </a:path>
                  </a:pathLst>
                </a:custGeom>
                <a:solidFill>
                  <a:srgbClr val="A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5620" name="Freeform 8"/>
                <p:cNvSpPr>
                  <a:spLocks/>
                </p:cNvSpPr>
                <p:nvPr/>
              </p:nvSpPr>
              <p:spPr bwMode="auto">
                <a:xfrm>
                  <a:off x="2897" y="1748"/>
                  <a:ext cx="769" cy="651"/>
                </a:xfrm>
                <a:custGeom>
                  <a:avLst/>
                  <a:gdLst>
                    <a:gd name="T0" fmla="*/ 0 w 366"/>
                    <a:gd name="T1" fmla="*/ 0 h 333"/>
                    <a:gd name="T2" fmla="*/ 2147483646 w 366"/>
                    <a:gd name="T3" fmla="*/ 2147483646 h 333"/>
                    <a:gd name="T4" fmla="*/ 2147483646 w 366"/>
                    <a:gd name="T5" fmla="*/ 2147483646 h 333"/>
                    <a:gd name="T6" fmla="*/ 0 w 366"/>
                    <a:gd name="T7" fmla="*/ 2147483646 h 333"/>
                    <a:gd name="T8" fmla="*/ 0 w 366"/>
                    <a:gd name="T9" fmla="*/ 0 h 333"/>
                    <a:gd name="T10" fmla="*/ 0 60000 65536"/>
                    <a:gd name="T11" fmla="*/ 0 60000 65536"/>
                    <a:gd name="T12" fmla="*/ 0 60000 65536"/>
                    <a:gd name="T13" fmla="*/ 0 60000 65536"/>
                    <a:gd name="T14" fmla="*/ 0 60000 65536"/>
                    <a:gd name="T15" fmla="*/ 0 w 366"/>
                    <a:gd name="T16" fmla="*/ 0 h 333"/>
                    <a:gd name="T17" fmla="*/ 366 w 366"/>
                    <a:gd name="T18" fmla="*/ 333 h 333"/>
                  </a:gdLst>
                  <a:ahLst/>
                  <a:cxnLst>
                    <a:cxn ang="T10">
                      <a:pos x="T0" y="T1"/>
                    </a:cxn>
                    <a:cxn ang="T11">
                      <a:pos x="T2" y="T3"/>
                    </a:cxn>
                    <a:cxn ang="T12">
                      <a:pos x="T4" y="T5"/>
                    </a:cxn>
                    <a:cxn ang="T13">
                      <a:pos x="T6" y="T7"/>
                    </a:cxn>
                    <a:cxn ang="T14">
                      <a:pos x="T8" y="T9"/>
                    </a:cxn>
                  </a:cxnLst>
                  <a:rect l="T15" t="T16" r="T17" b="T18"/>
                  <a:pathLst>
                    <a:path w="366" h="333">
                      <a:moveTo>
                        <a:pt x="0" y="0"/>
                      </a:moveTo>
                      <a:lnTo>
                        <a:pt x="366" y="144"/>
                      </a:lnTo>
                      <a:lnTo>
                        <a:pt x="366" y="333"/>
                      </a:lnTo>
                      <a:lnTo>
                        <a:pt x="0" y="190"/>
                      </a:lnTo>
                      <a:lnTo>
                        <a:pt x="0" y="0"/>
                      </a:lnTo>
                      <a:close/>
                    </a:path>
                  </a:pathLst>
                </a:custGeom>
                <a:solidFill>
                  <a:srgbClr val="A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5621" name="Freeform 9"/>
                <p:cNvSpPr>
                  <a:spLocks/>
                </p:cNvSpPr>
                <p:nvPr/>
              </p:nvSpPr>
              <p:spPr bwMode="auto">
                <a:xfrm>
                  <a:off x="2897" y="1404"/>
                  <a:ext cx="1311" cy="625"/>
                </a:xfrm>
                <a:custGeom>
                  <a:avLst/>
                  <a:gdLst>
                    <a:gd name="T0" fmla="*/ 2147483646 w 624"/>
                    <a:gd name="T1" fmla="*/ 0 h 320"/>
                    <a:gd name="T2" fmla="*/ 2147483646 w 624"/>
                    <a:gd name="T3" fmla="*/ 0 h 320"/>
                    <a:gd name="T4" fmla="*/ 2147483646 w 624"/>
                    <a:gd name="T5" fmla="*/ 0 h 320"/>
                    <a:gd name="T6" fmla="*/ 2147483646 w 624"/>
                    <a:gd name="T7" fmla="*/ 2147483646 h 320"/>
                    <a:gd name="T8" fmla="*/ 2147483646 w 624"/>
                    <a:gd name="T9" fmla="*/ 2147483646 h 320"/>
                    <a:gd name="T10" fmla="*/ 2147483646 w 624"/>
                    <a:gd name="T11" fmla="*/ 2147483646 h 320"/>
                    <a:gd name="T12" fmla="*/ 2147483646 w 624"/>
                    <a:gd name="T13" fmla="*/ 2147483646 h 320"/>
                    <a:gd name="T14" fmla="*/ 2147483646 w 624"/>
                    <a:gd name="T15" fmla="*/ 2147483646 h 320"/>
                    <a:gd name="T16" fmla="*/ 2147483646 w 624"/>
                    <a:gd name="T17" fmla="*/ 2147483646 h 320"/>
                    <a:gd name="T18" fmla="*/ 2147483646 w 624"/>
                    <a:gd name="T19" fmla="*/ 2147483646 h 320"/>
                    <a:gd name="T20" fmla="*/ 2147483646 w 624"/>
                    <a:gd name="T21" fmla="*/ 2147483646 h 320"/>
                    <a:gd name="T22" fmla="*/ 2147483646 w 624"/>
                    <a:gd name="T23" fmla="*/ 2147483646 h 320"/>
                    <a:gd name="T24" fmla="*/ 2147483646 w 624"/>
                    <a:gd name="T25" fmla="*/ 2147483646 h 320"/>
                    <a:gd name="T26" fmla="*/ 2147483646 w 624"/>
                    <a:gd name="T27" fmla="*/ 2147483646 h 320"/>
                    <a:gd name="T28" fmla="*/ 2147483646 w 624"/>
                    <a:gd name="T29" fmla="*/ 2147483646 h 320"/>
                    <a:gd name="T30" fmla="*/ 2147483646 w 624"/>
                    <a:gd name="T31" fmla="*/ 2147483646 h 320"/>
                    <a:gd name="T32" fmla="*/ 2147483646 w 624"/>
                    <a:gd name="T33" fmla="*/ 2147483646 h 320"/>
                    <a:gd name="T34" fmla="*/ 2147483646 w 624"/>
                    <a:gd name="T35" fmla="*/ 2147483646 h 320"/>
                    <a:gd name="T36" fmla="*/ 2147483646 w 624"/>
                    <a:gd name="T37" fmla="*/ 2147483646 h 320"/>
                    <a:gd name="T38" fmla="*/ 2147483646 w 624"/>
                    <a:gd name="T39" fmla="*/ 2147483646 h 320"/>
                    <a:gd name="T40" fmla="*/ 2147483646 w 624"/>
                    <a:gd name="T41" fmla="*/ 2147483646 h 320"/>
                    <a:gd name="T42" fmla="*/ 2147483646 w 624"/>
                    <a:gd name="T43" fmla="*/ 2147483646 h 320"/>
                    <a:gd name="T44" fmla="*/ 2147483646 w 624"/>
                    <a:gd name="T45" fmla="*/ 2147483646 h 320"/>
                    <a:gd name="T46" fmla="*/ 2147483646 w 624"/>
                    <a:gd name="T47" fmla="*/ 2147483646 h 320"/>
                    <a:gd name="T48" fmla="*/ 2147483646 w 624"/>
                    <a:gd name="T49" fmla="*/ 2147483646 h 320"/>
                    <a:gd name="T50" fmla="*/ 2147483646 w 624"/>
                    <a:gd name="T51" fmla="*/ 2147483646 h 320"/>
                    <a:gd name="T52" fmla="*/ 2147483646 w 624"/>
                    <a:gd name="T53" fmla="*/ 2147483646 h 320"/>
                    <a:gd name="T54" fmla="*/ 2147483646 w 624"/>
                    <a:gd name="T55" fmla="*/ 2147483646 h 320"/>
                    <a:gd name="T56" fmla="*/ 2147483646 w 624"/>
                    <a:gd name="T57" fmla="*/ 2147483646 h 320"/>
                    <a:gd name="T58" fmla="*/ 2147483646 w 624"/>
                    <a:gd name="T59" fmla="*/ 2147483646 h 320"/>
                    <a:gd name="T60" fmla="*/ 2147483646 w 624"/>
                    <a:gd name="T61" fmla="*/ 2147483646 h 320"/>
                    <a:gd name="T62" fmla="*/ 2147483646 w 624"/>
                    <a:gd name="T63" fmla="*/ 2147483646 h 320"/>
                    <a:gd name="T64" fmla="*/ 0 w 624"/>
                    <a:gd name="T65" fmla="*/ 0 h 3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4"/>
                    <a:gd name="T100" fmla="*/ 0 h 320"/>
                    <a:gd name="T101" fmla="*/ 624 w 624"/>
                    <a:gd name="T102" fmla="*/ 320 h 3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4" h="320">
                      <a:moveTo>
                        <a:pt x="0" y="0"/>
                      </a:moveTo>
                      <a:lnTo>
                        <a:pt x="24" y="0"/>
                      </a:lnTo>
                      <a:lnTo>
                        <a:pt x="54" y="0"/>
                      </a:lnTo>
                      <a:lnTo>
                        <a:pt x="78" y="0"/>
                      </a:lnTo>
                      <a:lnTo>
                        <a:pt x="96" y="0"/>
                      </a:lnTo>
                      <a:lnTo>
                        <a:pt x="120" y="0"/>
                      </a:lnTo>
                      <a:lnTo>
                        <a:pt x="150" y="6"/>
                      </a:lnTo>
                      <a:lnTo>
                        <a:pt x="174" y="6"/>
                      </a:lnTo>
                      <a:lnTo>
                        <a:pt x="192" y="6"/>
                      </a:lnTo>
                      <a:lnTo>
                        <a:pt x="222" y="13"/>
                      </a:lnTo>
                      <a:lnTo>
                        <a:pt x="246" y="13"/>
                      </a:lnTo>
                      <a:lnTo>
                        <a:pt x="264" y="13"/>
                      </a:lnTo>
                      <a:lnTo>
                        <a:pt x="282" y="19"/>
                      </a:lnTo>
                      <a:lnTo>
                        <a:pt x="312" y="19"/>
                      </a:lnTo>
                      <a:lnTo>
                        <a:pt x="330" y="26"/>
                      </a:lnTo>
                      <a:lnTo>
                        <a:pt x="348" y="26"/>
                      </a:lnTo>
                      <a:lnTo>
                        <a:pt x="378" y="32"/>
                      </a:lnTo>
                      <a:lnTo>
                        <a:pt x="390" y="39"/>
                      </a:lnTo>
                      <a:lnTo>
                        <a:pt x="408" y="39"/>
                      </a:lnTo>
                      <a:lnTo>
                        <a:pt x="426" y="45"/>
                      </a:lnTo>
                      <a:lnTo>
                        <a:pt x="450" y="52"/>
                      </a:lnTo>
                      <a:lnTo>
                        <a:pt x="462" y="58"/>
                      </a:lnTo>
                      <a:lnTo>
                        <a:pt x="480" y="58"/>
                      </a:lnTo>
                      <a:lnTo>
                        <a:pt x="498" y="72"/>
                      </a:lnTo>
                      <a:lnTo>
                        <a:pt x="510" y="72"/>
                      </a:lnTo>
                      <a:lnTo>
                        <a:pt x="522" y="78"/>
                      </a:lnTo>
                      <a:lnTo>
                        <a:pt x="534" y="85"/>
                      </a:lnTo>
                      <a:lnTo>
                        <a:pt x="552" y="91"/>
                      </a:lnTo>
                      <a:lnTo>
                        <a:pt x="558" y="98"/>
                      </a:lnTo>
                      <a:lnTo>
                        <a:pt x="570" y="104"/>
                      </a:lnTo>
                      <a:lnTo>
                        <a:pt x="582" y="111"/>
                      </a:lnTo>
                      <a:lnTo>
                        <a:pt x="588" y="117"/>
                      </a:lnTo>
                      <a:lnTo>
                        <a:pt x="594" y="124"/>
                      </a:lnTo>
                      <a:lnTo>
                        <a:pt x="600" y="130"/>
                      </a:lnTo>
                      <a:lnTo>
                        <a:pt x="606" y="137"/>
                      </a:lnTo>
                      <a:lnTo>
                        <a:pt x="612" y="143"/>
                      </a:lnTo>
                      <a:lnTo>
                        <a:pt x="618" y="150"/>
                      </a:lnTo>
                      <a:lnTo>
                        <a:pt x="618" y="157"/>
                      </a:lnTo>
                      <a:lnTo>
                        <a:pt x="624" y="163"/>
                      </a:lnTo>
                      <a:lnTo>
                        <a:pt x="624" y="170"/>
                      </a:lnTo>
                      <a:lnTo>
                        <a:pt x="624" y="176"/>
                      </a:lnTo>
                      <a:lnTo>
                        <a:pt x="618" y="189"/>
                      </a:lnTo>
                      <a:lnTo>
                        <a:pt x="618" y="196"/>
                      </a:lnTo>
                      <a:lnTo>
                        <a:pt x="618" y="202"/>
                      </a:lnTo>
                      <a:lnTo>
                        <a:pt x="612" y="209"/>
                      </a:lnTo>
                      <a:lnTo>
                        <a:pt x="606" y="215"/>
                      </a:lnTo>
                      <a:lnTo>
                        <a:pt x="600" y="222"/>
                      </a:lnTo>
                      <a:lnTo>
                        <a:pt x="594" y="228"/>
                      </a:lnTo>
                      <a:lnTo>
                        <a:pt x="588" y="235"/>
                      </a:lnTo>
                      <a:lnTo>
                        <a:pt x="576" y="241"/>
                      </a:lnTo>
                      <a:lnTo>
                        <a:pt x="570" y="248"/>
                      </a:lnTo>
                      <a:lnTo>
                        <a:pt x="552" y="255"/>
                      </a:lnTo>
                      <a:lnTo>
                        <a:pt x="546" y="261"/>
                      </a:lnTo>
                      <a:lnTo>
                        <a:pt x="534" y="268"/>
                      </a:lnTo>
                      <a:lnTo>
                        <a:pt x="522" y="268"/>
                      </a:lnTo>
                      <a:lnTo>
                        <a:pt x="504" y="281"/>
                      </a:lnTo>
                      <a:lnTo>
                        <a:pt x="492" y="281"/>
                      </a:lnTo>
                      <a:lnTo>
                        <a:pt x="480" y="287"/>
                      </a:lnTo>
                      <a:lnTo>
                        <a:pt x="456" y="294"/>
                      </a:lnTo>
                      <a:lnTo>
                        <a:pt x="438" y="300"/>
                      </a:lnTo>
                      <a:lnTo>
                        <a:pt x="426" y="300"/>
                      </a:lnTo>
                      <a:lnTo>
                        <a:pt x="408" y="307"/>
                      </a:lnTo>
                      <a:lnTo>
                        <a:pt x="384" y="313"/>
                      </a:lnTo>
                      <a:lnTo>
                        <a:pt x="366" y="320"/>
                      </a:lnTo>
                      <a:lnTo>
                        <a:pt x="0" y="176"/>
                      </a:lnTo>
                      <a:lnTo>
                        <a:pt x="0" y="0"/>
                      </a:lnTo>
                      <a:close/>
                    </a:path>
                  </a:pathLst>
                </a:custGeom>
                <a:solidFill>
                  <a:srgbClr val="D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grpSp>
            <p:nvGrpSpPr>
              <p:cNvPr id="25616" name="Group 10"/>
              <p:cNvGrpSpPr>
                <a:grpSpLocks/>
              </p:cNvGrpSpPr>
              <p:nvPr/>
            </p:nvGrpSpPr>
            <p:grpSpPr bwMode="auto">
              <a:xfrm>
                <a:off x="2647950" y="2881313"/>
                <a:ext cx="3005138" cy="1065213"/>
                <a:chOff x="1668" y="1823"/>
                <a:chExt cx="1893" cy="671"/>
              </a:xfrm>
            </p:grpSpPr>
            <p:sp>
              <p:nvSpPr>
                <p:cNvPr id="25617" name="Freeform 11"/>
                <p:cNvSpPr>
                  <a:spLocks/>
                </p:cNvSpPr>
                <p:nvPr/>
              </p:nvSpPr>
              <p:spPr bwMode="auto">
                <a:xfrm>
                  <a:off x="1668" y="1860"/>
                  <a:ext cx="1893" cy="634"/>
                </a:xfrm>
                <a:custGeom>
                  <a:avLst/>
                  <a:gdLst>
                    <a:gd name="T0" fmla="*/ 2147483646 w 978"/>
                    <a:gd name="T1" fmla="*/ 2147483646 h 346"/>
                    <a:gd name="T2" fmla="*/ 2147483646 w 978"/>
                    <a:gd name="T3" fmla="*/ 2147483646 h 346"/>
                    <a:gd name="T4" fmla="*/ 2147483646 w 978"/>
                    <a:gd name="T5" fmla="*/ 2147483646 h 346"/>
                    <a:gd name="T6" fmla="*/ 2147483646 w 978"/>
                    <a:gd name="T7" fmla="*/ 2147483646 h 346"/>
                    <a:gd name="T8" fmla="*/ 2147483646 w 978"/>
                    <a:gd name="T9" fmla="*/ 2147483646 h 346"/>
                    <a:gd name="T10" fmla="*/ 2147483646 w 978"/>
                    <a:gd name="T11" fmla="*/ 2147483646 h 346"/>
                    <a:gd name="T12" fmla="*/ 2147483646 w 978"/>
                    <a:gd name="T13" fmla="*/ 2147483646 h 346"/>
                    <a:gd name="T14" fmla="*/ 2147483646 w 978"/>
                    <a:gd name="T15" fmla="*/ 2147483646 h 346"/>
                    <a:gd name="T16" fmla="*/ 2147483646 w 978"/>
                    <a:gd name="T17" fmla="*/ 2147483646 h 346"/>
                    <a:gd name="T18" fmla="*/ 2147483646 w 978"/>
                    <a:gd name="T19" fmla="*/ 2147483646 h 346"/>
                    <a:gd name="T20" fmla="*/ 2147483646 w 978"/>
                    <a:gd name="T21" fmla="*/ 2147483646 h 346"/>
                    <a:gd name="T22" fmla="*/ 2147483646 w 978"/>
                    <a:gd name="T23" fmla="*/ 2147483646 h 346"/>
                    <a:gd name="T24" fmla="*/ 2147483646 w 978"/>
                    <a:gd name="T25" fmla="*/ 2147483646 h 346"/>
                    <a:gd name="T26" fmla="*/ 2147483646 w 978"/>
                    <a:gd name="T27" fmla="*/ 2147483646 h 346"/>
                    <a:gd name="T28" fmla="*/ 2147483646 w 978"/>
                    <a:gd name="T29" fmla="*/ 2147483646 h 346"/>
                    <a:gd name="T30" fmla="*/ 2147483646 w 978"/>
                    <a:gd name="T31" fmla="*/ 2147483646 h 346"/>
                    <a:gd name="T32" fmla="*/ 2147483646 w 978"/>
                    <a:gd name="T33" fmla="*/ 2147483646 h 346"/>
                    <a:gd name="T34" fmla="*/ 2147483646 w 978"/>
                    <a:gd name="T35" fmla="*/ 2147483646 h 346"/>
                    <a:gd name="T36" fmla="*/ 2147483646 w 978"/>
                    <a:gd name="T37" fmla="*/ 2147483646 h 346"/>
                    <a:gd name="T38" fmla="*/ 2147483646 w 978"/>
                    <a:gd name="T39" fmla="*/ 2147483646 h 346"/>
                    <a:gd name="T40" fmla="*/ 2147483646 w 978"/>
                    <a:gd name="T41" fmla="*/ 2147483646 h 346"/>
                    <a:gd name="T42" fmla="*/ 2147483646 w 978"/>
                    <a:gd name="T43" fmla="*/ 2147483646 h 346"/>
                    <a:gd name="T44" fmla="*/ 2147483646 w 978"/>
                    <a:gd name="T45" fmla="*/ 2147483646 h 346"/>
                    <a:gd name="T46" fmla="*/ 2147483646 w 978"/>
                    <a:gd name="T47" fmla="*/ 2034594018 h 346"/>
                    <a:gd name="T48" fmla="*/ 2147483646 w 978"/>
                    <a:gd name="T49" fmla="*/ 1020205237 h 346"/>
                    <a:gd name="T50" fmla="*/ 0 w 978"/>
                    <a:gd name="T51" fmla="*/ 0 h 346"/>
                    <a:gd name="T52" fmla="*/ 0 w 978"/>
                    <a:gd name="T53" fmla="*/ 2147483646 h 346"/>
                    <a:gd name="T54" fmla="*/ 2147483646 w 978"/>
                    <a:gd name="T55" fmla="*/ 2147483646 h 346"/>
                    <a:gd name="T56" fmla="*/ 2147483646 w 978"/>
                    <a:gd name="T57" fmla="*/ 2147483646 h 346"/>
                    <a:gd name="T58" fmla="*/ 2147483646 w 978"/>
                    <a:gd name="T59" fmla="*/ 2147483646 h 346"/>
                    <a:gd name="T60" fmla="*/ 2147483646 w 978"/>
                    <a:gd name="T61" fmla="*/ 2147483646 h 346"/>
                    <a:gd name="T62" fmla="*/ 2147483646 w 978"/>
                    <a:gd name="T63" fmla="*/ 2147483646 h 346"/>
                    <a:gd name="T64" fmla="*/ 2147483646 w 978"/>
                    <a:gd name="T65" fmla="*/ 2147483646 h 346"/>
                    <a:gd name="T66" fmla="*/ 2147483646 w 978"/>
                    <a:gd name="T67" fmla="*/ 2147483646 h 346"/>
                    <a:gd name="T68" fmla="*/ 2147483646 w 978"/>
                    <a:gd name="T69" fmla="*/ 2147483646 h 346"/>
                    <a:gd name="T70" fmla="*/ 2147483646 w 978"/>
                    <a:gd name="T71" fmla="*/ 2147483646 h 346"/>
                    <a:gd name="T72" fmla="*/ 2147483646 w 978"/>
                    <a:gd name="T73" fmla="*/ 2147483646 h 346"/>
                    <a:gd name="T74" fmla="*/ 2147483646 w 978"/>
                    <a:gd name="T75" fmla="*/ 2147483646 h 346"/>
                    <a:gd name="T76" fmla="*/ 2147483646 w 978"/>
                    <a:gd name="T77" fmla="*/ 2147483646 h 346"/>
                    <a:gd name="T78" fmla="*/ 2147483646 w 978"/>
                    <a:gd name="T79" fmla="*/ 2147483646 h 346"/>
                    <a:gd name="T80" fmla="*/ 2147483646 w 978"/>
                    <a:gd name="T81" fmla="*/ 2147483646 h 346"/>
                    <a:gd name="T82" fmla="*/ 2147483646 w 978"/>
                    <a:gd name="T83" fmla="*/ 2147483646 h 346"/>
                    <a:gd name="T84" fmla="*/ 2147483646 w 978"/>
                    <a:gd name="T85" fmla="*/ 2147483646 h 346"/>
                    <a:gd name="T86" fmla="*/ 2147483646 w 978"/>
                    <a:gd name="T87" fmla="*/ 2147483646 h 346"/>
                    <a:gd name="T88" fmla="*/ 2147483646 w 978"/>
                    <a:gd name="T89" fmla="*/ 2147483646 h 346"/>
                    <a:gd name="T90" fmla="*/ 2147483646 w 978"/>
                    <a:gd name="T91" fmla="*/ 2147483646 h 346"/>
                    <a:gd name="T92" fmla="*/ 2147483646 w 978"/>
                    <a:gd name="T93" fmla="*/ 2147483646 h 346"/>
                    <a:gd name="T94" fmla="*/ 2147483646 w 978"/>
                    <a:gd name="T95" fmla="*/ 2147483646 h 346"/>
                    <a:gd name="T96" fmla="*/ 2147483646 w 978"/>
                    <a:gd name="T97" fmla="*/ 2147483646 h 346"/>
                    <a:gd name="T98" fmla="*/ 2147483646 w 978"/>
                    <a:gd name="T99" fmla="*/ 2147483646 h 346"/>
                    <a:gd name="T100" fmla="*/ 2147483646 w 978"/>
                    <a:gd name="T101" fmla="*/ 2147483646 h 346"/>
                    <a:gd name="T102" fmla="*/ 2147483646 w 978"/>
                    <a:gd name="T103" fmla="*/ 2147483646 h 3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8"/>
                    <a:gd name="T157" fmla="*/ 0 h 346"/>
                    <a:gd name="T158" fmla="*/ 978 w 978"/>
                    <a:gd name="T159" fmla="*/ 346 h 3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8" h="346">
                      <a:moveTo>
                        <a:pt x="978" y="124"/>
                      </a:moveTo>
                      <a:lnTo>
                        <a:pt x="960" y="124"/>
                      </a:lnTo>
                      <a:lnTo>
                        <a:pt x="936" y="131"/>
                      </a:lnTo>
                      <a:lnTo>
                        <a:pt x="912" y="131"/>
                      </a:lnTo>
                      <a:lnTo>
                        <a:pt x="894" y="137"/>
                      </a:lnTo>
                      <a:lnTo>
                        <a:pt x="864" y="137"/>
                      </a:lnTo>
                      <a:lnTo>
                        <a:pt x="846" y="144"/>
                      </a:lnTo>
                      <a:lnTo>
                        <a:pt x="828" y="144"/>
                      </a:lnTo>
                      <a:lnTo>
                        <a:pt x="798" y="150"/>
                      </a:lnTo>
                      <a:lnTo>
                        <a:pt x="774" y="150"/>
                      </a:lnTo>
                      <a:lnTo>
                        <a:pt x="756" y="150"/>
                      </a:lnTo>
                      <a:lnTo>
                        <a:pt x="720" y="150"/>
                      </a:lnTo>
                      <a:lnTo>
                        <a:pt x="702" y="150"/>
                      </a:lnTo>
                      <a:lnTo>
                        <a:pt x="678" y="157"/>
                      </a:lnTo>
                      <a:lnTo>
                        <a:pt x="648" y="157"/>
                      </a:lnTo>
                      <a:lnTo>
                        <a:pt x="624" y="157"/>
                      </a:lnTo>
                      <a:lnTo>
                        <a:pt x="600" y="157"/>
                      </a:lnTo>
                      <a:lnTo>
                        <a:pt x="570" y="157"/>
                      </a:lnTo>
                      <a:lnTo>
                        <a:pt x="546" y="157"/>
                      </a:lnTo>
                      <a:lnTo>
                        <a:pt x="528" y="150"/>
                      </a:lnTo>
                      <a:lnTo>
                        <a:pt x="498" y="150"/>
                      </a:lnTo>
                      <a:lnTo>
                        <a:pt x="474" y="150"/>
                      </a:lnTo>
                      <a:lnTo>
                        <a:pt x="450" y="150"/>
                      </a:lnTo>
                      <a:lnTo>
                        <a:pt x="420" y="144"/>
                      </a:lnTo>
                      <a:lnTo>
                        <a:pt x="402" y="144"/>
                      </a:lnTo>
                      <a:lnTo>
                        <a:pt x="378" y="144"/>
                      </a:lnTo>
                      <a:lnTo>
                        <a:pt x="354" y="137"/>
                      </a:lnTo>
                      <a:lnTo>
                        <a:pt x="330" y="137"/>
                      </a:lnTo>
                      <a:lnTo>
                        <a:pt x="312" y="131"/>
                      </a:lnTo>
                      <a:lnTo>
                        <a:pt x="282" y="131"/>
                      </a:lnTo>
                      <a:lnTo>
                        <a:pt x="264" y="124"/>
                      </a:lnTo>
                      <a:lnTo>
                        <a:pt x="246" y="124"/>
                      </a:lnTo>
                      <a:lnTo>
                        <a:pt x="222" y="118"/>
                      </a:lnTo>
                      <a:lnTo>
                        <a:pt x="204" y="111"/>
                      </a:lnTo>
                      <a:lnTo>
                        <a:pt x="192" y="105"/>
                      </a:lnTo>
                      <a:lnTo>
                        <a:pt x="168" y="105"/>
                      </a:lnTo>
                      <a:lnTo>
                        <a:pt x="150" y="98"/>
                      </a:lnTo>
                      <a:lnTo>
                        <a:pt x="138" y="92"/>
                      </a:lnTo>
                      <a:lnTo>
                        <a:pt x="120" y="85"/>
                      </a:lnTo>
                      <a:lnTo>
                        <a:pt x="102" y="78"/>
                      </a:lnTo>
                      <a:lnTo>
                        <a:pt x="90" y="72"/>
                      </a:lnTo>
                      <a:lnTo>
                        <a:pt x="78" y="65"/>
                      </a:lnTo>
                      <a:lnTo>
                        <a:pt x="66" y="59"/>
                      </a:lnTo>
                      <a:lnTo>
                        <a:pt x="54" y="59"/>
                      </a:lnTo>
                      <a:lnTo>
                        <a:pt x="42" y="46"/>
                      </a:lnTo>
                      <a:lnTo>
                        <a:pt x="36" y="39"/>
                      </a:lnTo>
                      <a:lnTo>
                        <a:pt x="24" y="39"/>
                      </a:lnTo>
                      <a:lnTo>
                        <a:pt x="18" y="26"/>
                      </a:lnTo>
                      <a:lnTo>
                        <a:pt x="12" y="20"/>
                      </a:lnTo>
                      <a:lnTo>
                        <a:pt x="6" y="13"/>
                      </a:lnTo>
                      <a:lnTo>
                        <a:pt x="0" y="7"/>
                      </a:lnTo>
                      <a:lnTo>
                        <a:pt x="0" y="0"/>
                      </a:lnTo>
                      <a:lnTo>
                        <a:pt x="0" y="190"/>
                      </a:lnTo>
                      <a:lnTo>
                        <a:pt x="0" y="196"/>
                      </a:lnTo>
                      <a:lnTo>
                        <a:pt x="6" y="203"/>
                      </a:lnTo>
                      <a:lnTo>
                        <a:pt x="12" y="209"/>
                      </a:lnTo>
                      <a:lnTo>
                        <a:pt x="18" y="216"/>
                      </a:lnTo>
                      <a:lnTo>
                        <a:pt x="24" y="229"/>
                      </a:lnTo>
                      <a:lnTo>
                        <a:pt x="36" y="229"/>
                      </a:lnTo>
                      <a:lnTo>
                        <a:pt x="42" y="235"/>
                      </a:lnTo>
                      <a:lnTo>
                        <a:pt x="54" y="248"/>
                      </a:lnTo>
                      <a:lnTo>
                        <a:pt x="66" y="248"/>
                      </a:lnTo>
                      <a:lnTo>
                        <a:pt x="78" y="255"/>
                      </a:lnTo>
                      <a:lnTo>
                        <a:pt x="90" y="261"/>
                      </a:lnTo>
                      <a:lnTo>
                        <a:pt x="102" y="268"/>
                      </a:lnTo>
                      <a:lnTo>
                        <a:pt x="120" y="275"/>
                      </a:lnTo>
                      <a:lnTo>
                        <a:pt x="138" y="281"/>
                      </a:lnTo>
                      <a:lnTo>
                        <a:pt x="150" y="288"/>
                      </a:lnTo>
                      <a:lnTo>
                        <a:pt x="168" y="294"/>
                      </a:lnTo>
                      <a:lnTo>
                        <a:pt x="192" y="294"/>
                      </a:lnTo>
                      <a:lnTo>
                        <a:pt x="204" y="301"/>
                      </a:lnTo>
                      <a:lnTo>
                        <a:pt x="222" y="307"/>
                      </a:lnTo>
                      <a:lnTo>
                        <a:pt x="246" y="314"/>
                      </a:lnTo>
                      <a:lnTo>
                        <a:pt x="264" y="314"/>
                      </a:lnTo>
                      <a:lnTo>
                        <a:pt x="282" y="320"/>
                      </a:lnTo>
                      <a:lnTo>
                        <a:pt x="312" y="320"/>
                      </a:lnTo>
                      <a:lnTo>
                        <a:pt x="330" y="327"/>
                      </a:lnTo>
                      <a:lnTo>
                        <a:pt x="354" y="327"/>
                      </a:lnTo>
                      <a:lnTo>
                        <a:pt x="378" y="333"/>
                      </a:lnTo>
                      <a:lnTo>
                        <a:pt x="402" y="333"/>
                      </a:lnTo>
                      <a:lnTo>
                        <a:pt x="420" y="333"/>
                      </a:lnTo>
                      <a:lnTo>
                        <a:pt x="450" y="340"/>
                      </a:lnTo>
                      <a:lnTo>
                        <a:pt x="474" y="340"/>
                      </a:lnTo>
                      <a:lnTo>
                        <a:pt x="498" y="340"/>
                      </a:lnTo>
                      <a:lnTo>
                        <a:pt x="528" y="340"/>
                      </a:lnTo>
                      <a:lnTo>
                        <a:pt x="546" y="346"/>
                      </a:lnTo>
                      <a:lnTo>
                        <a:pt x="570" y="346"/>
                      </a:lnTo>
                      <a:lnTo>
                        <a:pt x="600" y="346"/>
                      </a:lnTo>
                      <a:lnTo>
                        <a:pt x="624" y="346"/>
                      </a:lnTo>
                      <a:lnTo>
                        <a:pt x="648" y="346"/>
                      </a:lnTo>
                      <a:lnTo>
                        <a:pt x="678" y="346"/>
                      </a:lnTo>
                      <a:lnTo>
                        <a:pt x="702" y="340"/>
                      </a:lnTo>
                      <a:lnTo>
                        <a:pt x="720" y="340"/>
                      </a:lnTo>
                      <a:lnTo>
                        <a:pt x="756" y="340"/>
                      </a:lnTo>
                      <a:lnTo>
                        <a:pt x="774" y="340"/>
                      </a:lnTo>
                      <a:lnTo>
                        <a:pt x="798" y="340"/>
                      </a:lnTo>
                      <a:lnTo>
                        <a:pt x="828" y="333"/>
                      </a:lnTo>
                      <a:lnTo>
                        <a:pt x="846" y="333"/>
                      </a:lnTo>
                      <a:lnTo>
                        <a:pt x="864" y="327"/>
                      </a:lnTo>
                      <a:lnTo>
                        <a:pt x="894" y="327"/>
                      </a:lnTo>
                      <a:lnTo>
                        <a:pt x="912" y="320"/>
                      </a:lnTo>
                      <a:lnTo>
                        <a:pt x="936" y="320"/>
                      </a:lnTo>
                      <a:lnTo>
                        <a:pt x="960" y="314"/>
                      </a:lnTo>
                      <a:lnTo>
                        <a:pt x="978" y="314"/>
                      </a:lnTo>
                      <a:lnTo>
                        <a:pt x="978" y="124"/>
                      </a:lnTo>
                      <a:close/>
                    </a:path>
                  </a:pathLst>
                </a:custGeom>
                <a:solidFill>
                  <a:srgbClr val="EEA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5618" name="Freeform 12"/>
                <p:cNvSpPr>
                  <a:spLocks/>
                </p:cNvSpPr>
                <p:nvPr/>
              </p:nvSpPr>
              <p:spPr bwMode="auto">
                <a:xfrm>
                  <a:off x="1668" y="1823"/>
                  <a:ext cx="1893" cy="325"/>
                </a:xfrm>
                <a:custGeom>
                  <a:avLst/>
                  <a:gdLst>
                    <a:gd name="T0" fmla="*/ 2147483646 w 978"/>
                    <a:gd name="T1" fmla="*/ 2147483646 h 177"/>
                    <a:gd name="T2" fmla="*/ 2147483646 w 978"/>
                    <a:gd name="T3" fmla="*/ 2147483646 h 177"/>
                    <a:gd name="T4" fmla="*/ 2147483646 w 978"/>
                    <a:gd name="T5" fmla="*/ 2147483646 h 177"/>
                    <a:gd name="T6" fmla="*/ 2147483646 w 978"/>
                    <a:gd name="T7" fmla="*/ 2147483646 h 177"/>
                    <a:gd name="T8" fmla="*/ 2147483646 w 978"/>
                    <a:gd name="T9" fmla="*/ 2147483646 h 177"/>
                    <a:gd name="T10" fmla="*/ 2147483646 w 978"/>
                    <a:gd name="T11" fmla="*/ 2147483646 h 177"/>
                    <a:gd name="T12" fmla="*/ 2147483646 w 978"/>
                    <a:gd name="T13" fmla="*/ 2147483646 h 177"/>
                    <a:gd name="T14" fmla="*/ 2147483646 w 978"/>
                    <a:gd name="T15" fmla="*/ 2147483646 h 177"/>
                    <a:gd name="T16" fmla="*/ 2147483646 w 978"/>
                    <a:gd name="T17" fmla="*/ 2147483646 h 177"/>
                    <a:gd name="T18" fmla="*/ 2147483646 w 978"/>
                    <a:gd name="T19" fmla="*/ 2147483646 h 177"/>
                    <a:gd name="T20" fmla="*/ 2147483646 w 978"/>
                    <a:gd name="T21" fmla="*/ 2147483646 h 177"/>
                    <a:gd name="T22" fmla="*/ 2147483646 w 978"/>
                    <a:gd name="T23" fmla="*/ 2147483646 h 177"/>
                    <a:gd name="T24" fmla="*/ 2147483646 w 978"/>
                    <a:gd name="T25" fmla="*/ 2147483646 h 177"/>
                    <a:gd name="T26" fmla="*/ 2147483646 w 978"/>
                    <a:gd name="T27" fmla="*/ 2147483646 h 177"/>
                    <a:gd name="T28" fmla="*/ 2147483646 w 978"/>
                    <a:gd name="T29" fmla="*/ 2147483646 h 177"/>
                    <a:gd name="T30" fmla="*/ 2147483646 w 978"/>
                    <a:gd name="T31" fmla="*/ 2147483646 h 177"/>
                    <a:gd name="T32" fmla="*/ 2147483646 w 978"/>
                    <a:gd name="T33" fmla="*/ 2147483646 h 177"/>
                    <a:gd name="T34" fmla="*/ 2147483646 w 978"/>
                    <a:gd name="T35" fmla="*/ 2147483646 h 177"/>
                    <a:gd name="T36" fmla="*/ 2147483646 w 978"/>
                    <a:gd name="T37" fmla="*/ 2147483646 h 177"/>
                    <a:gd name="T38" fmla="*/ 2147483646 w 978"/>
                    <a:gd name="T39" fmla="*/ 2147483646 h 177"/>
                    <a:gd name="T40" fmla="*/ 2147483646 w 978"/>
                    <a:gd name="T41" fmla="*/ 2147483646 h 177"/>
                    <a:gd name="T42" fmla="*/ 2147483646 w 978"/>
                    <a:gd name="T43" fmla="*/ 2147483646 h 177"/>
                    <a:gd name="T44" fmla="*/ 2147483646 w 978"/>
                    <a:gd name="T45" fmla="*/ 2147483646 h 177"/>
                    <a:gd name="T46" fmla="*/ 2147483646 w 978"/>
                    <a:gd name="T47" fmla="*/ 2147483646 h 177"/>
                    <a:gd name="T48" fmla="*/ 2147483646 w 978"/>
                    <a:gd name="T49" fmla="*/ 2147483646 h 177"/>
                    <a:gd name="T50" fmla="*/ 2147483646 w 978"/>
                    <a:gd name="T51" fmla="*/ 2147483646 h 177"/>
                    <a:gd name="T52" fmla="*/ 2147483646 w 978"/>
                    <a:gd name="T53" fmla="*/ 2147483646 h 177"/>
                    <a:gd name="T54" fmla="*/ 2147483646 w 978"/>
                    <a:gd name="T55" fmla="*/ 2147483646 h 177"/>
                    <a:gd name="T56" fmla="*/ 2147483646 w 978"/>
                    <a:gd name="T57" fmla="*/ 2147483646 h 177"/>
                    <a:gd name="T58" fmla="*/ 2147483646 w 978"/>
                    <a:gd name="T59" fmla="*/ 2147483646 h 177"/>
                    <a:gd name="T60" fmla="*/ 2147483646 w 978"/>
                    <a:gd name="T61" fmla="*/ 2147483646 h 177"/>
                    <a:gd name="T62" fmla="*/ 2147483646 w 978"/>
                    <a:gd name="T63" fmla="*/ 2147483646 h 177"/>
                    <a:gd name="T64" fmla="*/ 2147483646 w 978"/>
                    <a:gd name="T65" fmla="*/ 2147483646 h 177"/>
                    <a:gd name="T66" fmla="*/ 2147483646 w 978"/>
                    <a:gd name="T67" fmla="*/ 2147483646 h 177"/>
                    <a:gd name="T68" fmla="*/ 2147483646 w 978"/>
                    <a:gd name="T69" fmla="*/ 2147483646 h 177"/>
                    <a:gd name="T70" fmla="*/ 2147483646 w 978"/>
                    <a:gd name="T71" fmla="*/ 2147483646 h 177"/>
                    <a:gd name="T72" fmla="*/ 2147483646 w 978"/>
                    <a:gd name="T73" fmla="*/ 2147483646 h 177"/>
                    <a:gd name="T74" fmla="*/ 2147483646 w 978"/>
                    <a:gd name="T75" fmla="*/ 2147483646 h 177"/>
                    <a:gd name="T76" fmla="*/ 2147483646 w 978"/>
                    <a:gd name="T77" fmla="*/ 2147483646 h 177"/>
                    <a:gd name="T78" fmla="*/ 2147483646 w 978"/>
                    <a:gd name="T79" fmla="*/ 2147483646 h 177"/>
                    <a:gd name="T80" fmla="*/ 2147483646 w 978"/>
                    <a:gd name="T81" fmla="*/ 2147483646 h 177"/>
                    <a:gd name="T82" fmla="*/ 2147483646 w 978"/>
                    <a:gd name="T83" fmla="*/ 2147483646 h 177"/>
                    <a:gd name="T84" fmla="*/ 2147483646 w 978"/>
                    <a:gd name="T85" fmla="*/ 2147483646 h 177"/>
                    <a:gd name="T86" fmla="*/ 2147483646 w 978"/>
                    <a:gd name="T87" fmla="*/ 2147483646 h 177"/>
                    <a:gd name="T88" fmla="*/ 2147483646 w 978"/>
                    <a:gd name="T89" fmla="*/ 2147483646 h 177"/>
                    <a:gd name="T90" fmla="*/ 2147483646 w 978"/>
                    <a:gd name="T91" fmla="*/ 2147483646 h 177"/>
                    <a:gd name="T92" fmla="*/ 2147483646 w 978"/>
                    <a:gd name="T93" fmla="*/ 2147483646 h 177"/>
                    <a:gd name="T94" fmla="*/ 2147483646 w 978"/>
                    <a:gd name="T95" fmla="*/ 2147483646 h 177"/>
                    <a:gd name="T96" fmla="*/ 2147483646 w 978"/>
                    <a:gd name="T97" fmla="*/ 2147483646 h 177"/>
                    <a:gd name="T98" fmla="*/ 2147483646 w 978"/>
                    <a:gd name="T99" fmla="*/ 2147483646 h 177"/>
                    <a:gd name="T100" fmla="*/ 0 w 978"/>
                    <a:gd name="T101" fmla="*/ 2147483646 h 177"/>
                    <a:gd name="T102" fmla="*/ 0 w 978"/>
                    <a:gd name="T103" fmla="*/ 1671838646 h 177"/>
                    <a:gd name="T104" fmla="*/ 2147483646 w 978"/>
                    <a:gd name="T105" fmla="*/ 0 h 177"/>
                    <a:gd name="T106" fmla="*/ 2147483646 w 978"/>
                    <a:gd name="T107" fmla="*/ 2147483646 h 1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78"/>
                    <a:gd name="T163" fmla="*/ 0 h 177"/>
                    <a:gd name="T164" fmla="*/ 978 w 978"/>
                    <a:gd name="T165" fmla="*/ 177 h 1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78" h="177">
                      <a:moveTo>
                        <a:pt x="978" y="144"/>
                      </a:moveTo>
                      <a:lnTo>
                        <a:pt x="960" y="144"/>
                      </a:lnTo>
                      <a:lnTo>
                        <a:pt x="936" y="151"/>
                      </a:lnTo>
                      <a:lnTo>
                        <a:pt x="912" y="151"/>
                      </a:lnTo>
                      <a:lnTo>
                        <a:pt x="894" y="157"/>
                      </a:lnTo>
                      <a:lnTo>
                        <a:pt x="864" y="157"/>
                      </a:lnTo>
                      <a:lnTo>
                        <a:pt x="846" y="164"/>
                      </a:lnTo>
                      <a:lnTo>
                        <a:pt x="828" y="164"/>
                      </a:lnTo>
                      <a:lnTo>
                        <a:pt x="798" y="170"/>
                      </a:lnTo>
                      <a:lnTo>
                        <a:pt x="774" y="170"/>
                      </a:lnTo>
                      <a:lnTo>
                        <a:pt x="756" y="170"/>
                      </a:lnTo>
                      <a:lnTo>
                        <a:pt x="720" y="170"/>
                      </a:lnTo>
                      <a:lnTo>
                        <a:pt x="702" y="170"/>
                      </a:lnTo>
                      <a:lnTo>
                        <a:pt x="678" y="177"/>
                      </a:lnTo>
                      <a:lnTo>
                        <a:pt x="648" y="177"/>
                      </a:lnTo>
                      <a:lnTo>
                        <a:pt x="624" y="177"/>
                      </a:lnTo>
                      <a:lnTo>
                        <a:pt x="600" y="177"/>
                      </a:lnTo>
                      <a:lnTo>
                        <a:pt x="570" y="177"/>
                      </a:lnTo>
                      <a:lnTo>
                        <a:pt x="546" y="177"/>
                      </a:lnTo>
                      <a:lnTo>
                        <a:pt x="528" y="170"/>
                      </a:lnTo>
                      <a:lnTo>
                        <a:pt x="498" y="170"/>
                      </a:lnTo>
                      <a:lnTo>
                        <a:pt x="474" y="170"/>
                      </a:lnTo>
                      <a:lnTo>
                        <a:pt x="450" y="170"/>
                      </a:lnTo>
                      <a:lnTo>
                        <a:pt x="420" y="164"/>
                      </a:lnTo>
                      <a:lnTo>
                        <a:pt x="402" y="164"/>
                      </a:lnTo>
                      <a:lnTo>
                        <a:pt x="378" y="164"/>
                      </a:lnTo>
                      <a:lnTo>
                        <a:pt x="354" y="157"/>
                      </a:lnTo>
                      <a:lnTo>
                        <a:pt x="330" y="157"/>
                      </a:lnTo>
                      <a:lnTo>
                        <a:pt x="312" y="151"/>
                      </a:lnTo>
                      <a:lnTo>
                        <a:pt x="282" y="151"/>
                      </a:lnTo>
                      <a:lnTo>
                        <a:pt x="264" y="144"/>
                      </a:lnTo>
                      <a:lnTo>
                        <a:pt x="246" y="144"/>
                      </a:lnTo>
                      <a:lnTo>
                        <a:pt x="222" y="138"/>
                      </a:lnTo>
                      <a:lnTo>
                        <a:pt x="204" y="131"/>
                      </a:lnTo>
                      <a:lnTo>
                        <a:pt x="192" y="125"/>
                      </a:lnTo>
                      <a:lnTo>
                        <a:pt x="168" y="125"/>
                      </a:lnTo>
                      <a:lnTo>
                        <a:pt x="150" y="118"/>
                      </a:lnTo>
                      <a:lnTo>
                        <a:pt x="138" y="112"/>
                      </a:lnTo>
                      <a:lnTo>
                        <a:pt x="120" y="105"/>
                      </a:lnTo>
                      <a:lnTo>
                        <a:pt x="102" y="98"/>
                      </a:lnTo>
                      <a:lnTo>
                        <a:pt x="90" y="92"/>
                      </a:lnTo>
                      <a:lnTo>
                        <a:pt x="78" y="85"/>
                      </a:lnTo>
                      <a:lnTo>
                        <a:pt x="66" y="79"/>
                      </a:lnTo>
                      <a:lnTo>
                        <a:pt x="54" y="79"/>
                      </a:lnTo>
                      <a:lnTo>
                        <a:pt x="42" y="66"/>
                      </a:lnTo>
                      <a:lnTo>
                        <a:pt x="36" y="59"/>
                      </a:lnTo>
                      <a:lnTo>
                        <a:pt x="24" y="59"/>
                      </a:lnTo>
                      <a:lnTo>
                        <a:pt x="18" y="46"/>
                      </a:lnTo>
                      <a:lnTo>
                        <a:pt x="12" y="40"/>
                      </a:lnTo>
                      <a:lnTo>
                        <a:pt x="6" y="33"/>
                      </a:lnTo>
                      <a:lnTo>
                        <a:pt x="0" y="27"/>
                      </a:lnTo>
                      <a:lnTo>
                        <a:pt x="0" y="20"/>
                      </a:lnTo>
                      <a:lnTo>
                        <a:pt x="612" y="0"/>
                      </a:lnTo>
                      <a:lnTo>
                        <a:pt x="978" y="144"/>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grpSp>
        <p:sp>
          <p:nvSpPr>
            <p:cNvPr id="25609" name="Text Box 13"/>
            <p:cNvSpPr txBox="1">
              <a:spLocks noChangeArrowheads="1"/>
            </p:cNvSpPr>
            <p:nvPr/>
          </p:nvSpPr>
          <p:spPr bwMode="auto">
            <a:xfrm>
              <a:off x="3037693" y="4616227"/>
              <a:ext cx="1682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000" b="1" i="1">
                  <a:latin typeface="Arial" charset="0"/>
                </a:rPr>
                <a:t>Important</a:t>
              </a:r>
              <a:br>
                <a:rPr lang="en-GB" altLang="en-US" sz="2000" b="1" i="1">
                  <a:latin typeface="Arial" charset="0"/>
                </a:rPr>
              </a:br>
              <a:r>
                <a:rPr lang="en-GB" altLang="en-US" sz="2000" b="1" i="1">
                  <a:latin typeface="Arial" charset="0"/>
                </a:rPr>
                <a:t>33%</a:t>
              </a:r>
              <a:endParaRPr lang="en-US" altLang="en-US" sz="2000" b="1" i="1">
                <a:latin typeface="Arial" charset="0"/>
              </a:endParaRPr>
            </a:p>
          </p:txBody>
        </p:sp>
        <p:sp>
          <p:nvSpPr>
            <p:cNvPr id="25610" name="Text Box 14"/>
            <p:cNvSpPr txBox="1">
              <a:spLocks noChangeArrowheads="1"/>
            </p:cNvSpPr>
            <p:nvPr/>
          </p:nvSpPr>
          <p:spPr bwMode="auto">
            <a:xfrm>
              <a:off x="5700486" y="1178355"/>
              <a:ext cx="1682750" cy="100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000" b="1" i="1">
                  <a:latin typeface="Arial" charset="0"/>
                </a:rPr>
                <a:t>Moderately important</a:t>
              </a:r>
              <a:br>
                <a:rPr lang="en-GB" altLang="en-US" sz="2000" b="1" i="1">
                  <a:latin typeface="Arial" charset="0"/>
                </a:rPr>
              </a:br>
              <a:r>
                <a:rPr lang="en-GB" altLang="en-US" sz="2000" b="1" i="1">
                  <a:latin typeface="Arial" charset="0"/>
                </a:rPr>
                <a:t>40%</a:t>
              </a:r>
              <a:endParaRPr lang="en-US" altLang="en-US" sz="2000" b="1" i="1">
                <a:latin typeface="Arial" charset="0"/>
              </a:endParaRPr>
            </a:p>
          </p:txBody>
        </p:sp>
        <p:sp>
          <p:nvSpPr>
            <p:cNvPr id="25611" name="Text Box 15"/>
            <p:cNvSpPr txBox="1">
              <a:spLocks noChangeArrowheads="1"/>
            </p:cNvSpPr>
            <p:nvPr/>
          </p:nvSpPr>
          <p:spPr bwMode="auto">
            <a:xfrm>
              <a:off x="1641475" y="1365931"/>
              <a:ext cx="18557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000" b="1" i="1">
                  <a:latin typeface="Arial" charset="0"/>
                </a:rPr>
                <a:t>Not important</a:t>
              </a:r>
              <a:br>
                <a:rPr lang="en-GB" altLang="en-US" sz="2000" b="1" i="1">
                  <a:latin typeface="Arial" charset="0"/>
                </a:rPr>
              </a:br>
              <a:r>
                <a:rPr lang="en-GB" altLang="en-US" sz="2000" b="1" i="1">
                  <a:latin typeface="Arial" charset="0"/>
                </a:rPr>
                <a:t>27%</a:t>
              </a:r>
              <a:endParaRPr lang="en-US" altLang="en-US" sz="2000" b="1" i="1">
                <a:latin typeface="Arial" charset="0"/>
              </a:endParaRPr>
            </a:p>
          </p:txBody>
        </p:sp>
      </p:grpSp>
      <p:sp>
        <p:nvSpPr>
          <p:cNvPr id="25603" name="Text Box 17"/>
          <p:cNvSpPr txBox="1">
            <a:spLocks noChangeArrowheads="1"/>
          </p:cNvSpPr>
          <p:nvPr/>
        </p:nvSpPr>
        <p:spPr bwMode="auto">
          <a:xfrm>
            <a:off x="342900" y="10795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400" b="1">
                <a:solidFill>
                  <a:srgbClr val="CC0000"/>
                </a:solidFill>
                <a:latin typeface="Arial" charset="0"/>
              </a:rPr>
              <a:t>Degree of importance attached to flexible budgeting</a:t>
            </a:r>
            <a:endParaRPr lang="en-GB" altLang="en-US" sz="2400">
              <a:solidFill>
                <a:srgbClr val="CC0000"/>
              </a:solidFill>
              <a:latin typeface="Arial" charset="0"/>
            </a:endParaRPr>
          </a:p>
        </p:txBody>
      </p:sp>
      <p:sp>
        <p:nvSpPr>
          <p:cNvPr id="20" name="Rectangle 19"/>
          <p:cNvSpPr>
            <a:spLocks noChangeArrowheads="1"/>
          </p:cNvSpPr>
          <p:nvPr/>
        </p:nvSpPr>
        <p:spPr bwMode="auto">
          <a:xfrm rot="10800000" flipV="1">
            <a:off x="392113" y="6024563"/>
            <a:ext cx="8320087" cy="6762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GB" altLang="ko-KR" sz="1200" kern="0" dirty="0">
                <a:solidFill>
                  <a:srgbClr val="000000"/>
                </a:solidFill>
                <a:latin typeface="Arial" pitchFamily="34" charset="0"/>
                <a:ea typeface="Gulim" pitchFamily="34" charset="-127"/>
              </a:rPr>
              <a:t>Figure 9.7</a:t>
            </a:r>
          </a:p>
          <a:p>
            <a:pPr eaLnBrk="1" fontAlgn="auto" hangingPunct="1">
              <a:spcBef>
                <a:spcPts val="0"/>
              </a:spcBef>
              <a:spcAft>
                <a:spcPts val="0"/>
              </a:spcAft>
              <a:defRPr/>
            </a:pPr>
            <a:r>
              <a:rPr lang="en-IN" altLang="ko-KR" sz="800" i="1" kern="0" dirty="0">
                <a:solidFill>
                  <a:srgbClr val="000000"/>
                </a:solidFill>
                <a:latin typeface="Arial" pitchFamily="34" charset="0"/>
                <a:ea typeface="Gulim" pitchFamily="34" charset="-127"/>
              </a:rPr>
              <a:t>Source</a:t>
            </a:r>
            <a:r>
              <a:rPr lang="en-IN" altLang="ko-KR" sz="800" kern="0" dirty="0">
                <a:solidFill>
                  <a:srgbClr val="000000"/>
                </a:solidFill>
                <a:latin typeface="Arial" pitchFamily="34" charset="0"/>
                <a:ea typeface="Gulim" pitchFamily="34" charset="-127"/>
              </a:rPr>
              <a:t>: Based on information in Abdel-Kader, M. and Luther, R. (2006), ‘Management accounting practices in the food and drinks industry’, CIMA Research.</a:t>
            </a:r>
          </a:p>
          <a:p>
            <a:pPr eaLnBrk="1" fontAlgn="auto" hangingPunct="1">
              <a:spcBef>
                <a:spcPts val="0"/>
              </a:spcBef>
              <a:spcAft>
                <a:spcPts val="0"/>
              </a:spcAft>
              <a:defRPr/>
            </a:pPr>
            <a:r>
              <a:rPr lang="en-GB" altLang="ko-KR" sz="1200" kern="0" dirty="0">
                <a:solidFill>
                  <a:srgbClr val="000000"/>
                </a:solidFill>
                <a:latin typeface="Arial" pitchFamily="34" charset="0"/>
                <a:ea typeface="Gulim" pitchFamily="34" charset="-127"/>
              </a:rPr>
              <a:t> </a:t>
            </a:r>
            <a:r>
              <a:rPr lang="en-GB" altLang="ko-KR" sz="1800" kern="0" dirty="0">
                <a:solidFill>
                  <a:srgbClr val="000000"/>
                </a:solidFill>
                <a:latin typeface="Arial" pitchFamily="34" charset="0"/>
                <a:ea typeface="Gulim" pitchFamily="34" charset="-127"/>
              </a:rPr>
              <a:t> </a:t>
            </a:r>
            <a:endParaRPr lang="en-IN" altLang="ko-KR" sz="1800" kern="0" dirty="0">
              <a:solidFill>
                <a:srgbClr val="000000"/>
              </a:solidFill>
              <a:latin typeface="Arial" pitchFamily="34" charset="0"/>
              <a:ea typeface="Gulim" pitchFamily="34" charset="-127"/>
            </a:endParaRPr>
          </a:p>
        </p:txBody>
      </p:sp>
      <p:cxnSp>
        <p:nvCxnSpPr>
          <p:cNvPr id="19" name="Straight Connector 18"/>
          <p:cNvCxnSpPr/>
          <p:nvPr/>
        </p:nvCxnSpPr>
        <p:spPr>
          <a:xfrm flipH="1" flipV="1">
            <a:off x="3059113" y="2098675"/>
            <a:ext cx="150812" cy="3587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638800" y="1895475"/>
            <a:ext cx="257175" cy="476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14750" y="4533900"/>
            <a:ext cx="161925" cy="295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1517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42900" y="10795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400" b="1">
                <a:solidFill>
                  <a:srgbClr val="CC0000"/>
                </a:solidFill>
                <a:latin typeface="Arial" charset="0"/>
              </a:rPr>
              <a:t>Frequency of use of flexible budgets</a:t>
            </a:r>
            <a:endParaRPr lang="en-GB" altLang="en-US" sz="2400">
              <a:solidFill>
                <a:srgbClr val="CC0000"/>
              </a:solidFill>
              <a:latin typeface="Arial" charset="0"/>
            </a:endParaRPr>
          </a:p>
        </p:txBody>
      </p:sp>
      <p:grpSp>
        <p:nvGrpSpPr>
          <p:cNvPr id="27651" name="Group 2"/>
          <p:cNvGrpSpPr>
            <a:grpSpLocks noChangeAspect="1"/>
          </p:cNvGrpSpPr>
          <p:nvPr/>
        </p:nvGrpSpPr>
        <p:grpSpPr bwMode="auto">
          <a:xfrm>
            <a:off x="1233488" y="696913"/>
            <a:ext cx="6677025" cy="5213350"/>
            <a:chOff x="1213531" y="758825"/>
            <a:chExt cx="6884307" cy="5373688"/>
          </a:xfrm>
        </p:grpSpPr>
        <p:sp>
          <p:nvSpPr>
            <p:cNvPr id="27653" name="AutoShape 4"/>
            <p:cNvSpPr>
              <a:spLocks noChangeArrowheads="1"/>
            </p:cNvSpPr>
            <p:nvPr/>
          </p:nvSpPr>
          <p:spPr bwMode="auto">
            <a:xfrm>
              <a:off x="1585913" y="762000"/>
              <a:ext cx="6423025" cy="5003800"/>
            </a:xfrm>
            <a:prstGeom prst="roundRect">
              <a:avLst>
                <a:gd name="adj" fmla="val 4722"/>
              </a:avLst>
            </a:prstGeom>
            <a:solidFill>
              <a:srgbClr val="DBB39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GB" altLang="en-US" sz="2000"/>
            </a:p>
          </p:txBody>
        </p:sp>
        <p:sp>
          <p:nvSpPr>
            <p:cNvPr id="27654" name="AutoShape 5"/>
            <p:cNvSpPr>
              <a:spLocks noChangeArrowheads="1"/>
            </p:cNvSpPr>
            <p:nvPr/>
          </p:nvSpPr>
          <p:spPr bwMode="auto">
            <a:xfrm>
              <a:off x="1263651" y="758825"/>
              <a:ext cx="817563" cy="5373688"/>
            </a:xfrm>
            <a:prstGeom prst="cube">
              <a:avLst>
                <a:gd name="adj" fmla="val 11843"/>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27655" name="AutoShape 6"/>
            <p:cNvSpPr>
              <a:spLocks noChangeArrowheads="1"/>
            </p:cNvSpPr>
            <p:nvPr/>
          </p:nvSpPr>
          <p:spPr bwMode="auto">
            <a:xfrm>
              <a:off x="1978026" y="5184775"/>
              <a:ext cx="6035675" cy="946150"/>
            </a:xfrm>
            <a:prstGeom prst="cube">
              <a:avLst>
                <a:gd name="adj" fmla="val 1220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27656" name="Text Box 7"/>
            <p:cNvSpPr txBox="1">
              <a:spLocks noChangeArrowheads="1"/>
            </p:cNvSpPr>
            <p:nvPr/>
          </p:nvSpPr>
          <p:spPr bwMode="auto">
            <a:xfrm>
              <a:off x="1248683" y="2411186"/>
              <a:ext cx="782638" cy="34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r" eaLnBrk="1" hangingPunct="1">
                <a:spcBef>
                  <a:spcPct val="50000"/>
                </a:spcBef>
              </a:pPr>
              <a:r>
                <a:rPr lang="en-GB" altLang="en-US" sz="1600" b="1">
                  <a:latin typeface="Arial" charset="0"/>
                </a:rPr>
                <a:t>20</a:t>
              </a:r>
            </a:p>
          </p:txBody>
        </p:sp>
        <p:sp>
          <p:nvSpPr>
            <p:cNvPr id="27657" name="Text Box 8"/>
            <p:cNvSpPr txBox="1">
              <a:spLocks noChangeArrowheads="1"/>
            </p:cNvSpPr>
            <p:nvPr/>
          </p:nvSpPr>
          <p:spPr bwMode="auto">
            <a:xfrm>
              <a:off x="1280206" y="1714500"/>
              <a:ext cx="758825" cy="34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r" eaLnBrk="1" hangingPunct="1">
                <a:spcBef>
                  <a:spcPct val="50000"/>
                </a:spcBef>
              </a:pPr>
              <a:r>
                <a:rPr lang="en-GB" altLang="en-US" sz="1600" b="1">
                  <a:latin typeface="Arial" charset="0"/>
                </a:rPr>
                <a:t>25</a:t>
              </a:r>
            </a:p>
          </p:txBody>
        </p:sp>
        <p:sp>
          <p:nvSpPr>
            <p:cNvPr id="27658" name="AutoShape 9"/>
            <p:cNvSpPr>
              <a:spLocks noChangeArrowheads="1"/>
            </p:cNvSpPr>
            <p:nvPr/>
          </p:nvSpPr>
          <p:spPr bwMode="auto">
            <a:xfrm>
              <a:off x="1982788" y="3825875"/>
              <a:ext cx="185738" cy="214313"/>
            </a:xfrm>
            <a:prstGeom prst="cube">
              <a:avLst>
                <a:gd name="adj" fmla="val 40171"/>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27659" name="AutoShape 10"/>
            <p:cNvSpPr>
              <a:spLocks noChangeArrowheads="1"/>
            </p:cNvSpPr>
            <p:nvPr/>
          </p:nvSpPr>
          <p:spPr bwMode="auto">
            <a:xfrm>
              <a:off x="1984376" y="2428875"/>
              <a:ext cx="188913" cy="215900"/>
            </a:xfrm>
            <a:prstGeom prst="cube">
              <a:avLst>
                <a:gd name="adj" fmla="val 4033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27660" name="Text Box 11"/>
            <p:cNvSpPr txBox="1">
              <a:spLocks noChangeArrowheads="1"/>
            </p:cNvSpPr>
            <p:nvPr/>
          </p:nvSpPr>
          <p:spPr bwMode="auto">
            <a:xfrm>
              <a:off x="1213531" y="3100388"/>
              <a:ext cx="817563" cy="34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r" eaLnBrk="1" hangingPunct="1">
                <a:spcBef>
                  <a:spcPct val="50000"/>
                </a:spcBef>
              </a:pPr>
              <a:r>
                <a:rPr lang="en-GB" altLang="en-US" sz="1600" b="1">
                  <a:latin typeface="Arial" charset="0"/>
                </a:rPr>
                <a:t>15</a:t>
              </a:r>
            </a:p>
          </p:txBody>
        </p:sp>
        <p:sp>
          <p:nvSpPr>
            <p:cNvPr id="27661" name="AutoShape 12"/>
            <p:cNvSpPr>
              <a:spLocks noChangeArrowheads="1"/>
            </p:cNvSpPr>
            <p:nvPr/>
          </p:nvSpPr>
          <p:spPr bwMode="auto">
            <a:xfrm>
              <a:off x="1981201" y="3113088"/>
              <a:ext cx="188913" cy="215900"/>
            </a:xfrm>
            <a:prstGeom prst="cube">
              <a:avLst>
                <a:gd name="adj" fmla="val 4706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27662" name="Text Box 13"/>
            <p:cNvSpPr txBox="1">
              <a:spLocks noChangeArrowheads="1"/>
            </p:cNvSpPr>
            <p:nvPr/>
          </p:nvSpPr>
          <p:spPr bwMode="auto">
            <a:xfrm>
              <a:off x="1285195" y="3825875"/>
              <a:ext cx="741363" cy="34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r" eaLnBrk="1" hangingPunct="1">
                <a:spcBef>
                  <a:spcPct val="50000"/>
                </a:spcBef>
              </a:pPr>
              <a:r>
                <a:rPr lang="en-GB" altLang="en-US" sz="1600" b="1">
                  <a:latin typeface="Arial" charset="0"/>
                </a:rPr>
                <a:t>10</a:t>
              </a:r>
            </a:p>
          </p:txBody>
        </p:sp>
        <p:sp>
          <p:nvSpPr>
            <p:cNvPr id="27663" name="Text Box 14"/>
            <p:cNvSpPr txBox="1">
              <a:spLocks noChangeArrowheads="1"/>
            </p:cNvSpPr>
            <p:nvPr/>
          </p:nvSpPr>
          <p:spPr bwMode="auto">
            <a:xfrm>
              <a:off x="1488395" y="4519613"/>
              <a:ext cx="723899" cy="34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600" b="1">
                  <a:latin typeface="Arial" charset="0"/>
                </a:rPr>
                <a:t>5</a:t>
              </a:r>
            </a:p>
          </p:txBody>
        </p:sp>
        <p:sp>
          <p:nvSpPr>
            <p:cNvPr id="27664" name="Text Box 15"/>
            <p:cNvSpPr txBox="1">
              <a:spLocks noChangeArrowheads="1"/>
            </p:cNvSpPr>
            <p:nvPr/>
          </p:nvSpPr>
          <p:spPr bwMode="auto">
            <a:xfrm>
              <a:off x="1362983" y="5199289"/>
              <a:ext cx="654050" cy="34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r" eaLnBrk="1" hangingPunct="1">
                <a:spcBef>
                  <a:spcPct val="50000"/>
                </a:spcBef>
              </a:pPr>
              <a:r>
                <a:rPr lang="en-GB" altLang="en-US" sz="1600" b="1">
                  <a:latin typeface="Arial" charset="0"/>
                </a:rPr>
                <a:t>0</a:t>
              </a:r>
            </a:p>
          </p:txBody>
        </p:sp>
        <p:sp>
          <p:nvSpPr>
            <p:cNvPr id="27665" name="Text Box 16"/>
            <p:cNvSpPr txBox="1">
              <a:spLocks noChangeArrowheads="1"/>
            </p:cNvSpPr>
            <p:nvPr/>
          </p:nvSpPr>
          <p:spPr bwMode="auto">
            <a:xfrm>
              <a:off x="3012850" y="3983038"/>
              <a:ext cx="449263" cy="28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200" b="1" i="1">
                  <a:solidFill>
                    <a:srgbClr val="FFCC99"/>
                  </a:solidFill>
                  <a:latin typeface="Arial" charset="0"/>
                </a:rPr>
                <a:t>448</a:t>
              </a:r>
            </a:p>
          </p:txBody>
        </p:sp>
        <p:sp>
          <p:nvSpPr>
            <p:cNvPr id="27666" name="AutoShape 17"/>
            <p:cNvSpPr>
              <a:spLocks noChangeArrowheads="1"/>
            </p:cNvSpPr>
            <p:nvPr/>
          </p:nvSpPr>
          <p:spPr bwMode="auto">
            <a:xfrm>
              <a:off x="2720749" y="1177925"/>
              <a:ext cx="654050" cy="4113213"/>
            </a:xfrm>
            <a:prstGeom prst="cube">
              <a:avLst>
                <a:gd name="adj" fmla="val 16745"/>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27667" name="AutoShape 18"/>
            <p:cNvSpPr>
              <a:spLocks noChangeArrowheads="1"/>
            </p:cNvSpPr>
            <p:nvPr/>
          </p:nvSpPr>
          <p:spPr bwMode="auto">
            <a:xfrm>
              <a:off x="3609749" y="3013075"/>
              <a:ext cx="654050" cy="2287588"/>
            </a:xfrm>
            <a:prstGeom prst="cube">
              <a:avLst>
                <a:gd name="adj" fmla="val 16745"/>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27668" name="AutoShape 19"/>
            <p:cNvSpPr>
              <a:spLocks noChangeArrowheads="1"/>
            </p:cNvSpPr>
            <p:nvPr/>
          </p:nvSpPr>
          <p:spPr bwMode="auto">
            <a:xfrm>
              <a:off x="4492399" y="2051050"/>
              <a:ext cx="654050" cy="3265488"/>
            </a:xfrm>
            <a:prstGeom prst="cube">
              <a:avLst>
                <a:gd name="adj" fmla="val 17963"/>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27669" name="AutoShape 20"/>
            <p:cNvSpPr>
              <a:spLocks noChangeArrowheads="1"/>
            </p:cNvSpPr>
            <p:nvPr/>
          </p:nvSpPr>
          <p:spPr bwMode="auto">
            <a:xfrm>
              <a:off x="5381399" y="2551113"/>
              <a:ext cx="654050" cy="2752725"/>
            </a:xfrm>
            <a:prstGeom prst="cube">
              <a:avLst>
                <a:gd name="adj" fmla="val 17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27670" name="AutoShape 21"/>
            <p:cNvSpPr>
              <a:spLocks noChangeArrowheads="1"/>
            </p:cNvSpPr>
            <p:nvPr/>
          </p:nvSpPr>
          <p:spPr bwMode="auto">
            <a:xfrm>
              <a:off x="6270399" y="3473450"/>
              <a:ext cx="647700" cy="1830388"/>
            </a:xfrm>
            <a:prstGeom prst="cube">
              <a:avLst>
                <a:gd name="adj" fmla="val 17894"/>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27671" name="Text Box 22"/>
            <p:cNvSpPr txBox="1">
              <a:spLocks noChangeArrowheads="1"/>
            </p:cNvSpPr>
            <p:nvPr/>
          </p:nvSpPr>
          <p:spPr bwMode="auto">
            <a:xfrm>
              <a:off x="2688999" y="5322888"/>
              <a:ext cx="663575" cy="38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a:latin typeface="Arial" charset="0"/>
                </a:rPr>
                <a:t>1</a:t>
              </a:r>
            </a:p>
          </p:txBody>
        </p:sp>
        <p:sp>
          <p:nvSpPr>
            <p:cNvPr id="27672" name="Text Box 23"/>
            <p:cNvSpPr txBox="1">
              <a:spLocks noChangeArrowheads="1"/>
            </p:cNvSpPr>
            <p:nvPr/>
          </p:nvSpPr>
          <p:spPr bwMode="auto">
            <a:xfrm>
              <a:off x="3358924" y="5326063"/>
              <a:ext cx="1089025" cy="38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a:latin typeface="Arial" charset="0"/>
                </a:rPr>
                <a:t>2</a:t>
              </a:r>
            </a:p>
          </p:txBody>
        </p:sp>
        <p:sp>
          <p:nvSpPr>
            <p:cNvPr id="27673" name="Text Box 24"/>
            <p:cNvSpPr txBox="1">
              <a:spLocks noChangeArrowheads="1"/>
            </p:cNvSpPr>
            <p:nvPr/>
          </p:nvSpPr>
          <p:spPr bwMode="auto">
            <a:xfrm>
              <a:off x="4214587" y="5326063"/>
              <a:ext cx="1128713" cy="38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a:latin typeface="Arial" charset="0"/>
                </a:rPr>
                <a:t>3</a:t>
              </a:r>
            </a:p>
          </p:txBody>
        </p:sp>
        <p:sp>
          <p:nvSpPr>
            <p:cNvPr id="27674" name="Text Box 25"/>
            <p:cNvSpPr txBox="1">
              <a:spLocks noChangeArrowheads="1"/>
            </p:cNvSpPr>
            <p:nvPr/>
          </p:nvSpPr>
          <p:spPr bwMode="auto">
            <a:xfrm>
              <a:off x="4974999" y="5326063"/>
              <a:ext cx="1450975" cy="38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a:latin typeface="Arial" charset="0"/>
                </a:rPr>
                <a:t>4</a:t>
              </a:r>
            </a:p>
          </p:txBody>
        </p:sp>
        <p:sp>
          <p:nvSpPr>
            <p:cNvPr id="27675" name="Text Box 26"/>
            <p:cNvSpPr txBox="1">
              <a:spLocks noChangeArrowheads="1"/>
            </p:cNvSpPr>
            <p:nvPr/>
          </p:nvSpPr>
          <p:spPr bwMode="auto">
            <a:xfrm>
              <a:off x="5751513" y="5326063"/>
              <a:ext cx="1450975" cy="38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a:latin typeface="Arial" charset="0"/>
                </a:rPr>
                <a:t>5</a:t>
              </a:r>
            </a:p>
          </p:txBody>
        </p:sp>
        <p:sp>
          <p:nvSpPr>
            <p:cNvPr id="27676" name="AutoShape 27"/>
            <p:cNvSpPr>
              <a:spLocks noChangeArrowheads="1"/>
            </p:cNvSpPr>
            <p:nvPr/>
          </p:nvSpPr>
          <p:spPr bwMode="auto">
            <a:xfrm>
              <a:off x="1982788" y="4524375"/>
              <a:ext cx="185738" cy="214313"/>
            </a:xfrm>
            <a:prstGeom prst="cube">
              <a:avLst>
                <a:gd name="adj" fmla="val 40171"/>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27677" name="AutoShape 28"/>
            <p:cNvSpPr>
              <a:spLocks noChangeArrowheads="1"/>
            </p:cNvSpPr>
            <p:nvPr/>
          </p:nvSpPr>
          <p:spPr bwMode="auto">
            <a:xfrm>
              <a:off x="1984376" y="1730375"/>
              <a:ext cx="188913" cy="215900"/>
            </a:xfrm>
            <a:prstGeom prst="cube">
              <a:avLst>
                <a:gd name="adj" fmla="val 4033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27678" name="Text Box 29"/>
            <p:cNvSpPr txBox="1">
              <a:spLocks noChangeArrowheads="1"/>
            </p:cNvSpPr>
            <p:nvPr/>
          </p:nvSpPr>
          <p:spPr bwMode="auto">
            <a:xfrm>
              <a:off x="1255703" y="2798511"/>
              <a:ext cx="431800" cy="38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r" eaLnBrk="1" hangingPunct="1">
                <a:spcBef>
                  <a:spcPct val="50000"/>
                </a:spcBef>
              </a:pPr>
              <a:r>
                <a:rPr lang="en-GB" altLang="en-US" sz="1800" b="1" i="1">
                  <a:latin typeface="Arial" charset="0"/>
                </a:rPr>
                <a:t>%</a:t>
              </a:r>
            </a:p>
          </p:txBody>
        </p:sp>
        <p:sp>
          <p:nvSpPr>
            <p:cNvPr id="27679" name="Text Box 30"/>
            <p:cNvSpPr txBox="1">
              <a:spLocks noChangeArrowheads="1"/>
            </p:cNvSpPr>
            <p:nvPr/>
          </p:nvSpPr>
          <p:spPr bwMode="auto">
            <a:xfrm>
              <a:off x="2458812" y="1317852"/>
              <a:ext cx="1089025" cy="38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i="1">
                  <a:solidFill>
                    <a:srgbClr val="FFCC99"/>
                  </a:solidFill>
                  <a:latin typeface="Arial" charset="0"/>
                </a:rPr>
                <a:t>29</a:t>
              </a:r>
            </a:p>
          </p:txBody>
        </p:sp>
        <p:sp>
          <p:nvSpPr>
            <p:cNvPr id="27680" name="Text Box 31"/>
            <p:cNvSpPr txBox="1">
              <a:spLocks noChangeArrowheads="1"/>
            </p:cNvSpPr>
            <p:nvPr/>
          </p:nvSpPr>
          <p:spPr bwMode="auto">
            <a:xfrm>
              <a:off x="3328762" y="3128963"/>
              <a:ext cx="1089025" cy="38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i="1">
                  <a:solidFill>
                    <a:srgbClr val="FFCC99"/>
                  </a:solidFill>
                  <a:latin typeface="Arial" charset="0"/>
                </a:rPr>
                <a:t>16</a:t>
              </a:r>
            </a:p>
          </p:txBody>
        </p:sp>
        <p:sp>
          <p:nvSpPr>
            <p:cNvPr id="27681" name="Text Box 32"/>
            <p:cNvSpPr txBox="1">
              <a:spLocks noChangeArrowheads="1"/>
            </p:cNvSpPr>
            <p:nvPr/>
          </p:nvSpPr>
          <p:spPr bwMode="auto">
            <a:xfrm>
              <a:off x="4212999" y="2184400"/>
              <a:ext cx="1089025" cy="38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i="1">
                  <a:solidFill>
                    <a:srgbClr val="FFCC99"/>
                  </a:solidFill>
                  <a:latin typeface="Arial" charset="0"/>
                </a:rPr>
                <a:t>23</a:t>
              </a:r>
            </a:p>
          </p:txBody>
        </p:sp>
        <p:sp>
          <p:nvSpPr>
            <p:cNvPr id="27682" name="Text Box 33"/>
            <p:cNvSpPr txBox="1">
              <a:spLocks noChangeArrowheads="1"/>
            </p:cNvSpPr>
            <p:nvPr/>
          </p:nvSpPr>
          <p:spPr bwMode="auto">
            <a:xfrm>
              <a:off x="5114699" y="2663825"/>
              <a:ext cx="1089025" cy="38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i="1">
                  <a:solidFill>
                    <a:srgbClr val="FFCC99"/>
                  </a:solidFill>
                  <a:latin typeface="Arial" charset="0"/>
                </a:rPr>
                <a:t>19</a:t>
              </a:r>
            </a:p>
          </p:txBody>
        </p:sp>
        <p:sp>
          <p:nvSpPr>
            <p:cNvPr id="27683" name="Text Box 34"/>
            <p:cNvSpPr txBox="1">
              <a:spLocks noChangeArrowheads="1"/>
            </p:cNvSpPr>
            <p:nvPr/>
          </p:nvSpPr>
          <p:spPr bwMode="auto">
            <a:xfrm>
              <a:off x="5983062" y="3608388"/>
              <a:ext cx="1089025" cy="38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800" b="1" i="1">
                  <a:solidFill>
                    <a:srgbClr val="FFCC99"/>
                  </a:solidFill>
                  <a:latin typeface="Arial" charset="0"/>
                </a:rPr>
                <a:t>13</a:t>
              </a:r>
            </a:p>
          </p:txBody>
        </p:sp>
        <p:sp>
          <p:nvSpPr>
            <p:cNvPr id="27684" name="AutoShape 35"/>
            <p:cNvSpPr>
              <a:spLocks noChangeArrowheads="1"/>
            </p:cNvSpPr>
            <p:nvPr/>
          </p:nvSpPr>
          <p:spPr bwMode="auto">
            <a:xfrm>
              <a:off x="1990726" y="1031875"/>
              <a:ext cx="188913" cy="215900"/>
            </a:xfrm>
            <a:prstGeom prst="cube">
              <a:avLst>
                <a:gd name="adj" fmla="val 43699"/>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2000"/>
            </a:p>
          </p:txBody>
        </p:sp>
        <p:sp>
          <p:nvSpPr>
            <p:cNvPr id="27685" name="Text Box 36"/>
            <p:cNvSpPr txBox="1">
              <a:spLocks noChangeArrowheads="1"/>
            </p:cNvSpPr>
            <p:nvPr/>
          </p:nvSpPr>
          <p:spPr bwMode="auto">
            <a:xfrm>
              <a:off x="1393371" y="1036864"/>
              <a:ext cx="631599" cy="34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r" eaLnBrk="1" hangingPunct="1">
                <a:spcBef>
                  <a:spcPct val="50000"/>
                </a:spcBef>
              </a:pPr>
              <a:r>
                <a:rPr lang="en-GB" altLang="en-US" sz="1600" b="1">
                  <a:latin typeface="Arial" charset="0"/>
                </a:rPr>
                <a:t>30</a:t>
              </a:r>
            </a:p>
          </p:txBody>
        </p:sp>
        <p:sp>
          <p:nvSpPr>
            <p:cNvPr id="27686" name="Text Box 37"/>
            <p:cNvSpPr txBox="1">
              <a:spLocks noChangeArrowheads="1"/>
            </p:cNvSpPr>
            <p:nvPr/>
          </p:nvSpPr>
          <p:spPr bwMode="auto">
            <a:xfrm>
              <a:off x="6113463" y="892174"/>
              <a:ext cx="1984375" cy="66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eaLnBrk="1" hangingPunct="1">
                <a:spcBef>
                  <a:spcPct val="50000"/>
                </a:spcBef>
              </a:pPr>
              <a:r>
                <a:rPr lang="en-GB" altLang="en-US" sz="1800" b="1" i="1">
                  <a:latin typeface="Arial" charset="0"/>
                </a:rPr>
                <a:t>1</a:t>
              </a:r>
              <a:r>
                <a:rPr lang="en-GB" altLang="en-US" sz="1600" b="1" i="1">
                  <a:latin typeface="Arial" charset="0"/>
                </a:rPr>
                <a:t> = Never</a:t>
              </a:r>
              <a:br>
                <a:rPr lang="en-GB" altLang="en-US" sz="1600" b="1" i="1">
                  <a:latin typeface="Arial" charset="0"/>
                </a:rPr>
              </a:br>
              <a:r>
                <a:rPr lang="en-GB" altLang="en-US" sz="1800" b="1" i="1">
                  <a:latin typeface="Arial" charset="0"/>
                </a:rPr>
                <a:t>5</a:t>
              </a:r>
              <a:r>
                <a:rPr lang="en-GB" altLang="en-US" sz="1600" b="1" i="1">
                  <a:latin typeface="Arial" charset="0"/>
                </a:rPr>
                <a:t> = Very often</a:t>
              </a:r>
            </a:p>
          </p:txBody>
        </p:sp>
        <p:sp>
          <p:nvSpPr>
            <p:cNvPr id="27687" name="Text Box 38"/>
            <p:cNvSpPr txBox="1">
              <a:spLocks noChangeArrowheads="1"/>
            </p:cNvSpPr>
            <p:nvPr/>
          </p:nvSpPr>
          <p:spPr bwMode="auto">
            <a:xfrm>
              <a:off x="4292374" y="5762625"/>
              <a:ext cx="785813" cy="34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r" eaLnBrk="1" hangingPunct="1">
                <a:spcBef>
                  <a:spcPct val="50000"/>
                </a:spcBef>
              </a:pPr>
              <a:r>
                <a:rPr lang="en-GB" altLang="en-US" sz="1600" b="1">
                  <a:latin typeface="Arial" charset="0"/>
                </a:rPr>
                <a:t>Scale</a:t>
              </a:r>
            </a:p>
          </p:txBody>
        </p:sp>
      </p:grpSp>
      <p:sp>
        <p:nvSpPr>
          <p:cNvPr id="41" name="Rectangle 40"/>
          <p:cNvSpPr>
            <a:spLocks noChangeArrowheads="1"/>
          </p:cNvSpPr>
          <p:nvPr/>
        </p:nvSpPr>
        <p:spPr bwMode="auto">
          <a:xfrm rot="10800000" flipV="1">
            <a:off x="392113" y="5926138"/>
            <a:ext cx="8320087" cy="49212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GB" altLang="ko-KR" sz="1200" kern="0" dirty="0">
                <a:solidFill>
                  <a:srgbClr val="000000"/>
                </a:solidFill>
                <a:latin typeface="Arial" pitchFamily="34" charset="0"/>
                <a:ea typeface="Gulim" pitchFamily="34" charset="-127"/>
              </a:rPr>
              <a:t>Figure 9.8 </a:t>
            </a:r>
            <a:r>
              <a:rPr lang="en-GB" altLang="ko-KR" sz="1800" kern="0" dirty="0">
                <a:solidFill>
                  <a:srgbClr val="000000"/>
                </a:solidFill>
                <a:latin typeface="Arial" pitchFamily="34" charset="0"/>
                <a:ea typeface="Gulim" pitchFamily="34" charset="-127"/>
              </a:rPr>
              <a:t> </a:t>
            </a:r>
            <a:r>
              <a:rPr lang="en-IN" altLang="ko-KR" sz="1800" kern="0" dirty="0">
                <a:solidFill>
                  <a:srgbClr val="000000"/>
                </a:solidFill>
                <a:latin typeface="Arial" pitchFamily="34" charset="0"/>
                <a:ea typeface="Gulim" pitchFamily="34" charset="-127"/>
              </a:rPr>
              <a:t/>
            </a:r>
            <a:br>
              <a:rPr lang="en-IN" altLang="ko-KR" sz="1800" kern="0" dirty="0">
                <a:solidFill>
                  <a:srgbClr val="000000"/>
                </a:solidFill>
                <a:latin typeface="Arial" pitchFamily="34" charset="0"/>
                <a:ea typeface="Gulim" pitchFamily="34" charset="-127"/>
              </a:rPr>
            </a:br>
            <a:r>
              <a:rPr lang="en-IN" altLang="ko-KR" sz="800" i="1" kern="0" dirty="0">
                <a:solidFill>
                  <a:srgbClr val="000000"/>
                </a:solidFill>
                <a:latin typeface="Arial" pitchFamily="34" charset="0"/>
                <a:ea typeface="Gulim" pitchFamily="34" charset="-127"/>
              </a:rPr>
              <a:t>Source</a:t>
            </a:r>
            <a:r>
              <a:rPr lang="en-IN" altLang="ko-KR" sz="800" kern="0" dirty="0">
                <a:solidFill>
                  <a:srgbClr val="000000"/>
                </a:solidFill>
                <a:latin typeface="Arial" pitchFamily="34" charset="0"/>
                <a:ea typeface="Gulim" pitchFamily="34" charset="-127"/>
              </a:rPr>
              <a:t>: Based on information in Abdel-Kader, M. and Luther, R. (2006), ‘Management accounting practices in the food and drinks industry’, CIMA Research.</a:t>
            </a:r>
          </a:p>
        </p:txBody>
      </p:sp>
    </p:spTree>
    <p:extLst>
      <p:ext uri="{BB962C8B-B14F-4D97-AF65-F5344CB8AC3E}">
        <p14:creationId xmlns:p14="http://schemas.microsoft.com/office/powerpoint/2010/main" val="1647472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latin typeface="Arial" charset="0"/>
              </a:rPr>
              <a:t>Making Budgetary Control Effective</a:t>
            </a:r>
            <a:endParaRPr lang="en-SG" dirty="0"/>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r>
              <a:rPr lang="en-US" dirty="0"/>
              <a:t>A serious attitude taken to the system.</a:t>
            </a:r>
          </a:p>
          <a:p>
            <a:r>
              <a:rPr lang="en-US" dirty="0"/>
              <a:t>Clear demarcation between areas of managerial  responsibility.</a:t>
            </a:r>
          </a:p>
          <a:p>
            <a:r>
              <a:rPr lang="en-US" dirty="0"/>
              <a:t>Budget targets that are challenging yet achievable.</a:t>
            </a:r>
          </a:p>
          <a:p>
            <a:r>
              <a:rPr lang="en-US" dirty="0"/>
              <a:t>Established data collection, analysis and reporting  routines.</a:t>
            </a:r>
          </a:p>
          <a:p>
            <a:r>
              <a:rPr lang="en-US" dirty="0"/>
              <a:t>Reports aimed at individual managers, rather than  general-purpose documents.</a:t>
            </a:r>
          </a:p>
          <a:p>
            <a:r>
              <a:rPr lang="en-US" dirty="0"/>
              <a:t>Fairly short reporting periods.</a:t>
            </a:r>
          </a:p>
          <a:p>
            <a:r>
              <a:rPr lang="en-US" dirty="0"/>
              <a:t>Timely variance reports.</a:t>
            </a:r>
          </a:p>
          <a:p>
            <a:r>
              <a:rPr lang="en-US" dirty="0"/>
              <a:t>Action being taken to get operations back under  control if they are shown to be out of control.</a:t>
            </a:r>
          </a:p>
          <a:p>
            <a:endParaRPr lang="en-SG" dirty="0"/>
          </a:p>
        </p:txBody>
      </p:sp>
    </p:spTree>
    <p:extLst>
      <p:ext uri="{BB962C8B-B14F-4D97-AF65-F5344CB8AC3E}">
        <p14:creationId xmlns:p14="http://schemas.microsoft.com/office/powerpoint/2010/main" val="1447008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Seminar 9</a:t>
            </a:r>
            <a:endParaRPr lang="en-SG" dirty="0"/>
          </a:p>
        </p:txBody>
      </p:sp>
      <p:sp>
        <p:nvSpPr>
          <p:cNvPr id="3" name="Content Placeholder 2"/>
          <p:cNvSpPr>
            <a:spLocks noGrp="1"/>
          </p:cNvSpPr>
          <p:nvPr>
            <p:ph idx="1"/>
          </p:nvPr>
        </p:nvSpPr>
        <p:spPr/>
        <p:txBody>
          <a:bodyPr/>
          <a:lstStyle/>
          <a:p>
            <a:endParaRPr lang="en-SG" dirty="0"/>
          </a:p>
        </p:txBody>
      </p:sp>
    </p:spTree>
    <p:extLst>
      <p:ext uri="{BB962C8B-B14F-4D97-AF65-F5344CB8AC3E}">
        <p14:creationId xmlns:p14="http://schemas.microsoft.com/office/powerpoint/2010/main" val="1448379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Budgeting</a:t>
            </a:r>
          </a:p>
        </p:txBody>
      </p:sp>
      <p:sp>
        <p:nvSpPr>
          <p:cNvPr id="3" name="Content Placeholder 2"/>
          <p:cNvSpPr>
            <a:spLocks noGrp="1"/>
          </p:cNvSpPr>
          <p:nvPr>
            <p:ph idx="1"/>
          </p:nvPr>
        </p:nvSpPr>
        <p:spPr/>
        <p:txBody>
          <a:bodyPr/>
          <a:lstStyle/>
          <a:p>
            <a:r>
              <a:rPr lang="en-US" dirty="0"/>
              <a:t>"A budget is just a method of  worrying before you spend money, as  well as afterward."</a:t>
            </a:r>
          </a:p>
          <a:p>
            <a:endParaRPr lang="en-S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780928"/>
            <a:ext cx="762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008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Budgeting</a:t>
            </a:r>
          </a:p>
        </p:txBody>
      </p:sp>
      <p:sp>
        <p:nvSpPr>
          <p:cNvPr id="3" name="Content Placeholder 2"/>
          <p:cNvSpPr>
            <a:spLocks noGrp="1"/>
          </p:cNvSpPr>
          <p:nvPr>
            <p:ph idx="1"/>
          </p:nvPr>
        </p:nvSpPr>
        <p:spPr/>
        <p:txBody>
          <a:bodyPr>
            <a:normAutofit fontScale="77500" lnSpcReduction="20000"/>
          </a:bodyPr>
          <a:lstStyle/>
          <a:p>
            <a:r>
              <a:rPr lang="en-US" dirty="0"/>
              <a:t>It is vital that businesses develop plans for the future.  Whatever a business is trying to achieve, it is unlikely  to happen unless its managers are clear what the  future direction of the business is going to be.</a:t>
            </a:r>
          </a:p>
          <a:p>
            <a:endParaRPr lang="en-US" dirty="0"/>
          </a:p>
          <a:p>
            <a:r>
              <a:rPr lang="en-US" dirty="0"/>
              <a:t>The continuous cycle of planning and evaluation used  by an entity in order to achieve the stated goals and  objectives of the organization.</a:t>
            </a:r>
          </a:p>
          <a:p>
            <a:endParaRPr lang="en-US" dirty="0"/>
          </a:p>
          <a:p>
            <a:r>
              <a:rPr lang="en-US" dirty="0"/>
              <a:t>The process of allocating a finite amount of resources  to the prioritized needs of the organization.</a:t>
            </a:r>
          </a:p>
          <a:p>
            <a:endParaRPr lang="en-US" dirty="0"/>
          </a:p>
          <a:p>
            <a:r>
              <a:rPr lang="en-US" dirty="0"/>
              <a:t>A tool we use to control spending decisions.</a:t>
            </a:r>
          </a:p>
          <a:p>
            <a:endParaRPr lang="en-SG" dirty="0"/>
          </a:p>
        </p:txBody>
      </p:sp>
    </p:spTree>
    <p:extLst>
      <p:ext uri="{BB962C8B-B14F-4D97-AF65-F5344CB8AC3E}">
        <p14:creationId xmlns:p14="http://schemas.microsoft.com/office/powerpoint/2010/main" val="144700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Arial" charset="0"/>
              </a:rPr>
              <a:t>Mission, Strategic Objectives,  Strategic Plans, Budgets</a:t>
            </a:r>
            <a:endParaRPr lang="en-SG" sz="3200" dirty="0"/>
          </a:p>
        </p:txBody>
      </p:sp>
      <p:sp>
        <p:nvSpPr>
          <p:cNvPr id="3" name="Content Placeholder 2"/>
          <p:cNvSpPr>
            <a:spLocks noGrp="1"/>
          </p:cNvSpPr>
          <p:nvPr>
            <p:ph idx="1"/>
          </p:nvPr>
        </p:nvSpPr>
        <p:spPr/>
        <p:txBody>
          <a:bodyPr>
            <a:normAutofit fontScale="92500" lnSpcReduction="20000"/>
          </a:bodyPr>
          <a:lstStyle/>
          <a:p>
            <a:r>
              <a:rPr lang="en-US" dirty="0"/>
              <a:t>The mission sets the overall direction and,  once set, is likely to last for quite a long time –  perhaps throughout the life of the business;</a:t>
            </a:r>
          </a:p>
          <a:p>
            <a:r>
              <a:rPr lang="en-US" dirty="0"/>
              <a:t>The strategic objectives, which are also long  term, will set out how the mission can be  achieved;</a:t>
            </a:r>
          </a:p>
          <a:p>
            <a:r>
              <a:rPr lang="en-US" dirty="0"/>
              <a:t>The strategic plans identify how each  objective will be pursued; and</a:t>
            </a:r>
          </a:p>
          <a:p>
            <a:r>
              <a:rPr lang="en-US" dirty="0"/>
              <a:t>The budgets set out, in detail, the short-term</a:t>
            </a:r>
          </a:p>
          <a:p>
            <a:r>
              <a:rPr lang="en-US" dirty="0" smtClean="0"/>
              <a:t>Plans and</a:t>
            </a:r>
            <a:r>
              <a:rPr lang="en-US" dirty="0"/>
              <a:t>	</a:t>
            </a:r>
            <a:r>
              <a:rPr lang="en-US" dirty="0" smtClean="0"/>
              <a:t> targets necessary to </a:t>
            </a:r>
            <a:r>
              <a:rPr lang="en-US" dirty="0" smtClean="0"/>
              <a:t>fulfill </a:t>
            </a:r>
            <a:r>
              <a:rPr lang="en-US" dirty="0" smtClean="0"/>
              <a:t>the strategic </a:t>
            </a:r>
            <a:r>
              <a:rPr lang="en-US" dirty="0"/>
              <a:t>objectives.		</a:t>
            </a:r>
            <a:endParaRPr lang="en-SG" dirty="0"/>
          </a:p>
        </p:txBody>
      </p:sp>
    </p:spTree>
    <p:extLst>
      <p:ext uri="{BB962C8B-B14F-4D97-AF65-F5344CB8AC3E}">
        <p14:creationId xmlns:p14="http://schemas.microsoft.com/office/powerpoint/2010/main" val="1447008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Budgeting -The </a:t>
            </a:r>
            <a:r>
              <a:rPr lang="en-US" dirty="0"/>
              <a:t>planning and control process</a:t>
            </a:r>
            <a:endParaRPr lang="en-SG" dirty="0"/>
          </a:p>
        </p:txBody>
      </p:sp>
      <p:sp>
        <p:nvSpPr>
          <p:cNvPr id="3" name="Content Placeholder 2"/>
          <p:cNvSpPr>
            <a:spLocks noGrp="1"/>
          </p:cNvSpPr>
          <p:nvPr>
            <p:ph idx="1"/>
          </p:nvPr>
        </p:nvSpPr>
        <p:spPr>
          <a:xfrm>
            <a:off x="457200" y="1600200"/>
            <a:ext cx="8229600" cy="4997152"/>
          </a:xfrm>
        </p:spPr>
        <p:txBody>
          <a:bodyPr>
            <a:normAutofit fontScale="85000" lnSpcReduction="20000"/>
          </a:bodyPr>
          <a:lstStyle/>
          <a:p>
            <a:r>
              <a:rPr lang="en-US" dirty="0"/>
              <a:t>Once the mission and objectives of the business  have been determined, the various strategic options  available must be considered and evaluated in order to  derive a strategic plan.</a:t>
            </a:r>
          </a:p>
          <a:p>
            <a:r>
              <a:rPr lang="en-US" dirty="0" smtClean="0"/>
              <a:t>The </a:t>
            </a:r>
            <a:r>
              <a:rPr lang="en-US" dirty="0"/>
              <a:t>budget is a short-term financial plan for  the business that is prepared within the framework of  the strategic plan.</a:t>
            </a:r>
          </a:p>
          <a:p>
            <a:r>
              <a:rPr lang="en-US" dirty="0" smtClean="0"/>
              <a:t>Control </a:t>
            </a:r>
            <a:r>
              <a:rPr lang="en-US" dirty="0"/>
              <a:t>can be exercised through the comparison  of budgeted and actual performance. Where a  significant divergence emerges, some form of corrective  action should be taken. If the budget figures prove to be  based on incorrect assumptions about the future, it might  </a:t>
            </a:r>
            <a:r>
              <a:rPr lang="en-US" dirty="0" smtClean="0"/>
              <a:t>be.</a:t>
            </a:r>
            <a:endParaRPr lang="en-US" dirty="0"/>
          </a:p>
          <a:p>
            <a:endParaRPr lang="en-SG" dirty="0"/>
          </a:p>
        </p:txBody>
      </p:sp>
    </p:spTree>
    <p:extLst>
      <p:ext uri="{BB962C8B-B14F-4D97-AF65-F5344CB8AC3E}">
        <p14:creationId xmlns:p14="http://schemas.microsoft.com/office/powerpoint/2010/main" val="1447008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3"/>
          <p:cNvSpPr txBox="1">
            <a:spLocks noChangeArrowheads="1"/>
          </p:cNvSpPr>
          <p:nvPr/>
        </p:nvSpPr>
        <p:spPr bwMode="auto">
          <a:xfrm>
            <a:off x="1019175" y="107950"/>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2400" b="1">
                <a:solidFill>
                  <a:srgbClr val="CC0000"/>
                </a:solidFill>
                <a:latin typeface="Arial" charset="0"/>
              </a:rPr>
              <a:t>The planning and control process</a:t>
            </a:r>
            <a:endParaRPr lang="en-GB" altLang="en-US" sz="2400">
              <a:latin typeface="Arial" charset="0"/>
            </a:endParaRPr>
          </a:p>
        </p:txBody>
      </p:sp>
      <p:sp>
        <p:nvSpPr>
          <p:cNvPr id="30" name="Rectangle 29"/>
          <p:cNvSpPr>
            <a:spLocks noChangeArrowheads="1"/>
          </p:cNvSpPr>
          <p:nvPr/>
        </p:nvSpPr>
        <p:spPr bwMode="auto">
          <a:xfrm rot="10800000" flipV="1">
            <a:off x="392113" y="6078538"/>
            <a:ext cx="8320087" cy="36830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GB" altLang="ko-KR" sz="1200" kern="0" dirty="0">
                <a:solidFill>
                  <a:srgbClr val="000000"/>
                </a:solidFill>
                <a:latin typeface="Arial" pitchFamily="34" charset="0"/>
                <a:ea typeface="Gulim" pitchFamily="34" charset="-127"/>
              </a:rPr>
              <a:t>Figure 9.1 </a:t>
            </a:r>
            <a:r>
              <a:rPr lang="en-GB" altLang="ko-KR" sz="1800" kern="0" dirty="0">
                <a:solidFill>
                  <a:srgbClr val="000000"/>
                </a:solidFill>
                <a:latin typeface="Arial" pitchFamily="34" charset="0"/>
                <a:ea typeface="Gulim" pitchFamily="34" charset="-127"/>
              </a:rPr>
              <a:t> </a:t>
            </a:r>
            <a:endParaRPr lang="en-IN" altLang="ko-KR" sz="1800" kern="0" dirty="0">
              <a:solidFill>
                <a:srgbClr val="000000"/>
              </a:solidFill>
              <a:latin typeface="Arial" pitchFamily="34" charset="0"/>
              <a:ea typeface="Gulim" pitchFamily="34" charset="-127"/>
            </a:endParaRPr>
          </a:p>
        </p:txBody>
      </p:sp>
      <p:grpSp>
        <p:nvGrpSpPr>
          <p:cNvPr id="7172" name="Group 35"/>
          <p:cNvGrpSpPr>
            <a:grpSpLocks/>
          </p:cNvGrpSpPr>
          <p:nvPr/>
        </p:nvGrpSpPr>
        <p:grpSpPr bwMode="auto">
          <a:xfrm>
            <a:off x="2622550" y="690563"/>
            <a:ext cx="3898900" cy="5332412"/>
            <a:chOff x="2621788" y="690568"/>
            <a:chExt cx="3900424" cy="5333072"/>
          </a:xfrm>
        </p:grpSpPr>
        <p:sp>
          <p:nvSpPr>
            <p:cNvPr id="7173" name="AutoShape 50"/>
            <p:cNvSpPr>
              <a:spLocks noChangeArrowheads="1"/>
            </p:cNvSpPr>
            <p:nvPr/>
          </p:nvSpPr>
          <p:spPr bwMode="auto">
            <a:xfrm>
              <a:off x="2625561" y="3741853"/>
              <a:ext cx="3894137" cy="443801"/>
            </a:xfrm>
            <a:prstGeom prst="cube">
              <a:avLst>
                <a:gd name="adj" fmla="val 1388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600">
                <a:latin typeface="Arial" charset="0"/>
                <a:cs typeface="Arial" charset="0"/>
              </a:endParaRPr>
            </a:p>
          </p:txBody>
        </p:sp>
        <p:sp>
          <p:nvSpPr>
            <p:cNvPr id="7174" name="AutoShape 51"/>
            <p:cNvSpPr>
              <a:spLocks noChangeArrowheads="1"/>
            </p:cNvSpPr>
            <p:nvPr/>
          </p:nvSpPr>
          <p:spPr bwMode="auto">
            <a:xfrm>
              <a:off x="2623046" y="1926420"/>
              <a:ext cx="3892880" cy="401055"/>
            </a:xfrm>
            <a:prstGeom prst="cube">
              <a:avLst>
                <a:gd name="adj" fmla="val 15597"/>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600">
                <a:latin typeface="Arial" charset="0"/>
                <a:cs typeface="Arial" charset="0"/>
              </a:endParaRPr>
            </a:p>
          </p:txBody>
        </p:sp>
        <p:sp>
          <p:nvSpPr>
            <p:cNvPr id="7175" name="Text Box 52"/>
            <p:cNvSpPr txBox="1">
              <a:spLocks noChangeArrowheads="1"/>
            </p:cNvSpPr>
            <p:nvPr/>
          </p:nvSpPr>
          <p:spPr bwMode="auto">
            <a:xfrm>
              <a:off x="2623046" y="1993053"/>
              <a:ext cx="38652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200" b="1">
                  <a:latin typeface="Arial" charset="0"/>
                  <a:cs typeface="Arial" charset="0"/>
                </a:rPr>
                <a:t>Identify and assess strategic options</a:t>
              </a:r>
            </a:p>
          </p:txBody>
        </p:sp>
        <p:sp>
          <p:nvSpPr>
            <p:cNvPr id="7176" name="AutoShape 53"/>
            <p:cNvSpPr>
              <a:spLocks noChangeArrowheads="1"/>
            </p:cNvSpPr>
            <p:nvPr/>
          </p:nvSpPr>
          <p:spPr bwMode="auto">
            <a:xfrm>
              <a:off x="2621788" y="4372281"/>
              <a:ext cx="3899166" cy="471567"/>
            </a:xfrm>
            <a:prstGeom prst="cube">
              <a:avLst>
                <a:gd name="adj" fmla="val 15597"/>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600">
                <a:latin typeface="Arial" charset="0"/>
                <a:cs typeface="Arial" charset="0"/>
              </a:endParaRPr>
            </a:p>
          </p:txBody>
        </p:sp>
        <p:sp>
          <p:nvSpPr>
            <p:cNvPr id="7177" name="AutoShape 55"/>
            <p:cNvSpPr>
              <a:spLocks noChangeArrowheads="1"/>
            </p:cNvSpPr>
            <p:nvPr/>
          </p:nvSpPr>
          <p:spPr bwMode="auto">
            <a:xfrm>
              <a:off x="2624303" y="5623843"/>
              <a:ext cx="3894137" cy="399797"/>
            </a:xfrm>
            <a:prstGeom prst="cube">
              <a:avLst>
                <a:gd name="adj" fmla="val 15597"/>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600">
                <a:latin typeface="Arial" charset="0"/>
                <a:cs typeface="Arial" charset="0"/>
              </a:endParaRPr>
            </a:p>
          </p:txBody>
        </p:sp>
        <p:sp>
          <p:nvSpPr>
            <p:cNvPr id="7178" name="Text Box 56"/>
            <p:cNvSpPr txBox="1">
              <a:spLocks noChangeArrowheads="1"/>
            </p:cNvSpPr>
            <p:nvPr/>
          </p:nvSpPr>
          <p:spPr bwMode="auto">
            <a:xfrm>
              <a:off x="2654480" y="5684190"/>
              <a:ext cx="386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200" b="1">
                  <a:latin typeface="Arial" charset="0"/>
                  <a:cs typeface="Arial" charset="0"/>
                </a:rPr>
                <a:t>Revise plans (and budgets) if necessary</a:t>
              </a:r>
            </a:p>
          </p:txBody>
        </p:sp>
        <p:sp>
          <p:nvSpPr>
            <p:cNvPr id="7179" name="AutoShape 57"/>
            <p:cNvSpPr>
              <a:spLocks noChangeArrowheads="1"/>
            </p:cNvSpPr>
            <p:nvPr/>
          </p:nvSpPr>
          <p:spPr bwMode="auto">
            <a:xfrm>
              <a:off x="2626817" y="1321695"/>
              <a:ext cx="3892880" cy="398541"/>
            </a:xfrm>
            <a:prstGeom prst="cube">
              <a:avLst>
                <a:gd name="adj" fmla="val 13782"/>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600">
                <a:latin typeface="Arial" charset="0"/>
                <a:cs typeface="Arial" charset="0"/>
              </a:endParaRPr>
            </a:p>
          </p:txBody>
        </p:sp>
        <p:sp>
          <p:nvSpPr>
            <p:cNvPr id="7180" name="Text Box 58"/>
            <p:cNvSpPr txBox="1">
              <a:spLocks noChangeArrowheads="1"/>
            </p:cNvSpPr>
            <p:nvPr/>
          </p:nvSpPr>
          <p:spPr bwMode="auto">
            <a:xfrm>
              <a:off x="2641907" y="1379527"/>
              <a:ext cx="38614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200" b="1">
                  <a:latin typeface="Arial" charset="0"/>
                  <a:cs typeface="Arial" charset="0"/>
                </a:rPr>
                <a:t>Undertake a position analysis</a:t>
              </a:r>
            </a:p>
          </p:txBody>
        </p:sp>
        <p:sp>
          <p:nvSpPr>
            <p:cNvPr id="7181" name="AutoShape 59"/>
            <p:cNvSpPr>
              <a:spLocks noChangeArrowheads="1"/>
            </p:cNvSpPr>
            <p:nvPr/>
          </p:nvSpPr>
          <p:spPr bwMode="auto">
            <a:xfrm>
              <a:off x="2623046" y="690568"/>
              <a:ext cx="3892880" cy="409856"/>
            </a:xfrm>
            <a:prstGeom prst="cube">
              <a:avLst>
                <a:gd name="adj" fmla="val 15597"/>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600">
                <a:latin typeface="Arial" charset="0"/>
                <a:cs typeface="Arial" charset="0"/>
              </a:endParaRPr>
            </a:p>
          </p:txBody>
        </p:sp>
        <p:sp>
          <p:nvSpPr>
            <p:cNvPr id="7182" name="Text Box 60"/>
            <p:cNvSpPr txBox="1">
              <a:spLocks noChangeArrowheads="1"/>
            </p:cNvSpPr>
            <p:nvPr/>
          </p:nvSpPr>
          <p:spPr bwMode="auto">
            <a:xfrm>
              <a:off x="2946195" y="771031"/>
              <a:ext cx="31874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200" b="1">
                  <a:latin typeface="Arial" charset="0"/>
                  <a:cs typeface="Arial" charset="0"/>
                </a:rPr>
                <a:t>Establish mission and objectives</a:t>
              </a:r>
            </a:p>
          </p:txBody>
        </p:sp>
        <p:sp>
          <p:nvSpPr>
            <p:cNvPr id="7183" name="AutoShape 61"/>
            <p:cNvSpPr>
              <a:spLocks noChangeArrowheads="1"/>
            </p:cNvSpPr>
            <p:nvPr/>
          </p:nvSpPr>
          <p:spPr bwMode="auto">
            <a:xfrm rot="5400000">
              <a:off x="4419872" y="1043825"/>
              <a:ext cx="248931" cy="353327"/>
            </a:xfrm>
            <a:prstGeom prst="rightArrow">
              <a:avLst>
                <a:gd name="adj1" fmla="val 50185"/>
                <a:gd name="adj2" fmla="val 3641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600">
                <a:latin typeface="Arial" charset="0"/>
                <a:cs typeface="Arial" charset="0"/>
              </a:endParaRPr>
            </a:p>
          </p:txBody>
        </p:sp>
        <p:sp>
          <p:nvSpPr>
            <p:cNvPr id="7184" name="AutoShape 62"/>
            <p:cNvSpPr>
              <a:spLocks noChangeArrowheads="1"/>
            </p:cNvSpPr>
            <p:nvPr/>
          </p:nvSpPr>
          <p:spPr bwMode="auto">
            <a:xfrm>
              <a:off x="2623046" y="2522344"/>
              <a:ext cx="3899166" cy="481518"/>
            </a:xfrm>
            <a:prstGeom prst="cube">
              <a:avLst>
                <a:gd name="adj" fmla="val 12532"/>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600">
                <a:latin typeface="Arial" charset="0"/>
                <a:cs typeface="Arial" charset="0"/>
              </a:endParaRPr>
            </a:p>
          </p:txBody>
        </p:sp>
        <p:sp>
          <p:nvSpPr>
            <p:cNvPr id="7185" name="Text Box 63"/>
            <p:cNvSpPr txBox="1">
              <a:spLocks noChangeArrowheads="1"/>
            </p:cNvSpPr>
            <p:nvPr/>
          </p:nvSpPr>
          <p:spPr bwMode="auto">
            <a:xfrm>
              <a:off x="2704776" y="2533659"/>
              <a:ext cx="3671579" cy="46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200" b="1">
                  <a:latin typeface="Arial" charset="0"/>
                  <a:cs typeface="Arial" charset="0"/>
                </a:rPr>
                <a:t>Select strategic options and formulate </a:t>
              </a:r>
              <a:br>
                <a:rPr lang="en-GB" altLang="en-US" sz="1200" b="1">
                  <a:latin typeface="Arial" charset="0"/>
                  <a:cs typeface="Arial" charset="0"/>
                </a:rPr>
              </a:br>
              <a:r>
                <a:rPr lang="en-GB" altLang="en-US" sz="1200" b="1">
                  <a:latin typeface="Arial" charset="0"/>
                  <a:cs typeface="Arial" charset="0"/>
                </a:rPr>
                <a:t>long-term (strategic) plans</a:t>
              </a:r>
            </a:p>
          </p:txBody>
        </p:sp>
        <p:sp>
          <p:nvSpPr>
            <p:cNvPr id="7186" name="AutoShape 64"/>
            <p:cNvSpPr>
              <a:spLocks noChangeArrowheads="1"/>
            </p:cNvSpPr>
            <p:nvPr/>
          </p:nvSpPr>
          <p:spPr bwMode="auto">
            <a:xfrm>
              <a:off x="2623046" y="3166044"/>
              <a:ext cx="3899166" cy="398541"/>
            </a:xfrm>
            <a:prstGeom prst="cube">
              <a:avLst>
                <a:gd name="adj" fmla="val 15597"/>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600">
                <a:latin typeface="Arial" charset="0"/>
                <a:cs typeface="Arial" charset="0"/>
              </a:endParaRPr>
            </a:p>
          </p:txBody>
        </p:sp>
        <p:sp>
          <p:nvSpPr>
            <p:cNvPr id="7187" name="Text Box 65"/>
            <p:cNvSpPr txBox="1">
              <a:spLocks noChangeArrowheads="1"/>
            </p:cNvSpPr>
            <p:nvPr/>
          </p:nvSpPr>
          <p:spPr bwMode="auto">
            <a:xfrm>
              <a:off x="2650708" y="3218848"/>
              <a:ext cx="38677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200" b="1">
                  <a:latin typeface="Arial" charset="0"/>
                  <a:cs typeface="Arial" charset="0"/>
                </a:rPr>
                <a:t>Prepare budgets</a:t>
              </a:r>
            </a:p>
          </p:txBody>
        </p:sp>
        <p:sp>
          <p:nvSpPr>
            <p:cNvPr id="7188" name="Text Box 66"/>
            <p:cNvSpPr txBox="1">
              <a:spLocks noChangeArrowheads="1"/>
            </p:cNvSpPr>
            <p:nvPr/>
          </p:nvSpPr>
          <p:spPr bwMode="auto">
            <a:xfrm>
              <a:off x="2957512" y="3748985"/>
              <a:ext cx="3197543" cy="46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200" b="1">
                  <a:latin typeface="Arial" charset="0"/>
                  <a:cs typeface="Arial" charset="0"/>
                </a:rPr>
                <a:t>Perform and collect information on actual performance</a:t>
              </a:r>
            </a:p>
          </p:txBody>
        </p:sp>
        <p:sp>
          <p:nvSpPr>
            <p:cNvPr id="7189" name="AutoShape 67"/>
            <p:cNvSpPr>
              <a:spLocks noChangeArrowheads="1"/>
            </p:cNvSpPr>
            <p:nvPr/>
          </p:nvSpPr>
          <p:spPr bwMode="auto">
            <a:xfrm rot="5400000">
              <a:off x="4424901" y="1662379"/>
              <a:ext cx="238872" cy="353327"/>
            </a:xfrm>
            <a:prstGeom prst="rightArrow">
              <a:avLst>
                <a:gd name="adj1" fmla="val 50185"/>
                <a:gd name="adj2" fmla="val 3835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600">
                <a:latin typeface="Arial" charset="0"/>
                <a:cs typeface="Arial" charset="0"/>
              </a:endParaRPr>
            </a:p>
          </p:txBody>
        </p:sp>
        <p:sp>
          <p:nvSpPr>
            <p:cNvPr id="7190" name="AutoShape 68"/>
            <p:cNvSpPr>
              <a:spLocks noChangeArrowheads="1"/>
            </p:cNvSpPr>
            <p:nvPr/>
          </p:nvSpPr>
          <p:spPr bwMode="auto">
            <a:xfrm rot="5400000">
              <a:off x="4429930" y="2265847"/>
              <a:ext cx="228815" cy="353327"/>
            </a:xfrm>
            <a:prstGeom prst="rightArrow">
              <a:avLst>
                <a:gd name="adj1" fmla="val 50185"/>
                <a:gd name="adj2" fmla="val 3835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600">
                <a:latin typeface="Arial" charset="0"/>
                <a:cs typeface="Arial" charset="0"/>
              </a:endParaRPr>
            </a:p>
          </p:txBody>
        </p:sp>
        <p:sp>
          <p:nvSpPr>
            <p:cNvPr id="7191" name="AutoShape 69"/>
            <p:cNvSpPr>
              <a:spLocks noChangeArrowheads="1"/>
            </p:cNvSpPr>
            <p:nvPr/>
          </p:nvSpPr>
          <p:spPr bwMode="auto">
            <a:xfrm rot="5400000">
              <a:off x="4434959" y="3500442"/>
              <a:ext cx="228815" cy="353327"/>
            </a:xfrm>
            <a:prstGeom prst="rightArrow">
              <a:avLst>
                <a:gd name="adj1" fmla="val 50185"/>
                <a:gd name="adj2" fmla="val 3835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600">
                <a:latin typeface="Arial" charset="0"/>
                <a:cs typeface="Arial" charset="0"/>
              </a:endParaRPr>
            </a:p>
          </p:txBody>
        </p:sp>
        <p:sp>
          <p:nvSpPr>
            <p:cNvPr id="7192" name="AutoShape 70"/>
            <p:cNvSpPr>
              <a:spLocks noChangeArrowheads="1"/>
            </p:cNvSpPr>
            <p:nvPr/>
          </p:nvSpPr>
          <p:spPr bwMode="auto">
            <a:xfrm rot="5400000">
              <a:off x="4424901" y="4131850"/>
              <a:ext cx="238872" cy="353327"/>
            </a:xfrm>
            <a:prstGeom prst="rightArrow">
              <a:avLst>
                <a:gd name="adj1" fmla="val 50185"/>
                <a:gd name="adj2" fmla="val 3835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600">
                <a:latin typeface="Arial" charset="0"/>
                <a:cs typeface="Arial" charset="0"/>
              </a:endParaRPr>
            </a:p>
          </p:txBody>
        </p:sp>
        <p:sp>
          <p:nvSpPr>
            <p:cNvPr id="7193" name="AutoShape 72"/>
            <p:cNvSpPr>
              <a:spLocks noChangeArrowheads="1"/>
            </p:cNvSpPr>
            <p:nvPr/>
          </p:nvSpPr>
          <p:spPr bwMode="auto">
            <a:xfrm rot="5400000">
              <a:off x="4432444" y="2932177"/>
              <a:ext cx="223786" cy="353327"/>
            </a:xfrm>
            <a:prstGeom prst="rightArrow">
              <a:avLst>
                <a:gd name="adj1" fmla="val 50898"/>
                <a:gd name="adj2" fmla="val 41574"/>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600">
                <a:latin typeface="Arial" charset="0"/>
                <a:cs typeface="Arial" charset="0"/>
              </a:endParaRPr>
            </a:p>
          </p:txBody>
        </p:sp>
        <p:sp>
          <p:nvSpPr>
            <p:cNvPr id="7194" name="AutoShape 53"/>
            <p:cNvSpPr>
              <a:spLocks noChangeArrowheads="1"/>
            </p:cNvSpPr>
            <p:nvPr/>
          </p:nvSpPr>
          <p:spPr bwMode="auto">
            <a:xfrm>
              <a:off x="2621788" y="5046619"/>
              <a:ext cx="3899166" cy="399797"/>
            </a:xfrm>
            <a:prstGeom prst="cube">
              <a:avLst>
                <a:gd name="adj" fmla="val 15597"/>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600">
                <a:latin typeface="Arial" charset="0"/>
                <a:cs typeface="Arial" charset="0"/>
              </a:endParaRPr>
            </a:p>
          </p:txBody>
        </p:sp>
        <p:sp>
          <p:nvSpPr>
            <p:cNvPr id="7195" name="Text Box 54"/>
            <p:cNvSpPr txBox="1">
              <a:spLocks noChangeArrowheads="1"/>
            </p:cNvSpPr>
            <p:nvPr/>
          </p:nvSpPr>
          <p:spPr bwMode="auto">
            <a:xfrm>
              <a:off x="2649451" y="5126414"/>
              <a:ext cx="38677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200" b="1">
                  <a:latin typeface="Arial" charset="0"/>
                  <a:cs typeface="Arial" charset="0"/>
                </a:rPr>
                <a:t>Respond to variances and exercise control</a:t>
              </a:r>
            </a:p>
          </p:txBody>
        </p:sp>
        <p:sp>
          <p:nvSpPr>
            <p:cNvPr id="7196" name="AutoShape 70"/>
            <p:cNvSpPr>
              <a:spLocks noChangeArrowheads="1"/>
            </p:cNvSpPr>
            <p:nvPr/>
          </p:nvSpPr>
          <p:spPr bwMode="auto">
            <a:xfrm rot="5400000">
              <a:off x="4424901" y="5375661"/>
              <a:ext cx="238872" cy="353327"/>
            </a:xfrm>
            <a:prstGeom prst="rightArrow">
              <a:avLst>
                <a:gd name="adj1" fmla="val 50185"/>
                <a:gd name="adj2" fmla="val 3835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600">
                <a:latin typeface="Arial" charset="0"/>
                <a:cs typeface="Arial" charset="0"/>
              </a:endParaRPr>
            </a:p>
          </p:txBody>
        </p:sp>
        <p:sp>
          <p:nvSpPr>
            <p:cNvPr id="7197" name="AutoShape 71"/>
            <p:cNvSpPr>
              <a:spLocks noChangeArrowheads="1"/>
            </p:cNvSpPr>
            <p:nvPr/>
          </p:nvSpPr>
          <p:spPr bwMode="auto">
            <a:xfrm rot="5400000">
              <a:off x="4424901" y="4787016"/>
              <a:ext cx="238872" cy="353327"/>
            </a:xfrm>
            <a:prstGeom prst="rightArrow">
              <a:avLst>
                <a:gd name="adj1" fmla="val 50185"/>
                <a:gd name="adj2" fmla="val 3835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sz="1600">
                <a:latin typeface="Arial" charset="0"/>
                <a:cs typeface="Arial" charset="0"/>
              </a:endParaRPr>
            </a:p>
          </p:txBody>
        </p:sp>
        <p:sp>
          <p:nvSpPr>
            <p:cNvPr id="7198" name="Text Box 66"/>
            <p:cNvSpPr txBox="1">
              <a:spLocks noChangeArrowheads="1"/>
            </p:cNvSpPr>
            <p:nvPr/>
          </p:nvSpPr>
          <p:spPr bwMode="auto">
            <a:xfrm>
              <a:off x="2957512" y="4409649"/>
              <a:ext cx="3197543" cy="46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6" charset="0"/>
                </a:defRPr>
              </a:lvl1pPr>
              <a:lvl2pPr>
                <a:defRPr sz="2800">
                  <a:solidFill>
                    <a:schemeClr val="tx1"/>
                  </a:solidFill>
                  <a:latin typeface="Times New Roman" pitchFamily="16" charset="0"/>
                </a:defRPr>
              </a:lvl2pPr>
              <a:lvl3pPr>
                <a:defRPr sz="2400">
                  <a:solidFill>
                    <a:schemeClr val="tx1"/>
                  </a:solidFill>
                  <a:latin typeface="Times New Roman" pitchFamily="16" charset="0"/>
                </a:defRPr>
              </a:lvl3pPr>
              <a:lvl4pPr>
                <a:defRPr sz="2000">
                  <a:solidFill>
                    <a:schemeClr val="tx1"/>
                  </a:solidFill>
                  <a:latin typeface="Times New Roman" pitchFamily="16" charset="0"/>
                </a:defRPr>
              </a:lvl4pPr>
              <a:lvl5pPr>
                <a:defRPr sz="2000">
                  <a:solidFill>
                    <a:schemeClr val="tx1"/>
                  </a:solidFill>
                  <a:latin typeface="Times New Roman" pitchFamily="16" charset="0"/>
                </a:defRPr>
              </a:lvl5pPr>
              <a:lvl6pPr eaLnBrk="0" hangingPunct="0">
                <a:defRPr sz="2000">
                  <a:solidFill>
                    <a:schemeClr val="tx1"/>
                  </a:solidFill>
                  <a:latin typeface="Times New Roman" pitchFamily="16" charset="0"/>
                </a:defRPr>
              </a:lvl6pPr>
              <a:lvl7pPr eaLnBrk="0" hangingPunct="0">
                <a:defRPr sz="2000">
                  <a:solidFill>
                    <a:schemeClr val="tx1"/>
                  </a:solidFill>
                  <a:latin typeface="Times New Roman" pitchFamily="16" charset="0"/>
                </a:defRPr>
              </a:lvl7pPr>
              <a:lvl8pPr eaLnBrk="0" hangingPunct="0">
                <a:defRPr sz="2000">
                  <a:solidFill>
                    <a:schemeClr val="tx1"/>
                  </a:solidFill>
                  <a:latin typeface="Times New Roman" pitchFamily="16" charset="0"/>
                </a:defRPr>
              </a:lvl8pPr>
              <a:lvl9pPr eaLnBrk="0" hangingPunct="0">
                <a:defRPr sz="2000">
                  <a:solidFill>
                    <a:schemeClr val="tx1"/>
                  </a:solidFill>
                  <a:latin typeface="Times New Roman" pitchFamily="16" charset="0"/>
                </a:defRPr>
              </a:lvl9pPr>
            </a:lstStyle>
            <a:p>
              <a:pPr algn="ctr" eaLnBrk="1" hangingPunct="1">
                <a:spcBef>
                  <a:spcPct val="50000"/>
                </a:spcBef>
              </a:pPr>
              <a:r>
                <a:rPr lang="en-GB" altLang="en-US" sz="1200" b="1">
                  <a:latin typeface="Arial" charset="0"/>
                  <a:cs typeface="Arial" charset="0"/>
                </a:rPr>
                <a:t>Identify variances between planned</a:t>
              </a:r>
              <a:br>
                <a:rPr lang="en-GB" altLang="en-US" sz="1200" b="1">
                  <a:latin typeface="Arial" charset="0"/>
                  <a:cs typeface="Arial" charset="0"/>
                </a:rPr>
              </a:br>
              <a:r>
                <a:rPr lang="en-GB" altLang="en-US" sz="1200" b="1">
                  <a:latin typeface="Arial" charset="0"/>
                  <a:cs typeface="Arial" charset="0"/>
                </a:rPr>
                <a:t>(budgeted) and actual performance</a:t>
              </a:r>
            </a:p>
          </p:txBody>
        </p:sp>
      </p:grpSp>
    </p:spTree>
    <p:extLst>
      <p:ext uri="{BB962C8B-B14F-4D97-AF65-F5344CB8AC3E}">
        <p14:creationId xmlns:p14="http://schemas.microsoft.com/office/powerpoint/2010/main" val="11732947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Question</a:t>
            </a:r>
            <a:endParaRPr lang="en-SG" dirty="0"/>
          </a:p>
        </p:txBody>
      </p:sp>
      <p:sp>
        <p:nvSpPr>
          <p:cNvPr id="3" name="Content Placeholder 2"/>
          <p:cNvSpPr>
            <a:spLocks noGrp="1"/>
          </p:cNvSpPr>
          <p:nvPr>
            <p:ph idx="1"/>
          </p:nvPr>
        </p:nvSpPr>
        <p:spPr/>
        <p:txBody>
          <a:bodyPr/>
          <a:lstStyle/>
          <a:p>
            <a:r>
              <a:rPr lang="en-US" dirty="0"/>
              <a:t>Do you think that planning (including  budgeting) within a business should be the  responsibility of managers or accountants?</a:t>
            </a:r>
          </a:p>
          <a:p>
            <a:endParaRPr lang="en-SG" dirty="0"/>
          </a:p>
        </p:txBody>
      </p:sp>
    </p:spTree>
    <p:extLst>
      <p:ext uri="{BB962C8B-B14F-4D97-AF65-F5344CB8AC3E}">
        <p14:creationId xmlns:p14="http://schemas.microsoft.com/office/powerpoint/2010/main" val="14470082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TotalTime>
  <Words>1992</Words>
  <Application>Microsoft Office PowerPoint</Application>
  <PresentationFormat>On-screen Show (4:3)</PresentationFormat>
  <Paragraphs>325</Paragraphs>
  <Slides>38</Slides>
  <Notes>14</Notes>
  <HiddenSlides>3</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Lesson 9: Budgeting</vt:lpstr>
      <vt:lpstr>Learning outcomes</vt:lpstr>
      <vt:lpstr>Budgeting</vt:lpstr>
      <vt:lpstr>Budgeting</vt:lpstr>
      <vt:lpstr>Budgeting</vt:lpstr>
      <vt:lpstr>Mission, Strategic Objectives,  Strategic Plans, Budgets</vt:lpstr>
      <vt:lpstr>Budgeting -The planning and control process</vt:lpstr>
      <vt:lpstr>PowerPoint Presentation</vt:lpstr>
      <vt:lpstr>Question</vt:lpstr>
      <vt:lpstr>Time Horizon of Plans and Budgets</vt:lpstr>
      <vt:lpstr>PowerPoint Presentation</vt:lpstr>
      <vt:lpstr>Question</vt:lpstr>
      <vt:lpstr>Managers need take into account  the limiting factors</vt:lpstr>
      <vt:lpstr>Answer</vt:lpstr>
      <vt:lpstr>SG Budget</vt:lpstr>
      <vt:lpstr>How budgets link to one another</vt:lpstr>
      <vt:lpstr>PowerPoint Presentation</vt:lpstr>
      <vt:lpstr>PowerPoint Presentation</vt:lpstr>
      <vt:lpstr>PowerPoint Presentation</vt:lpstr>
      <vt:lpstr>Cash Budget</vt:lpstr>
      <vt:lpstr>Cash Budget</vt:lpstr>
      <vt:lpstr>In short,</vt:lpstr>
      <vt:lpstr>Case 1</vt:lpstr>
      <vt:lpstr>The cash budget- Example 9.1</vt:lpstr>
      <vt:lpstr>The cash budget- Example 9.1</vt:lpstr>
      <vt:lpstr>PowerPoint Presentation</vt:lpstr>
      <vt:lpstr>Question</vt:lpstr>
      <vt:lpstr>Preparing other budgets</vt:lpstr>
      <vt:lpstr>PowerPoint Presentation</vt:lpstr>
      <vt:lpstr>Measuring variances from budget</vt:lpstr>
      <vt:lpstr>PowerPoint Presentation</vt:lpstr>
      <vt:lpstr>PowerPoint Presentation</vt:lpstr>
      <vt:lpstr>Example:</vt:lpstr>
      <vt:lpstr>Answer: </vt:lpstr>
      <vt:lpstr>PowerPoint Presentation</vt:lpstr>
      <vt:lpstr>PowerPoint Presentation</vt:lpstr>
      <vt:lpstr>Making Budgetary Control Effective</vt:lpstr>
      <vt:lpstr>Seminar 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and Finance</dc:title>
  <dc:creator>Gee</dc:creator>
  <cp:lastModifiedBy>Gee</cp:lastModifiedBy>
  <cp:revision>136</cp:revision>
  <dcterms:created xsi:type="dcterms:W3CDTF">2020-07-03T09:29:19Z</dcterms:created>
  <dcterms:modified xsi:type="dcterms:W3CDTF">2020-09-07T02:53:19Z</dcterms:modified>
</cp:coreProperties>
</file>