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86" r:id="rId9"/>
    <p:sldId id="263" r:id="rId10"/>
    <p:sldId id="264" r:id="rId11"/>
    <p:sldId id="266" r:id="rId12"/>
    <p:sldId id="265" r:id="rId13"/>
    <p:sldId id="303" r:id="rId14"/>
    <p:sldId id="287" r:id="rId15"/>
    <p:sldId id="267" r:id="rId16"/>
    <p:sldId id="304" r:id="rId17"/>
    <p:sldId id="268" r:id="rId18"/>
    <p:sldId id="305" r:id="rId19"/>
    <p:sldId id="306" r:id="rId20"/>
    <p:sldId id="307" r:id="rId21"/>
    <p:sldId id="288" r:id="rId22"/>
    <p:sldId id="308" r:id="rId23"/>
    <p:sldId id="309" r:id="rId24"/>
    <p:sldId id="310" r:id="rId25"/>
    <p:sldId id="311" r:id="rId26"/>
    <p:sldId id="289" r:id="rId27"/>
    <p:sldId id="269" r:id="rId28"/>
    <p:sldId id="312" r:id="rId29"/>
    <p:sldId id="313" r:id="rId30"/>
    <p:sldId id="314" r:id="rId31"/>
    <p:sldId id="290" r:id="rId32"/>
    <p:sldId id="291" r:id="rId33"/>
    <p:sldId id="292" r:id="rId34"/>
    <p:sldId id="315" r:id="rId35"/>
    <p:sldId id="293" r:id="rId36"/>
    <p:sldId id="294" r:id="rId37"/>
    <p:sldId id="295" r:id="rId38"/>
    <p:sldId id="302" r:id="rId39"/>
    <p:sldId id="296" r:id="rId40"/>
    <p:sldId id="297" r:id="rId41"/>
    <p:sldId id="270" r:id="rId42"/>
    <p:sldId id="299" r:id="rId43"/>
    <p:sldId id="298" r:id="rId44"/>
    <p:sldId id="28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65" autoAdjust="0"/>
  </p:normalViewPr>
  <p:slideViewPr>
    <p:cSldViewPr>
      <p:cViewPr>
        <p:scale>
          <a:sx n="80" d="100"/>
          <a:sy n="80" d="100"/>
        </p:scale>
        <p:origin x="-10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2A491-A32F-4F10-A503-5A999F915F53}" type="datetimeFigureOut">
              <a:rPr lang="en-SG" smtClean="0"/>
              <a:t>3/9/2020</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7B721-52EF-4E26-B11F-C0D226D5B347}" type="slidenum">
              <a:rPr lang="en-SG" smtClean="0"/>
              <a:t>‹#›</a:t>
            </a:fld>
            <a:endParaRPr lang="en-SG"/>
          </a:p>
        </p:txBody>
      </p:sp>
    </p:spTree>
    <p:extLst>
      <p:ext uri="{BB962C8B-B14F-4D97-AF65-F5344CB8AC3E}">
        <p14:creationId xmlns:p14="http://schemas.microsoft.com/office/powerpoint/2010/main" val="113376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FADDDCE7-C7F6-472A-A2B3-C887AA0E4C44}" type="slidenum">
              <a:rPr lang="en-IN" altLang="en-US">
                <a:latin typeface="Arial" charset="0"/>
              </a:rPr>
              <a:pPr/>
              <a:t>8</a:t>
            </a:fld>
            <a:endParaRPr lang="en-IN"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t>The cost for the batch is derived using a job-costing basis and this is divided by the number in the batch to determine the cost for each cost unit.</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43DFCE83-3D50-4C5D-A9E5-0277D34BC128}" type="slidenum">
              <a:rPr lang="en-IN" altLang="en-US">
                <a:latin typeface="Arial" charset="0"/>
              </a:rPr>
              <a:pPr/>
              <a:t>35</a:t>
            </a:fld>
            <a:endParaRPr lang="en-IN" alt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36753E55-E773-42A9-9670-1915A3190688}" type="slidenum">
              <a:rPr lang="en-IN" altLang="en-US">
                <a:latin typeface="Arial" charset="0"/>
              </a:rPr>
              <a:pPr/>
              <a:t>36</a:t>
            </a:fld>
            <a:endParaRPr lang="en-IN"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7D1D61ED-37E9-4DC2-9C0B-8F53B8689C20}" type="slidenum">
              <a:rPr lang="en-IN" altLang="en-US">
                <a:latin typeface="Arial" charset="0"/>
              </a:rPr>
              <a:pPr/>
              <a:t>37</a:t>
            </a:fld>
            <a:endParaRPr lang="en-IN"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C63E9D77-40CB-4C04-97C2-BC3C54128534}" type="slidenum">
              <a:rPr lang="en-IN" altLang="en-US">
                <a:latin typeface="Arial" charset="0"/>
              </a:rPr>
              <a:pPr/>
              <a:t>39</a:t>
            </a:fld>
            <a:endParaRPr lang="en-IN"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DB1D402C-E024-4BAD-B02B-677622D2EA3C}" type="slidenum">
              <a:rPr lang="en-IN" altLang="en-US">
                <a:latin typeface="Arial" charset="0"/>
              </a:rPr>
              <a:pPr/>
              <a:t>40</a:t>
            </a:fld>
            <a:endParaRPr lang="en-IN"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t>With the traditional approach, overheads are first assigned to product cost centres and then absorbed by cost units based on an overhead recovery rate (using direct labour hours worked on the cost units or some other approach) for each cost centre. With activity-based costing, overheads are assigned to cost pools and then cost units are charged with these elements to the extent that they drive the costs in the various pools.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81F62726-3C66-432F-A967-DCF95DF56F04}" type="slidenum">
              <a:rPr lang="en-IN" altLang="en-US">
                <a:latin typeface="Arial" charset="0"/>
              </a:rPr>
              <a:pPr/>
              <a:t>42</a:t>
            </a:fld>
            <a:endParaRPr lang="en-IN"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48202AF2-9913-400D-ACB7-98E338188B07}" type="slidenum">
              <a:rPr lang="en-IN" altLang="en-US">
                <a:latin typeface="Arial" charset="0"/>
              </a:rPr>
              <a:pPr/>
              <a:t>43</a:t>
            </a:fld>
            <a:endParaRPr lang="en-IN"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11</a:t>
            </a:fld>
            <a:endParaRPr lang="en-SG"/>
          </a:p>
        </p:txBody>
      </p:sp>
    </p:spTree>
    <p:extLst>
      <p:ext uri="{BB962C8B-B14F-4D97-AF65-F5344CB8AC3E}">
        <p14:creationId xmlns:p14="http://schemas.microsoft.com/office/powerpoint/2010/main" val="1348376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t>A particular job’s full (or total) cost will be made up of some variable and some fixed cost elements. It will also be made up of some direct and some indirect (overhead) elements.</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7407801A-A45E-41A8-A4C3-35B127253BC0}" type="slidenum">
              <a:rPr lang="en-IN" altLang="en-US">
                <a:latin typeface="Arial" charset="0"/>
              </a:rPr>
              <a:pPr/>
              <a:t>14</a:t>
            </a:fld>
            <a:endParaRPr lang="en-IN"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19</a:t>
            </a:fld>
            <a:endParaRPr lang="en-SG" dirty="0"/>
          </a:p>
        </p:txBody>
      </p:sp>
    </p:spTree>
    <p:extLst>
      <p:ext uri="{BB962C8B-B14F-4D97-AF65-F5344CB8AC3E}">
        <p14:creationId xmlns:p14="http://schemas.microsoft.com/office/powerpoint/2010/main" val="2864255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dirty="0" smtClean="0"/>
              <a:t>The full cost is made up of the sail’s (job’s) share of the total overheads, plus the direct cost element that is measured specifically in relation to the particular sail.</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6A679E7C-B06D-4A8B-8368-55EE7A145C18}" type="slidenum">
              <a:rPr lang="en-IN" altLang="en-US">
                <a:latin typeface="Arial" charset="0"/>
              </a:rPr>
              <a:pPr/>
              <a:t>21</a:t>
            </a:fld>
            <a:endParaRPr lang="en-IN" altLang="en-US"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dirty="0" smtClean="0"/>
              <a:t>The share of the total overheads for the month charged to jobs can differ significantly depending on the basis used.</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F517FD7A-05EA-4ED6-B16F-F43D2209A0B7}" type="slidenum">
              <a:rPr lang="en-IN" altLang="en-US">
                <a:latin typeface="Arial" charset="0"/>
              </a:rPr>
              <a:pPr/>
              <a:t>26</a:t>
            </a:fld>
            <a:endParaRPr lang="en-IN" alt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01C48484-D91D-44B9-A2D9-41134E09F0C6}" type="slidenum">
              <a:rPr lang="en-IN" altLang="en-US">
                <a:latin typeface="Arial" charset="0"/>
              </a:rPr>
              <a:pPr/>
              <a:t>31</a:t>
            </a:fld>
            <a:endParaRPr lang="en-IN" alt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t>As the particular paint job passes through the three departments, where work is carried out on it, the job ‘gathers’ cost of various types.</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4C3D8D70-603D-471B-8ECF-C9EFFE3FAD42}" type="slidenum">
              <a:rPr lang="en-IN" altLang="en-US">
                <a:latin typeface="Arial" charset="0"/>
              </a:rPr>
              <a:pPr/>
              <a:t>32</a:t>
            </a:fld>
            <a:endParaRPr lang="en-IN"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t>The survey of larger businesses shows, as might be expected, that they tend to have several cost centres.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defRPr>
            </a:lvl1pPr>
            <a:lvl2pPr marL="742950" indent="-285750">
              <a:defRPr sz="1200">
                <a:solidFill>
                  <a:schemeClr val="tx1"/>
                </a:solidFill>
                <a:latin typeface="Calibri" charset="0"/>
              </a:defRPr>
            </a:lvl2pPr>
            <a:lvl3pPr marL="1143000" indent="-228600">
              <a:defRPr sz="1200">
                <a:solidFill>
                  <a:schemeClr val="tx1"/>
                </a:solidFill>
                <a:latin typeface="Calibri" charset="0"/>
              </a:defRPr>
            </a:lvl3pPr>
            <a:lvl4pPr marL="1600200" indent="-228600">
              <a:defRPr sz="1200">
                <a:solidFill>
                  <a:schemeClr val="tx1"/>
                </a:solidFill>
                <a:latin typeface="Calibri" charset="0"/>
              </a:defRPr>
            </a:lvl4pPr>
            <a:lvl5pPr marL="2057400" indent="-228600">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fld id="{0E7AC606-64BE-41A3-8D5A-A47BABF5DD5C}" type="slidenum">
              <a:rPr lang="en-IN" altLang="en-US">
                <a:latin typeface="Arial" charset="0"/>
              </a:rPr>
              <a:pPr/>
              <a:t>33</a:t>
            </a:fld>
            <a:endParaRPr lang="en-IN"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3/9/2020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404468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3/9/2020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314106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3/9/2020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94650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3/9/2020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320953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A5A17-EE05-409D-BCDB-AC78A494FF26}" type="datetimeFigureOut">
              <a:rPr lang="en-SG" smtClean="0"/>
              <a:t>3/9/2020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45280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FD0A5A17-EE05-409D-BCDB-AC78A494FF26}" type="datetimeFigureOut">
              <a:rPr lang="en-SG" smtClean="0"/>
              <a:t>3/9/2020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84721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FD0A5A17-EE05-409D-BCDB-AC78A494FF26}" type="datetimeFigureOut">
              <a:rPr lang="en-SG" smtClean="0"/>
              <a:t>3/9/2020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6064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FD0A5A17-EE05-409D-BCDB-AC78A494FF26}" type="datetimeFigureOut">
              <a:rPr lang="en-SG" smtClean="0"/>
              <a:t>3/9/2020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27093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A5A17-EE05-409D-BCDB-AC78A494FF26}" type="datetimeFigureOut">
              <a:rPr lang="en-SG" smtClean="0"/>
              <a:t>3/9/2020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5632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A5A17-EE05-409D-BCDB-AC78A494FF26}" type="datetimeFigureOut">
              <a:rPr lang="en-SG" smtClean="0"/>
              <a:t>3/9/2020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69869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A5A17-EE05-409D-BCDB-AC78A494FF26}" type="datetimeFigureOut">
              <a:rPr lang="en-SG" smtClean="0"/>
              <a:t>3/9/2020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66612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dk1"/>
          </a:lnRef>
          <a:fillRef idx="1">
            <a:schemeClr val="lt1"/>
          </a:fillRef>
          <a:effectRef idx="0">
            <a:schemeClr val="dk1"/>
          </a:effectRef>
          <a:fontRef idx="none"/>
        </p:style>
        <p:txBody>
          <a:bodyPr vert="horz" lIns="91440" tIns="45720" rIns="91440" bIns="45720" rtlCol="0" anchor="ctr">
            <a:normAutofit/>
          </a:bodyPr>
          <a:lstStyle/>
          <a:p>
            <a:r>
              <a:rPr lang="en-US" dirty="0" smtClean="0"/>
              <a:t>Click to edit Master title style</a:t>
            </a:r>
            <a:endParaRPr lang="en-SG"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A5A17-EE05-409D-BCDB-AC78A494FF26}" type="datetimeFigureOut">
              <a:rPr lang="en-SG" smtClean="0"/>
              <a:t>3/9/2020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0E07C-2D06-44AC-A900-B69B2FEE9646}" type="slidenum">
              <a:rPr lang="en-SG" smtClean="0"/>
              <a:t>‹#›</a:t>
            </a:fld>
            <a:endParaRPr lang="en-SG"/>
          </a:p>
        </p:txBody>
      </p:sp>
    </p:spTree>
    <p:extLst>
      <p:ext uri="{BB962C8B-B14F-4D97-AF65-F5344CB8AC3E}">
        <p14:creationId xmlns:p14="http://schemas.microsoft.com/office/powerpoint/2010/main" val="173397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lstStyle/>
          <a:p>
            <a:r>
              <a:rPr lang="en-SG" dirty="0" smtClean="0"/>
              <a:t>Lesson 8: Full costing</a:t>
            </a:r>
            <a:endParaRPr lang="en-SG" dirty="0"/>
          </a:p>
        </p:txBody>
      </p:sp>
      <p:sp>
        <p:nvSpPr>
          <p:cNvPr id="3" name="Subtitle 2"/>
          <p:cNvSpPr>
            <a:spLocks noGrp="1"/>
          </p:cNvSpPr>
          <p:nvPr>
            <p:ph type="subTitle" idx="1"/>
          </p:nvPr>
        </p:nvSpPr>
        <p:spPr/>
        <p:txBody>
          <a:bodyPr/>
          <a:lstStyle/>
          <a:p>
            <a:endParaRPr lang="en-SG" dirty="0"/>
          </a:p>
        </p:txBody>
      </p:sp>
    </p:spTree>
    <p:extLst>
      <p:ext uri="{BB962C8B-B14F-4D97-AF65-F5344CB8AC3E}">
        <p14:creationId xmlns:p14="http://schemas.microsoft.com/office/powerpoint/2010/main" val="49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Example</a:t>
            </a:r>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US" dirty="0"/>
              <a:t>Justify direct cost or indirect cost of a particular  job?</a:t>
            </a:r>
          </a:p>
          <a:p>
            <a:pPr lvl="1"/>
            <a:r>
              <a:rPr lang="en-US" dirty="0"/>
              <a:t>the wages of the electrician who did the job;</a:t>
            </a:r>
          </a:p>
          <a:p>
            <a:pPr lvl="1"/>
            <a:r>
              <a:rPr lang="en-US" dirty="0"/>
              <a:t>depreciation of the tools used by the electrician</a:t>
            </a:r>
            <a:r>
              <a:rPr lang="en-US" dirty="0" smtClean="0"/>
              <a:t>;</a:t>
            </a:r>
          </a:p>
          <a:p>
            <a:pPr lvl="1"/>
            <a:r>
              <a:rPr lang="en-US" dirty="0"/>
              <a:t>the cost of cable and other </a:t>
            </a:r>
            <a:r>
              <a:rPr lang="en-US" dirty="0" smtClean="0"/>
              <a:t>materials used on the </a:t>
            </a:r>
            <a:r>
              <a:rPr lang="en-US" dirty="0"/>
              <a:t>job; </a:t>
            </a:r>
            <a:endParaRPr lang="en-US" dirty="0" smtClean="0"/>
          </a:p>
          <a:p>
            <a:pPr lvl="1"/>
            <a:r>
              <a:rPr lang="en-US" dirty="0" smtClean="0"/>
              <a:t>rent </a:t>
            </a:r>
            <a:r>
              <a:rPr lang="en-US" dirty="0"/>
              <a:t>of the building where Sparky Ltd stores its  inventories of cable and other materials.</a:t>
            </a:r>
          </a:p>
          <a:p>
            <a:pPr marL="514350" indent="-457200"/>
            <a:r>
              <a:rPr lang="en-US" dirty="0">
                <a:ea typeface="Noto Sans SC Regular" charset="0"/>
                <a:cs typeface="Noto Sans SC Regular" charset="0"/>
              </a:rPr>
              <a:t>It is important to note that whether a cost is direct or  indirect depends on the item being </a:t>
            </a:r>
            <a:r>
              <a:rPr lang="en-US" dirty="0" err="1">
                <a:ea typeface="Noto Sans SC Regular" charset="0"/>
                <a:cs typeface="Noto Sans SC Regular" charset="0"/>
              </a:rPr>
              <a:t>costed</a:t>
            </a:r>
            <a:r>
              <a:rPr lang="en-US" dirty="0">
                <a:ea typeface="Noto Sans SC Regular" charset="0"/>
                <a:cs typeface="Noto Sans SC Regular" charset="0"/>
              </a:rPr>
              <a:t> </a:t>
            </a:r>
            <a:r>
              <a:rPr lang="en-US" b="1" dirty="0">
                <a:ea typeface="Noto Sans SC Regular" charset="0"/>
                <a:cs typeface="Noto Sans SC Regular" charset="0"/>
              </a:rPr>
              <a:t>– the cost  </a:t>
            </a:r>
            <a:r>
              <a:rPr lang="en-US" b="1" dirty="0" smtClean="0">
                <a:ea typeface="Noto Sans SC Regular" charset="0"/>
                <a:cs typeface="Noto Sans SC Regular" charset="0"/>
              </a:rPr>
              <a:t>objective.</a:t>
            </a:r>
          </a:p>
          <a:p>
            <a:pPr marL="514350" indent="-457200"/>
            <a:r>
              <a:rPr lang="en-US" dirty="0"/>
              <a:t>To refer to indirect cost without identifying the cost objective is potentially misleading</a:t>
            </a:r>
          </a:p>
          <a:p>
            <a:pPr marL="514350" indent="-457200"/>
            <a:endParaRPr lang="en-US" dirty="0" smtClean="0"/>
          </a:p>
          <a:p>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altLang="en-US" dirty="0"/>
              <a:t>The relationship between fixed cost, variable cost and total </a:t>
            </a:r>
            <a:r>
              <a:rPr lang="en-GB" altLang="en-US" dirty="0" smtClean="0"/>
              <a:t>cost</a:t>
            </a:r>
            <a:endParaRPr lang="en-SG" dirty="0"/>
          </a:p>
        </p:txBody>
      </p:sp>
      <p:sp>
        <p:nvSpPr>
          <p:cNvPr id="3" name="Content Placeholder 2"/>
          <p:cNvSpPr>
            <a:spLocks noGrp="1"/>
          </p:cNvSpPr>
          <p:nvPr>
            <p:ph idx="1"/>
          </p:nvPr>
        </p:nvSpPr>
        <p:spPr>
          <a:xfrm>
            <a:off x="457200" y="5013176"/>
            <a:ext cx="8229600" cy="1112987"/>
          </a:xfrm>
        </p:spPr>
        <p:txBody>
          <a:bodyPr>
            <a:normAutofit fontScale="70000" lnSpcReduction="20000"/>
          </a:bodyPr>
          <a:lstStyle/>
          <a:p>
            <a:r>
              <a:rPr lang="en-US" dirty="0"/>
              <a:t>The total cost of a job is the sum of the cost that remains the same irrespective of the level of activity (fixed cost) and that which varies according to the level of activity (variable cost).</a:t>
            </a:r>
            <a:endParaRPr lang="en-SG" dirty="0"/>
          </a:p>
        </p:txBody>
      </p:sp>
      <p:grpSp>
        <p:nvGrpSpPr>
          <p:cNvPr id="4" name="Group 15"/>
          <p:cNvGrpSpPr>
            <a:grpSpLocks/>
          </p:cNvGrpSpPr>
          <p:nvPr/>
        </p:nvGrpSpPr>
        <p:grpSpPr bwMode="auto">
          <a:xfrm>
            <a:off x="2592388" y="2033588"/>
            <a:ext cx="3960812" cy="2590800"/>
            <a:chOff x="1642" y="1035"/>
            <a:chExt cx="2495" cy="1632"/>
          </a:xfrm>
        </p:grpSpPr>
        <p:sp>
          <p:nvSpPr>
            <p:cNvPr id="5" name="AutoShape 6"/>
            <p:cNvSpPr>
              <a:spLocks noChangeArrowheads="1"/>
            </p:cNvSpPr>
            <p:nvPr/>
          </p:nvSpPr>
          <p:spPr bwMode="auto">
            <a:xfrm>
              <a:off x="1644" y="2051"/>
              <a:ext cx="2488" cy="616"/>
            </a:xfrm>
            <a:prstGeom prst="cube">
              <a:avLst>
                <a:gd name="adj" fmla="val 13782"/>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6" name="Text Box 7"/>
            <p:cNvSpPr txBox="1">
              <a:spLocks noChangeArrowheads="1"/>
            </p:cNvSpPr>
            <p:nvPr/>
          </p:nvSpPr>
          <p:spPr bwMode="auto">
            <a:xfrm>
              <a:off x="1836" y="2239"/>
              <a:ext cx="200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a:solidFill>
                    <a:srgbClr val="FFCC99"/>
                  </a:solidFill>
                </a:rPr>
                <a:t>Total (or full) cost</a:t>
              </a:r>
            </a:p>
          </p:txBody>
        </p:sp>
        <p:sp>
          <p:nvSpPr>
            <p:cNvPr id="7" name="AutoShape 8"/>
            <p:cNvSpPr>
              <a:spLocks noChangeArrowheads="1"/>
            </p:cNvSpPr>
            <p:nvPr/>
          </p:nvSpPr>
          <p:spPr bwMode="auto">
            <a:xfrm>
              <a:off x="1953" y="1646"/>
              <a:ext cx="398" cy="465"/>
            </a:xfrm>
            <a:prstGeom prst="downArrow">
              <a:avLst>
                <a:gd name="adj1" fmla="val 50000"/>
                <a:gd name="adj2" fmla="val 29209"/>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8" name="AutoShape 9"/>
            <p:cNvSpPr>
              <a:spLocks noChangeArrowheads="1"/>
            </p:cNvSpPr>
            <p:nvPr/>
          </p:nvSpPr>
          <p:spPr bwMode="auto">
            <a:xfrm>
              <a:off x="3324" y="1658"/>
              <a:ext cx="398" cy="457"/>
            </a:xfrm>
            <a:prstGeom prst="downArrow">
              <a:avLst>
                <a:gd name="adj1" fmla="val 50000"/>
                <a:gd name="adj2" fmla="val 2870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9" name="AutoShape 10"/>
            <p:cNvSpPr>
              <a:spLocks noChangeArrowheads="1"/>
            </p:cNvSpPr>
            <p:nvPr/>
          </p:nvSpPr>
          <p:spPr bwMode="auto">
            <a:xfrm>
              <a:off x="1642" y="1035"/>
              <a:ext cx="1133" cy="712"/>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0" name="Text Box 11"/>
            <p:cNvSpPr txBox="1">
              <a:spLocks noChangeArrowheads="1"/>
            </p:cNvSpPr>
            <p:nvPr/>
          </p:nvSpPr>
          <p:spPr bwMode="auto">
            <a:xfrm>
              <a:off x="1713" y="1293"/>
              <a:ext cx="9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Fixed cost</a:t>
              </a:r>
            </a:p>
          </p:txBody>
        </p:sp>
        <p:sp>
          <p:nvSpPr>
            <p:cNvPr id="11" name="AutoShape 12"/>
            <p:cNvSpPr>
              <a:spLocks noChangeArrowheads="1"/>
            </p:cNvSpPr>
            <p:nvPr/>
          </p:nvSpPr>
          <p:spPr bwMode="auto">
            <a:xfrm>
              <a:off x="3004" y="1035"/>
              <a:ext cx="1133" cy="712"/>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2" name="Text Box 13"/>
            <p:cNvSpPr txBox="1">
              <a:spLocks noChangeArrowheads="1"/>
            </p:cNvSpPr>
            <p:nvPr/>
          </p:nvSpPr>
          <p:spPr bwMode="auto">
            <a:xfrm>
              <a:off x="3038" y="1218"/>
              <a:ext cx="96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Variable cost</a:t>
              </a:r>
            </a:p>
          </p:txBody>
        </p:sp>
      </p:gr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Question</a:t>
            </a:r>
            <a:endParaRPr lang="en-SG" dirty="0"/>
          </a:p>
        </p:txBody>
      </p:sp>
      <p:sp>
        <p:nvSpPr>
          <p:cNvPr id="3" name="Content Placeholder 2"/>
          <p:cNvSpPr>
            <a:spLocks noGrp="1"/>
          </p:cNvSpPr>
          <p:nvPr>
            <p:ph idx="1"/>
          </p:nvPr>
        </p:nvSpPr>
        <p:spPr/>
        <p:txBody>
          <a:bodyPr/>
          <a:lstStyle/>
          <a:p>
            <a:r>
              <a:rPr lang="en-US" dirty="0"/>
              <a:t>Are variable cost and direct cost the </a:t>
            </a:r>
            <a:r>
              <a:rPr lang="en-US" dirty="0" smtClean="0"/>
              <a:t>same</a:t>
            </a:r>
            <a:r>
              <a:rPr lang="en-US" dirty="0"/>
              <a:t>, and fixed cost and indirect cost  (overheads) the same?</a:t>
            </a:r>
          </a:p>
          <a:p>
            <a:endParaRPr lang="en-SG" dirty="0"/>
          </a:p>
        </p:txBody>
      </p:sp>
    </p:spTree>
    <p:extLst>
      <p:ext uri="{BB962C8B-B14F-4D97-AF65-F5344CB8AC3E}">
        <p14:creationId xmlns:p14="http://schemas.microsoft.com/office/powerpoint/2010/main" val="1448379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Answer: </a:t>
            </a:r>
            <a:endParaRPr lang="en-SG" dirty="0"/>
          </a:p>
        </p:txBody>
      </p:sp>
      <p:sp>
        <p:nvSpPr>
          <p:cNvPr id="3" name="Content Placeholder 2"/>
          <p:cNvSpPr>
            <a:spLocks noGrp="1"/>
          </p:cNvSpPr>
          <p:nvPr>
            <p:ph idx="1"/>
          </p:nvPr>
        </p:nvSpPr>
        <p:spPr/>
        <p:txBody>
          <a:bodyPr/>
          <a:lstStyle/>
          <a:p>
            <a:r>
              <a:rPr lang="en-US" dirty="0"/>
              <a:t>Fixed cost and variable cost are defined in terms of how costs behave in the face of changes in the volume of activity. </a:t>
            </a:r>
            <a:endParaRPr lang="en-US" dirty="0" smtClean="0"/>
          </a:p>
          <a:p>
            <a:r>
              <a:rPr lang="en-US" dirty="0" smtClean="0"/>
              <a:t>Direct </a:t>
            </a:r>
            <a:r>
              <a:rPr lang="en-US" dirty="0"/>
              <a:t>cost and indirect cost, on the other hand, are defined in terms of the extent to which they can be identified with, and measured in respect of, particular cost units (jobs). </a:t>
            </a:r>
            <a:endParaRPr lang="en-SG" dirty="0"/>
          </a:p>
        </p:txBody>
      </p:sp>
    </p:spTree>
    <p:extLst>
      <p:ext uri="{BB962C8B-B14F-4D97-AF65-F5344CB8AC3E}">
        <p14:creationId xmlns:p14="http://schemas.microsoft.com/office/powerpoint/2010/main" val="2484516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511175" y="100013"/>
            <a:ext cx="8121650" cy="830262"/>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2400" dirty="0"/>
              <a:t>The relationship between direct, indirect, variable and fixed costs of a particular job</a:t>
            </a:r>
          </a:p>
        </p:txBody>
      </p:sp>
      <p:grpSp>
        <p:nvGrpSpPr>
          <p:cNvPr id="18435" name="Group 25"/>
          <p:cNvGrpSpPr>
            <a:grpSpLocks/>
          </p:cNvGrpSpPr>
          <p:nvPr/>
        </p:nvGrpSpPr>
        <p:grpSpPr bwMode="auto">
          <a:xfrm>
            <a:off x="1687513" y="1255713"/>
            <a:ext cx="5768975" cy="4092575"/>
            <a:chOff x="892" y="857"/>
            <a:chExt cx="3633" cy="2578"/>
          </a:xfrm>
        </p:grpSpPr>
        <p:sp>
          <p:nvSpPr>
            <p:cNvPr id="18437" name="AutoShape 6"/>
            <p:cNvSpPr>
              <a:spLocks noChangeArrowheads="1"/>
            </p:cNvSpPr>
            <p:nvPr/>
          </p:nvSpPr>
          <p:spPr bwMode="auto">
            <a:xfrm>
              <a:off x="2840" y="857"/>
              <a:ext cx="1685" cy="1633"/>
            </a:xfrm>
            <a:prstGeom prst="roundRect">
              <a:avLst>
                <a:gd name="adj" fmla="val 8333"/>
              </a:avLst>
            </a:prstGeom>
            <a:solidFill>
              <a:srgbClr val="D2A7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a:p>
          </p:txBody>
        </p:sp>
        <p:sp>
          <p:nvSpPr>
            <p:cNvPr id="18438" name="AutoShape 7"/>
            <p:cNvSpPr>
              <a:spLocks noChangeArrowheads="1"/>
            </p:cNvSpPr>
            <p:nvPr/>
          </p:nvSpPr>
          <p:spPr bwMode="auto">
            <a:xfrm>
              <a:off x="892" y="2235"/>
              <a:ext cx="3462" cy="1088"/>
            </a:xfrm>
            <a:prstGeom prst="roundRect">
              <a:avLst>
                <a:gd name="adj" fmla="val 10255"/>
              </a:avLst>
            </a:prstGeom>
            <a:solidFill>
              <a:srgbClr val="D2A7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a:p>
          </p:txBody>
        </p:sp>
        <p:sp>
          <p:nvSpPr>
            <p:cNvPr id="18439" name="AutoShape 8"/>
            <p:cNvSpPr>
              <a:spLocks noChangeArrowheads="1"/>
            </p:cNvSpPr>
            <p:nvPr/>
          </p:nvSpPr>
          <p:spPr bwMode="auto">
            <a:xfrm>
              <a:off x="2731" y="2237"/>
              <a:ext cx="1793" cy="1191"/>
            </a:xfrm>
            <a:prstGeom prst="cube">
              <a:avLst>
                <a:gd name="adj" fmla="val 887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8440" name="Text Box 9"/>
            <p:cNvSpPr txBox="1">
              <a:spLocks noChangeArrowheads="1"/>
            </p:cNvSpPr>
            <p:nvPr/>
          </p:nvSpPr>
          <p:spPr bwMode="auto">
            <a:xfrm>
              <a:off x="2958" y="2539"/>
              <a:ext cx="1284"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a:solidFill>
                    <a:srgbClr val="FFCC99"/>
                  </a:solidFill>
                </a:rPr>
                <a:t>Total (or full) cost of a particular job</a:t>
              </a:r>
            </a:p>
          </p:txBody>
        </p:sp>
        <p:sp>
          <p:nvSpPr>
            <p:cNvPr id="18441" name="AutoShape 10"/>
            <p:cNvSpPr>
              <a:spLocks noChangeArrowheads="1"/>
            </p:cNvSpPr>
            <p:nvPr/>
          </p:nvSpPr>
          <p:spPr bwMode="auto">
            <a:xfrm>
              <a:off x="3661" y="1051"/>
              <a:ext cx="864" cy="978"/>
            </a:xfrm>
            <a:prstGeom prst="cube">
              <a:avLst>
                <a:gd name="adj" fmla="val 1213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8442" name="AutoShape 11"/>
            <p:cNvSpPr>
              <a:spLocks noChangeArrowheads="1"/>
            </p:cNvSpPr>
            <p:nvPr/>
          </p:nvSpPr>
          <p:spPr bwMode="auto">
            <a:xfrm>
              <a:off x="2738" y="1057"/>
              <a:ext cx="856" cy="978"/>
            </a:xfrm>
            <a:prstGeom prst="cube">
              <a:avLst>
                <a:gd name="adj" fmla="val 1213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8443" name="Text Box 12"/>
            <p:cNvSpPr txBox="1">
              <a:spLocks noChangeArrowheads="1"/>
            </p:cNvSpPr>
            <p:nvPr/>
          </p:nvSpPr>
          <p:spPr bwMode="auto">
            <a:xfrm>
              <a:off x="2772" y="1372"/>
              <a:ext cx="69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Fixed cost</a:t>
              </a:r>
            </a:p>
          </p:txBody>
        </p:sp>
        <p:grpSp>
          <p:nvGrpSpPr>
            <p:cNvPr id="18444" name="Group 13"/>
            <p:cNvGrpSpPr>
              <a:grpSpLocks/>
            </p:cNvGrpSpPr>
            <p:nvPr/>
          </p:nvGrpSpPr>
          <p:grpSpPr bwMode="auto">
            <a:xfrm>
              <a:off x="1074" y="2235"/>
              <a:ext cx="1415" cy="1200"/>
              <a:chOff x="3072" y="960"/>
              <a:chExt cx="2016" cy="1488"/>
            </a:xfrm>
          </p:grpSpPr>
          <p:sp>
            <p:nvSpPr>
              <p:cNvPr id="18452" name="AutoShape 14"/>
              <p:cNvSpPr>
                <a:spLocks noChangeArrowheads="1"/>
              </p:cNvSpPr>
              <p:nvPr/>
            </p:nvSpPr>
            <p:spPr bwMode="auto">
              <a:xfrm>
                <a:off x="3072" y="1752"/>
                <a:ext cx="2016" cy="696"/>
              </a:xfrm>
              <a:prstGeom prst="cube">
                <a:avLst>
                  <a:gd name="adj" fmla="val 21407"/>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8453" name="AutoShape 15"/>
              <p:cNvSpPr>
                <a:spLocks noChangeArrowheads="1"/>
              </p:cNvSpPr>
              <p:nvPr/>
            </p:nvSpPr>
            <p:spPr bwMode="auto">
              <a:xfrm>
                <a:off x="3072" y="960"/>
                <a:ext cx="2016" cy="696"/>
              </a:xfrm>
              <a:prstGeom prst="cube">
                <a:avLst>
                  <a:gd name="adj" fmla="val 21407"/>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sp>
          <p:nvSpPr>
            <p:cNvPr id="18445" name="Text Box 16"/>
            <p:cNvSpPr txBox="1">
              <a:spLocks noChangeArrowheads="1"/>
            </p:cNvSpPr>
            <p:nvPr/>
          </p:nvSpPr>
          <p:spPr bwMode="auto">
            <a:xfrm>
              <a:off x="1107" y="2350"/>
              <a:ext cx="121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Indirect cost (overheads)</a:t>
              </a:r>
            </a:p>
          </p:txBody>
        </p:sp>
        <p:sp>
          <p:nvSpPr>
            <p:cNvPr id="18446" name="Text Box 17"/>
            <p:cNvSpPr txBox="1">
              <a:spLocks noChangeArrowheads="1"/>
            </p:cNvSpPr>
            <p:nvPr/>
          </p:nvSpPr>
          <p:spPr bwMode="auto">
            <a:xfrm>
              <a:off x="1139" y="3080"/>
              <a:ext cx="116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Direct cost</a:t>
              </a:r>
            </a:p>
          </p:txBody>
        </p:sp>
        <p:sp>
          <p:nvSpPr>
            <p:cNvPr id="18447" name="Text Box 18"/>
            <p:cNvSpPr txBox="1">
              <a:spLocks noChangeArrowheads="1"/>
            </p:cNvSpPr>
            <p:nvPr/>
          </p:nvSpPr>
          <p:spPr bwMode="auto">
            <a:xfrm>
              <a:off x="3670" y="1372"/>
              <a:ext cx="75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Variable cost</a:t>
              </a:r>
            </a:p>
          </p:txBody>
        </p:sp>
        <p:sp>
          <p:nvSpPr>
            <p:cNvPr id="18448" name="AutoShape 20"/>
            <p:cNvSpPr>
              <a:spLocks noChangeArrowheads="1"/>
            </p:cNvSpPr>
            <p:nvPr/>
          </p:nvSpPr>
          <p:spPr bwMode="auto">
            <a:xfrm>
              <a:off x="2423" y="2432"/>
              <a:ext cx="301" cy="274"/>
            </a:xfrm>
            <a:prstGeom prst="rightArrow">
              <a:avLst>
                <a:gd name="adj1" fmla="val 50000"/>
                <a:gd name="adj2" fmla="val 27464"/>
              </a:avLst>
            </a:prstGeom>
            <a:solidFill>
              <a:srgbClr val="663300"/>
            </a:solidFill>
            <a:ln w="9525">
              <a:solidFill>
                <a:srgbClr val="663300"/>
              </a:solidFill>
              <a:miter lim="800000"/>
              <a:headEnd/>
              <a:tailEnd/>
            </a:ln>
          </p:spPr>
          <p:txBody>
            <a:bodyPr wrap="none" anchor="ctr"/>
            <a:lstStyle/>
            <a:p>
              <a:pPr eaLnBrk="1" hangingPunct="1"/>
              <a:endParaRPr lang="en-GB" altLang="en-US"/>
            </a:p>
          </p:txBody>
        </p:sp>
        <p:sp>
          <p:nvSpPr>
            <p:cNvPr id="18449" name="AutoShape 21"/>
            <p:cNvSpPr>
              <a:spLocks noChangeArrowheads="1"/>
            </p:cNvSpPr>
            <p:nvPr/>
          </p:nvSpPr>
          <p:spPr bwMode="auto">
            <a:xfrm>
              <a:off x="2430" y="3016"/>
              <a:ext cx="301" cy="274"/>
            </a:xfrm>
            <a:prstGeom prst="rightArrow">
              <a:avLst>
                <a:gd name="adj1" fmla="val 50000"/>
                <a:gd name="adj2" fmla="val 27464"/>
              </a:avLst>
            </a:prstGeom>
            <a:solidFill>
              <a:srgbClr val="663300"/>
            </a:solidFill>
            <a:ln w="9525">
              <a:solidFill>
                <a:srgbClr val="663300"/>
              </a:solidFill>
              <a:miter lim="800000"/>
              <a:headEnd/>
              <a:tailEnd/>
            </a:ln>
          </p:spPr>
          <p:txBody>
            <a:bodyPr wrap="none" anchor="ctr"/>
            <a:lstStyle/>
            <a:p>
              <a:pPr eaLnBrk="1" hangingPunct="1"/>
              <a:endParaRPr lang="en-GB" altLang="en-US"/>
            </a:p>
          </p:txBody>
        </p:sp>
        <p:sp>
          <p:nvSpPr>
            <p:cNvPr id="18450" name="AutoShape 22"/>
            <p:cNvSpPr>
              <a:spLocks noChangeArrowheads="1"/>
            </p:cNvSpPr>
            <p:nvPr/>
          </p:nvSpPr>
          <p:spPr bwMode="auto">
            <a:xfrm rot="5400000">
              <a:off x="3916" y="2034"/>
              <a:ext cx="275" cy="274"/>
            </a:xfrm>
            <a:prstGeom prst="rightArrow">
              <a:avLst>
                <a:gd name="adj1" fmla="val 50370"/>
                <a:gd name="adj2" fmla="val 26690"/>
              </a:avLst>
            </a:prstGeom>
            <a:solidFill>
              <a:srgbClr val="663300"/>
            </a:solidFill>
            <a:ln w="9525">
              <a:solidFill>
                <a:srgbClr val="663300"/>
              </a:solidFill>
              <a:miter lim="800000"/>
              <a:headEnd/>
              <a:tailEnd/>
            </a:ln>
          </p:spPr>
          <p:txBody>
            <a:bodyPr wrap="none" anchor="ctr"/>
            <a:lstStyle/>
            <a:p>
              <a:pPr eaLnBrk="1" hangingPunct="1"/>
              <a:endParaRPr lang="en-GB" altLang="en-US"/>
            </a:p>
          </p:txBody>
        </p:sp>
        <p:sp>
          <p:nvSpPr>
            <p:cNvPr id="18451" name="AutoShape 23"/>
            <p:cNvSpPr>
              <a:spLocks noChangeArrowheads="1"/>
            </p:cNvSpPr>
            <p:nvPr/>
          </p:nvSpPr>
          <p:spPr bwMode="auto">
            <a:xfrm rot="5400000">
              <a:off x="2987" y="2038"/>
              <a:ext cx="267" cy="274"/>
            </a:xfrm>
            <a:prstGeom prst="rightArrow">
              <a:avLst>
                <a:gd name="adj1" fmla="val 50370"/>
                <a:gd name="adj2" fmla="val 28093"/>
              </a:avLst>
            </a:prstGeom>
            <a:solidFill>
              <a:srgbClr val="663300"/>
            </a:solidFill>
            <a:ln w="9525">
              <a:solidFill>
                <a:srgbClr val="663300"/>
              </a:solidFill>
              <a:miter lim="800000"/>
              <a:headEnd/>
              <a:tailEnd/>
            </a:ln>
          </p:spPr>
          <p:txBody>
            <a:bodyPr wrap="none" anchor="ctr"/>
            <a:lstStyle/>
            <a:p>
              <a:pPr eaLnBrk="1" hangingPunct="1"/>
              <a:endParaRPr lang="en-GB" altLang="en-US"/>
            </a:p>
          </p:txBody>
        </p:sp>
      </p:grpSp>
      <p:sp>
        <p:nvSpPr>
          <p:cNvPr id="23" name="Rectangle 22"/>
          <p:cNvSpPr>
            <a:spLocks noChangeArrowheads="1"/>
          </p:cNvSpPr>
          <p:nvPr/>
        </p:nvSpPr>
        <p:spPr bwMode="auto">
          <a:xfrm rot="10800000" flipV="1">
            <a:off x="392113" y="6075363"/>
            <a:ext cx="8320087" cy="369887"/>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8.5 </a:t>
            </a:r>
            <a:r>
              <a:rPr lang="en-GB" altLang="ko-KR" kern="0" dirty="0">
                <a:solidFill>
                  <a:srgbClr val="000000"/>
                </a:solidFill>
                <a:latin typeface="Arial" panose="020B0604020202020204" pitchFamily="34" charset="0"/>
                <a:ea typeface="Gulim" pitchFamily="34" charset="-127"/>
              </a:rPr>
              <a:t> </a:t>
            </a:r>
            <a:endParaRPr lang="en-IN" altLang="ko-KR" kern="0" dirty="0">
              <a:solidFill>
                <a:srgbClr val="000000"/>
              </a:solidFill>
              <a:latin typeface="Arial" panose="020B0604020202020204" pitchFamily="34" charset="0"/>
              <a:ea typeface="Gulim" pitchFamily="34" charset="-127"/>
            </a:endParaRPr>
          </a:p>
        </p:txBody>
      </p:sp>
    </p:spTree>
    <p:extLst>
      <p:ext uri="{BB962C8B-B14F-4D97-AF65-F5344CB8AC3E}">
        <p14:creationId xmlns:p14="http://schemas.microsoft.com/office/powerpoint/2010/main" val="2089735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The Indirect Cost Issue</a:t>
            </a:r>
          </a:p>
        </p:txBody>
      </p:sp>
      <p:sp>
        <p:nvSpPr>
          <p:cNvPr id="3" name="Content Placeholder 2"/>
          <p:cNvSpPr>
            <a:spLocks noGrp="1"/>
          </p:cNvSpPr>
          <p:nvPr>
            <p:ph idx="1"/>
          </p:nvPr>
        </p:nvSpPr>
        <p:spPr/>
        <p:txBody>
          <a:bodyPr>
            <a:normAutofit fontScale="92500"/>
          </a:bodyPr>
          <a:lstStyle/>
          <a:p>
            <a:r>
              <a:rPr lang="en-US" dirty="0"/>
              <a:t>While indirect cost must form part of the  full cost of each cost unit, it cannot, </a:t>
            </a:r>
            <a:r>
              <a:rPr lang="en-US" dirty="0" smtClean="0"/>
              <a:t>by definition, be identified directly with particular </a:t>
            </a:r>
            <a:r>
              <a:rPr lang="en-US" dirty="0"/>
              <a:t>cost units.</a:t>
            </a:r>
          </a:p>
          <a:p>
            <a:endParaRPr lang="en-US" dirty="0"/>
          </a:p>
          <a:p>
            <a:r>
              <a:rPr lang="en-US" dirty="0"/>
              <a:t>This raises a major practical issue:  how can indirect cost be assigned to  individual cost units?</a:t>
            </a:r>
          </a:p>
          <a:p>
            <a:endParaRPr lang="en-US" dirty="0"/>
          </a:p>
          <a:p>
            <a:r>
              <a:rPr lang="en-US" dirty="0"/>
              <a:t>Sharing overheads equally?</a:t>
            </a:r>
          </a:p>
          <a:p>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Overheads as service renderers</a:t>
            </a:r>
            <a:endParaRPr lang="en-SG" dirty="0"/>
          </a:p>
        </p:txBody>
      </p:sp>
      <p:sp>
        <p:nvSpPr>
          <p:cNvPr id="3" name="Content Placeholder 2"/>
          <p:cNvSpPr>
            <a:spLocks noGrp="1"/>
          </p:cNvSpPr>
          <p:nvPr>
            <p:ph idx="1"/>
          </p:nvPr>
        </p:nvSpPr>
        <p:spPr>
          <a:xfrm>
            <a:off x="457200" y="1600200"/>
            <a:ext cx="8229600" cy="4925144"/>
          </a:xfrm>
        </p:spPr>
        <p:txBody>
          <a:bodyPr>
            <a:normAutofit/>
          </a:bodyPr>
          <a:lstStyle/>
          <a:p>
            <a:r>
              <a:rPr lang="en-US" sz="2400" dirty="0"/>
              <a:t>Indirect cost (overheads) can be viewed as </a:t>
            </a:r>
            <a:r>
              <a:rPr lang="en-US" sz="2400" dirty="0" smtClean="0"/>
              <a:t>rendering </a:t>
            </a:r>
            <a:r>
              <a:rPr lang="en-US" sz="2400" dirty="0"/>
              <a:t>a service to cost units. </a:t>
            </a:r>
            <a:endParaRPr lang="en-US" sz="2400" dirty="0" smtClean="0"/>
          </a:p>
          <a:p>
            <a:r>
              <a:rPr lang="en-US" sz="2400" dirty="0" smtClean="0"/>
              <a:t>For </a:t>
            </a:r>
            <a:r>
              <a:rPr lang="en-US" sz="2400" dirty="0"/>
              <a:t>example, a legal case undertaken by a firm of </a:t>
            </a:r>
            <a:r>
              <a:rPr lang="en-US" sz="2400" dirty="0" smtClean="0"/>
              <a:t>solicitors </a:t>
            </a:r>
            <a:r>
              <a:rPr lang="en-US" sz="2400" dirty="0"/>
              <a:t>for a particular client</a:t>
            </a:r>
            <a:r>
              <a:rPr lang="en-US" sz="2400" dirty="0" smtClean="0"/>
              <a:t>.</a:t>
            </a:r>
          </a:p>
          <a:p>
            <a:r>
              <a:rPr lang="en-US" sz="2400" dirty="0"/>
              <a:t>It seems </a:t>
            </a:r>
            <a:r>
              <a:rPr lang="en-US" sz="2400" dirty="0" smtClean="0"/>
              <a:t>reasonable to </a:t>
            </a:r>
            <a:r>
              <a:rPr lang="en-US" sz="2400" dirty="0"/>
              <a:t>charge each case </a:t>
            </a:r>
            <a:r>
              <a:rPr lang="en-US" sz="2400" dirty="0" smtClean="0"/>
              <a:t>with </a:t>
            </a:r>
            <a:r>
              <a:rPr lang="en-US" sz="2400" dirty="0"/>
              <a:t>a share of the cost of running the office (rent, lighting, heating, cleaning, building maintenance and so on</a:t>
            </a:r>
            <a:r>
              <a:rPr lang="en-US" sz="2400" dirty="0" smtClean="0"/>
              <a:t>).</a:t>
            </a:r>
          </a:p>
          <a:p>
            <a:r>
              <a:rPr lang="en-US" sz="2400" dirty="0"/>
              <a:t>How might the cost of running the office, which is a cost incurred for all the work undertaken by the firm, be divided between individual legal cases that differ in size and complexity?</a:t>
            </a:r>
            <a:endParaRPr lang="en-SG" sz="2400" dirty="0"/>
          </a:p>
        </p:txBody>
      </p:sp>
    </p:spTree>
    <p:extLst>
      <p:ext uri="{BB962C8B-B14F-4D97-AF65-F5344CB8AC3E}">
        <p14:creationId xmlns:p14="http://schemas.microsoft.com/office/powerpoint/2010/main" val="3109407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Example</a:t>
            </a:r>
            <a:endParaRPr lang="en-SG"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pPr marL="0" indent="0">
              <a:buNone/>
            </a:pPr>
            <a:r>
              <a:rPr lang="en-US" dirty="0"/>
              <a:t>Johnson Ltd, a business that provides a personal  computer maintenance and repair service, has  overheads of £10,000 each month. Each month 1,000  direct </a:t>
            </a:r>
            <a:r>
              <a:rPr lang="en-US" dirty="0" err="1"/>
              <a:t>labour</a:t>
            </a:r>
            <a:r>
              <a:rPr lang="en-US" dirty="0"/>
              <a:t> hours are worked and charged to cost units </a:t>
            </a:r>
            <a:r>
              <a:rPr lang="en-US" dirty="0" smtClean="0"/>
              <a:t>(jobs </a:t>
            </a:r>
            <a:r>
              <a:rPr lang="en-US" dirty="0"/>
              <a:t>carried out by </a:t>
            </a:r>
            <a:r>
              <a:rPr lang="en-US" dirty="0" smtClean="0"/>
              <a:t>the business). </a:t>
            </a:r>
            <a:r>
              <a:rPr lang="en-US" dirty="0"/>
              <a:t>A particular repair undertaken by the business used direct materials  costing £15. Direct </a:t>
            </a:r>
            <a:r>
              <a:rPr lang="en-US" dirty="0" err="1"/>
              <a:t>labour</a:t>
            </a:r>
            <a:r>
              <a:rPr lang="en-US" dirty="0"/>
              <a:t> worked on the repair was 3  hours and the wage rate is £16 an hour</a:t>
            </a:r>
            <a:r>
              <a:rPr lang="en-US" dirty="0" smtClean="0"/>
              <a:t>.</a:t>
            </a:r>
          </a:p>
          <a:p>
            <a:pPr marL="0" indent="0">
              <a:buNone/>
            </a:pPr>
            <a:endParaRPr lang="en-US" dirty="0"/>
          </a:p>
          <a:p>
            <a:pPr marL="0" indent="0">
              <a:buNone/>
            </a:pPr>
            <a:r>
              <a:rPr lang="en-US" dirty="0"/>
              <a:t>Johnson Ltd charges overheads to jobs on a </a:t>
            </a:r>
            <a:r>
              <a:rPr lang="en-US" dirty="0" smtClean="0"/>
              <a:t>direct </a:t>
            </a:r>
            <a:r>
              <a:rPr lang="en-US" dirty="0" err="1" smtClean="0"/>
              <a:t>labour</a:t>
            </a:r>
            <a:r>
              <a:rPr lang="en-US" dirty="0" smtClean="0"/>
              <a:t> </a:t>
            </a:r>
            <a:r>
              <a:rPr lang="en-US" dirty="0"/>
              <a:t>hour basis</a:t>
            </a:r>
            <a:r>
              <a:rPr lang="en-US" dirty="0" smtClean="0"/>
              <a:t>.</a:t>
            </a:r>
          </a:p>
          <a:p>
            <a:pPr marL="0" indent="0">
              <a:buNone/>
            </a:pPr>
            <a:endParaRPr lang="en-US" dirty="0" smtClean="0"/>
          </a:p>
          <a:p>
            <a:pPr marL="0" indent="0">
              <a:buNone/>
            </a:pPr>
            <a:r>
              <a:rPr lang="en-US" dirty="0" smtClean="0"/>
              <a:t>What </a:t>
            </a:r>
            <a:r>
              <a:rPr lang="en-US" dirty="0"/>
              <a:t>is the full (absorption) cost of the repair?</a:t>
            </a:r>
          </a:p>
          <a:p>
            <a:pPr marL="0" indent="0">
              <a:buNone/>
            </a:pPr>
            <a:endParaRPr lang="en-US" dirty="0"/>
          </a:p>
          <a:p>
            <a:endParaRPr lang="en-US" dirty="0"/>
          </a:p>
          <a:p>
            <a:endParaRPr lang="en-US" dirty="0"/>
          </a:p>
          <a:p>
            <a:endParaRPr lang="en-SG" dirty="0"/>
          </a:p>
        </p:txBody>
      </p:sp>
    </p:spTree>
    <p:extLst>
      <p:ext uri="{BB962C8B-B14F-4D97-AF65-F5344CB8AC3E}">
        <p14:creationId xmlns:p14="http://schemas.microsoft.com/office/powerpoint/2010/main" val="1448379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Answer: </a:t>
            </a:r>
            <a:endParaRPr lang="en-SG"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2050" y="1976438"/>
            <a:ext cx="6819900"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5612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62074"/>
          </a:xfrm>
        </p:spPr>
        <p:txBody>
          <a:bodyPr>
            <a:normAutofit fontScale="90000"/>
          </a:bodyPr>
          <a:lstStyle/>
          <a:p>
            <a:r>
              <a:rPr lang="en-SG" dirty="0" smtClean="0"/>
              <a:t>Question:</a:t>
            </a:r>
            <a:endParaRPr lang="en-SG" dirty="0"/>
          </a:p>
        </p:txBody>
      </p:sp>
      <p:sp>
        <p:nvSpPr>
          <p:cNvPr id="3" name="Content Placeholder 2"/>
          <p:cNvSpPr>
            <a:spLocks noGrp="1"/>
          </p:cNvSpPr>
          <p:nvPr>
            <p:ph idx="1"/>
          </p:nvPr>
        </p:nvSpPr>
        <p:spPr>
          <a:xfrm>
            <a:off x="467544" y="836712"/>
            <a:ext cx="8229600" cy="6021288"/>
          </a:xfrm>
        </p:spPr>
        <p:txBody>
          <a:bodyPr>
            <a:normAutofit fontScale="85000" lnSpcReduction="20000"/>
          </a:bodyPr>
          <a:lstStyle/>
          <a:p>
            <a:pPr marL="0" indent="0">
              <a:buNone/>
            </a:pPr>
            <a:r>
              <a:rPr lang="en-US" sz="2400" dirty="0"/>
              <a:t>Marine Suppliers Ltd undertakes a range of work, including making sails for small sailing boats on a made-to-measure basis. The business expects the following to arise during the next </a:t>
            </a:r>
            <a:r>
              <a:rPr lang="en-US" sz="2400" dirty="0" smtClean="0"/>
              <a:t>month:</a:t>
            </a:r>
          </a:p>
          <a:p>
            <a:pPr marL="0" indent="0">
              <a:buNone/>
            </a:pPr>
            <a:r>
              <a:rPr lang="en-US" sz="2400" dirty="0"/>
              <a:t>Direct </a:t>
            </a:r>
            <a:r>
              <a:rPr lang="en-US" sz="2400" dirty="0" err="1"/>
              <a:t>labour</a:t>
            </a:r>
            <a:r>
              <a:rPr lang="en-US" sz="2400" dirty="0"/>
              <a:t> cost £60,000 </a:t>
            </a:r>
            <a:endParaRPr lang="en-US" sz="2400" dirty="0" smtClean="0"/>
          </a:p>
          <a:p>
            <a:pPr marL="0" indent="0">
              <a:buNone/>
            </a:pPr>
            <a:r>
              <a:rPr lang="en-US" sz="2400" dirty="0" smtClean="0"/>
              <a:t>Direct </a:t>
            </a:r>
            <a:r>
              <a:rPr lang="en-US" sz="2400" dirty="0" err="1"/>
              <a:t>labour</a:t>
            </a:r>
            <a:r>
              <a:rPr lang="en-US" sz="2400" dirty="0"/>
              <a:t> time 6,000 hours </a:t>
            </a:r>
            <a:endParaRPr lang="en-US" sz="2400" dirty="0" smtClean="0"/>
          </a:p>
          <a:p>
            <a:pPr marL="0" indent="0">
              <a:buNone/>
            </a:pPr>
            <a:r>
              <a:rPr lang="en-US" sz="2400" dirty="0" smtClean="0"/>
              <a:t>Indirect </a:t>
            </a:r>
            <a:r>
              <a:rPr lang="en-US" sz="2400" dirty="0" err="1"/>
              <a:t>labour</a:t>
            </a:r>
            <a:r>
              <a:rPr lang="en-US" sz="2400" dirty="0"/>
              <a:t> cost £9,000 </a:t>
            </a:r>
            <a:endParaRPr lang="en-US" sz="2400" dirty="0" smtClean="0"/>
          </a:p>
          <a:p>
            <a:pPr marL="0" indent="0">
              <a:buNone/>
            </a:pPr>
            <a:r>
              <a:rPr lang="en-US" sz="2400" dirty="0" smtClean="0"/>
              <a:t>Depreciation </a:t>
            </a:r>
            <a:r>
              <a:rPr lang="en-US" sz="2400" dirty="0"/>
              <a:t>of machinery £3,000 </a:t>
            </a:r>
            <a:endParaRPr lang="en-US" sz="2400" dirty="0" smtClean="0"/>
          </a:p>
          <a:p>
            <a:pPr marL="0" indent="0">
              <a:buNone/>
            </a:pPr>
            <a:r>
              <a:rPr lang="en-US" sz="2400" dirty="0" smtClean="0"/>
              <a:t>Rent </a:t>
            </a:r>
            <a:r>
              <a:rPr lang="en-US" sz="2400" dirty="0"/>
              <a:t>£5,000 </a:t>
            </a:r>
            <a:endParaRPr lang="en-US" sz="2400" dirty="0" smtClean="0"/>
          </a:p>
          <a:p>
            <a:pPr marL="0" indent="0">
              <a:buNone/>
            </a:pPr>
            <a:r>
              <a:rPr lang="en-US" sz="2400" dirty="0" smtClean="0"/>
              <a:t>Heating</a:t>
            </a:r>
            <a:r>
              <a:rPr lang="en-US" sz="2400" dirty="0"/>
              <a:t>, lighting and power £2,000 </a:t>
            </a:r>
            <a:endParaRPr lang="en-US" sz="2400" dirty="0" smtClean="0"/>
          </a:p>
          <a:p>
            <a:pPr marL="0" indent="0">
              <a:buNone/>
            </a:pPr>
            <a:r>
              <a:rPr lang="en-US" sz="2400" dirty="0" smtClean="0"/>
              <a:t>Machine </a:t>
            </a:r>
            <a:r>
              <a:rPr lang="en-US" sz="2400" dirty="0"/>
              <a:t>time 2,000 hours </a:t>
            </a:r>
            <a:endParaRPr lang="en-US" sz="2400" dirty="0" smtClean="0"/>
          </a:p>
          <a:p>
            <a:pPr marL="0" indent="0">
              <a:buNone/>
            </a:pPr>
            <a:r>
              <a:rPr lang="en-US" sz="2400" dirty="0" smtClean="0"/>
              <a:t>Indirect </a:t>
            </a:r>
            <a:r>
              <a:rPr lang="en-US" sz="2400" dirty="0"/>
              <a:t>materials £500 </a:t>
            </a:r>
            <a:endParaRPr lang="en-US" sz="2400" dirty="0" smtClean="0"/>
          </a:p>
          <a:p>
            <a:pPr marL="0" indent="0">
              <a:buNone/>
            </a:pPr>
            <a:r>
              <a:rPr lang="en-US" sz="2400" dirty="0" smtClean="0"/>
              <a:t>Other </a:t>
            </a:r>
            <a:r>
              <a:rPr lang="en-US" sz="2400" dirty="0"/>
              <a:t>miscellaneous indirect production cost elements (overheads) £200 </a:t>
            </a:r>
            <a:endParaRPr lang="en-US" sz="2400" dirty="0" smtClean="0"/>
          </a:p>
          <a:p>
            <a:pPr marL="0" indent="0">
              <a:buNone/>
            </a:pPr>
            <a:r>
              <a:rPr lang="en-US" sz="2400" dirty="0" smtClean="0"/>
              <a:t>Direct </a:t>
            </a:r>
            <a:r>
              <a:rPr lang="en-US" sz="2400" dirty="0"/>
              <a:t>materials cost £3,000 </a:t>
            </a:r>
            <a:endParaRPr lang="en-US" sz="2400" dirty="0" smtClean="0"/>
          </a:p>
          <a:p>
            <a:pPr marL="0" indent="0">
              <a:buNone/>
            </a:pPr>
            <a:endParaRPr lang="en-US" sz="2400" dirty="0" smtClean="0"/>
          </a:p>
          <a:p>
            <a:pPr marL="0" indent="0">
              <a:buNone/>
            </a:pPr>
            <a:r>
              <a:rPr lang="en-US" sz="2400" dirty="0"/>
              <a:t>The business has received an enquiry about a sail. It is estimated that the particular sail will take 12 direct </a:t>
            </a:r>
            <a:r>
              <a:rPr lang="en-US" sz="2400" dirty="0" err="1"/>
              <a:t>labour</a:t>
            </a:r>
            <a:r>
              <a:rPr lang="en-US" sz="2400" dirty="0"/>
              <a:t> hours to make and will require 20 square </a:t>
            </a:r>
            <a:r>
              <a:rPr lang="en-US" sz="2400" dirty="0" err="1"/>
              <a:t>metres</a:t>
            </a:r>
            <a:r>
              <a:rPr lang="en-US" sz="2400" dirty="0"/>
              <a:t> of sailcloth, which costs £2 per square </a:t>
            </a:r>
            <a:r>
              <a:rPr lang="en-US" sz="2400" dirty="0" err="1"/>
              <a:t>metre</a:t>
            </a:r>
            <a:r>
              <a:rPr lang="en-US" sz="2400" dirty="0"/>
              <a:t>. The business normally uses a direct </a:t>
            </a:r>
            <a:r>
              <a:rPr lang="en-US" sz="2400" dirty="0" err="1"/>
              <a:t>labour</a:t>
            </a:r>
            <a:r>
              <a:rPr lang="en-US" sz="2400" dirty="0"/>
              <a:t> hour basis of charging indirect cost (overheads) to individual jobs. </a:t>
            </a:r>
            <a:endParaRPr lang="en-US" sz="2400" dirty="0" smtClean="0"/>
          </a:p>
          <a:p>
            <a:pPr marL="0" indent="0">
              <a:buNone/>
            </a:pPr>
            <a:r>
              <a:rPr lang="en-US" sz="2400" dirty="0" smtClean="0"/>
              <a:t>What </a:t>
            </a:r>
            <a:r>
              <a:rPr lang="en-US" sz="2400" dirty="0"/>
              <a:t>is the full (absorption) cost of making the sail? </a:t>
            </a:r>
            <a:endParaRPr lang="en-SG" sz="2400" dirty="0"/>
          </a:p>
        </p:txBody>
      </p:sp>
    </p:spTree>
    <p:extLst>
      <p:ext uri="{BB962C8B-B14F-4D97-AF65-F5344CB8AC3E}">
        <p14:creationId xmlns:p14="http://schemas.microsoft.com/office/powerpoint/2010/main" val="1995355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SG" dirty="0" smtClean="0"/>
              <a:t>Learning outcomes</a:t>
            </a:r>
            <a:endParaRPr lang="en-SG"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marL="127000" indent="-457200">
              <a:lnSpc>
                <a:spcPct val="110000"/>
              </a:lnSpc>
              <a:buFont typeface="Wingdings" pitchFamily="2" charset="2"/>
              <a:buChar char="q"/>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Noto Sans SC Regular" charset="0"/>
                <a:cs typeface="Noto Sans SC Regular" charset="0"/>
              </a:rPr>
              <a:t>Deduce the full (absorption) cost of a cost unit in a  single-product and a multi-product environment,  using the traditional approach</a:t>
            </a:r>
            <a:r>
              <a:rPr lang="en-US" dirty="0" smtClean="0">
                <a:ea typeface="Noto Sans SC Regular" charset="0"/>
                <a:cs typeface="Noto Sans SC Regular" charset="0"/>
              </a:rPr>
              <a:t>;</a:t>
            </a:r>
            <a:endParaRPr lang="en-US" sz="4400" dirty="0">
              <a:ea typeface="Noto Sans SC Regular" charset="0"/>
              <a:cs typeface="Noto Sans SC Regular" charset="0"/>
            </a:endParaRPr>
          </a:p>
          <a:p>
            <a:pPr marL="174625" indent="-457200">
              <a:lnSpc>
                <a:spcPct val="112000"/>
              </a:lnSpc>
              <a:buFont typeface="Wingdings" pitchFamily="2" charset="2"/>
              <a:buChar char="q"/>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Noto Sans SC Regular" charset="0"/>
                <a:cs typeface="Noto Sans SC Regular" charset="0"/>
              </a:rPr>
              <a:t>Discuss the problems of deducing full (absorption)  cost in practice</a:t>
            </a:r>
            <a:r>
              <a:rPr lang="en-US" dirty="0" smtClean="0">
                <a:ea typeface="Noto Sans SC Regular" charset="0"/>
                <a:cs typeface="Noto Sans SC Regular" charset="0"/>
              </a:rPr>
              <a:t>;</a:t>
            </a:r>
            <a:endParaRPr lang="en-US" sz="4000" dirty="0">
              <a:ea typeface="Noto Sans SC Regular" charset="0"/>
              <a:cs typeface="Noto Sans SC Regular" charset="0"/>
            </a:endParaRPr>
          </a:p>
          <a:p>
            <a:pPr marL="174625" indent="-457200">
              <a:lnSpc>
                <a:spcPct val="120000"/>
              </a:lnSpc>
              <a:buFont typeface="Wingdings" pitchFamily="2" charset="2"/>
              <a:buChar char="q"/>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Noto Sans SC Regular" charset="0"/>
                <a:cs typeface="Noto Sans SC Regular" charset="0"/>
              </a:rPr>
              <a:t>Discuss the usefulness of full (absorption)  cost information to managers;</a:t>
            </a:r>
          </a:p>
          <a:p>
            <a:pPr marL="0" indent="457200">
              <a:lnSpc>
                <a:spcPct val="120000"/>
              </a:lnSpc>
              <a:spcBef>
                <a:spcPts val="0"/>
              </a:spcBef>
              <a:buFont typeface="Wingdings" pitchFamily="2" charset="2"/>
              <a:buChar char="q"/>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dirty="0">
                <a:ea typeface="Noto Sans SC Regular" charset="0"/>
                <a:cs typeface="Noto Sans SC Regular" charset="0"/>
              </a:rPr>
              <a:t>Explain the role and nature of activity-based costing</a:t>
            </a:r>
          </a:p>
          <a:p>
            <a:pPr marL="0" indent="457200">
              <a:lnSpc>
                <a:spcPct val="120000"/>
              </a:lnSpc>
              <a:spcBef>
                <a:spcPts val="0"/>
              </a:spcBef>
              <a:buFont typeface="Wingdings" pitchFamily="2" charset="2"/>
              <a:buChar char="q"/>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endParaRPr lang="en-US" dirty="0">
              <a:solidFill>
                <a:srgbClr val="000053"/>
              </a:solidFill>
              <a:ea typeface="Noto Sans SC Regular" charset="0"/>
              <a:cs typeface="Noto Sans SC Regular" charset="0"/>
            </a:endParaRPr>
          </a:p>
        </p:txBody>
      </p:sp>
    </p:spTree>
    <p:extLst>
      <p:ext uri="{BB962C8B-B14F-4D97-AF65-F5344CB8AC3E}">
        <p14:creationId xmlns:p14="http://schemas.microsoft.com/office/powerpoint/2010/main" val="2562526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1872208" cy="1143000"/>
          </a:xfrm>
        </p:spPr>
        <p:txBody>
          <a:bodyPr>
            <a:normAutofit fontScale="90000"/>
          </a:bodyPr>
          <a:lstStyle/>
          <a:p>
            <a:r>
              <a:rPr lang="en-SG" dirty="0" smtClean="0"/>
              <a:t>Answer</a:t>
            </a:r>
            <a:endParaRPr lang="en-SG" dirty="0"/>
          </a:p>
        </p:txBody>
      </p:sp>
      <p:sp>
        <p:nvSpPr>
          <p:cNvPr id="3" name="Content Placeholder 2"/>
          <p:cNvSpPr>
            <a:spLocks noGrp="1"/>
          </p:cNvSpPr>
          <p:nvPr>
            <p:ph idx="1"/>
          </p:nvPr>
        </p:nvSpPr>
        <p:spPr/>
        <p:txBody>
          <a:bodyPr/>
          <a:lstStyle/>
          <a:p>
            <a:endParaRPr lang="en-SG"/>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692696"/>
            <a:ext cx="6858000" cy="604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095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36"/>
          <p:cNvGrpSpPr>
            <a:grpSpLocks noChangeAspect="1"/>
          </p:cNvGrpSpPr>
          <p:nvPr/>
        </p:nvGrpSpPr>
        <p:grpSpPr bwMode="auto">
          <a:xfrm>
            <a:off x="1328738" y="687388"/>
            <a:ext cx="6486525" cy="4995862"/>
            <a:chOff x="625" y="463"/>
            <a:chExt cx="4829" cy="3720"/>
          </a:xfrm>
        </p:grpSpPr>
        <p:grpSp>
          <p:nvGrpSpPr>
            <p:cNvPr id="20485" name="Group 6"/>
            <p:cNvGrpSpPr>
              <a:grpSpLocks/>
            </p:cNvGrpSpPr>
            <p:nvPr/>
          </p:nvGrpSpPr>
          <p:grpSpPr bwMode="auto">
            <a:xfrm>
              <a:off x="2194" y="2359"/>
              <a:ext cx="1293" cy="629"/>
              <a:chOff x="2200" y="2427"/>
              <a:chExt cx="1095" cy="629"/>
            </a:xfrm>
          </p:grpSpPr>
          <p:sp>
            <p:nvSpPr>
              <p:cNvPr id="20509" name="AutoShape 7"/>
              <p:cNvSpPr>
                <a:spLocks noChangeArrowheads="1"/>
              </p:cNvSpPr>
              <p:nvPr/>
            </p:nvSpPr>
            <p:spPr bwMode="auto">
              <a:xfrm>
                <a:off x="2232" y="2427"/>
                <a:ext cx="1063" cy="629"/>
              </a:xfrm>
              <a:prstGeom prst="cube">
                <a:avLst>
                  <a:gd name="adj" fmla="val 1229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10" name="Text Box 8"/>
              <p:cNvSpPr txBox="1">
                <a:spLocks noChangeArrowheads="1"/>
              </p:cNvSpPr>
              <p:nvPr/>
            </p:nvSpPr>
            <p:spPr bwMode="auto">
              <a:xfrm>
                <a:off x="2200" y="2560"/>
                <a:ext cx="105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600" b="1" dirty="0">
                    <a:solidFill>
                      <a:srgbClr val="FFCC99"/>
                    </a:solidFill>
                  </a:rPr>
                  <a:t>A particular sail (job)</a:t>
                </a:r>
                <a:endParaRPr lang="en-US" altLang="en-US" sz="1600" b="1" dirty="0">
                  <a:solidFill>
                    <a:srgbClr val="FFCC99"/>
                  </a:solidFill>
                </a:endParaRPr>
              </a:p>
            </p:txBody>
          </p:sp>
        </p:grpSp>
        <p:sp>
          <p:nvSpPr>
            <p:cNvPr id="20486" name="AutoShape 9"/>
            <p:cNvSpPr>
              <a:spLocks noChangeArrowheads="1"/>
            </p:cNvSpPr>
            <p:nvPr/>
          </p:nvSpPr>
          <p:spPr bwMode="auto">
            <a:xfrm>
              <a:off x="795" y="467"/>
              <a:ext cx="4300" cy="1721"/>
            </a:xfrm>
            <a:prstGeom prst="roundRect">
              <a:avLst>
                <a:gd name="adj" fmla="val 9597"/>
              </a:avLst>
            </a:prstGeom>
            <a:solidFill>
              <a:srgbClr val="E3B88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400" dirty="0"/>
            </a:p>
          </p:txBody>
        </p:sp>
        <p:sp>
          <p:nvSpPr>
            <p:cNvPr id="20487" name="AutoShape 10"/>
            <p:cNvSpPr>
              <a:spLocks noChangeArrowheads="1"/>
            </p:cNvSpPr>
            <p:nvPr/>
          </p:nvSpPr>
          <p:spPr bwMode="auto">
            <a:xfrm>
              <a:off x="672" y="761"/>
              <a:ext cx="1332" cy="1514"/>
            </a:xfrm>
            <a:prstGeom prst="cube">
              <a:avLst>
                <a:gd name="adj" fmla="val 8343"/>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488" name="Text Box 11"/>
            <p:cNvSpPr txBox="1">
              <a:spLocks noChangeArrowheads="1"/>
            </p:cNvSpPr>
            <p:nvPr/>
          </p:nvSpPr>
          <p:spPr bwMode="auto">
            <a:xfrm>
              <a:off x="659" y="1050"/>
              <a:ext cx="1247"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dirty="0"/>
                <a:t>Ascertain the total overheads for Marine supplies Ltd for the period</a:t>
              </a:r>
              <a:endParaRPr lang="en-US" altLang="en-US" sz="1400" b="1" dirty="0"/>
            </a:p>
          </p:txBody>
        </p:sp>
        <p:sp>
          <p:nvSpPr>
            <p:cNvPr id="20489" name="AutoShape 12"/>
            <p:cNvSpPr>
              <a:spLocks noChangeArrowheads="1"/>
            </p:cNvSpPr>
            <p:nvPr/>
          </p:nvSpPr>
          <p:spPr bwMode="auto">
            <a:xfrm>
              <a:off x="2213" y="753"/>
              <a:ext cx="1331" cy="1522"/>
            </a:xfrm>
            <a:prstGeom prst="cube">
              <a:avLst>
                <a:gd name="adj" fmla="val 8343"/>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490" name="Text Box 13"/>
            <p:cNvSpPr txBox="1">
              <a:spLocks noChangeArrowheads="1"/>
            </p:cNvSpPr>
            <p:nvPr/>
          </p:nvSpPr>
          <p:spPr bwMode="auto">
            <a:xfrm>
              <a:off x="2184" y="1059"/>
              <a:ext cx="1285"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dirty="0"/>
                <a:t>Derive a suitable overhead absorption rate for the business as a whole</a:t>
              </a:r>
              <a:endParaRPr lang="en-US" altLang="en-US" sz="1400" b="1" dirty="0"/>
            </a:p>
          </p:txBody>
        </p:sp>
        <p:sp>
          <p:nvSpPr>
            <p:cNvPr id="20491" name="AutoShape 14"/>
            <p:cNvSpPr>
              <a:spLocks noChangeArrowheads="1"/>
            </p:cNvSpPr>
            <p:nvPr/>
          </p:nvSpPr>
          <p:spPr bwMode="auto">
            <a:xfrm>
              <a:off x="3762" y="761"/>
              <a:ext cx="1332" cy="1514"/>
            </a:xfrm>
            <a:prstGeom prst="cube">
              <a:avLst>
                <a:gd name="adj" fmla="val 8343"/>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492" name="Text Box 15"/>
            <p:cNvSpPr txBox="1">
              <a:spLocks noChangeArrowheads="1"/>
            </p:cNvSpPr>
            <p:nvPr/>
          </p:nvSpPr>
          <p:spPr bwMode="auto">
            <a:xfrm>
              <a:off x="3753" y="844"/>
              <a:ext cx="1247"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dirty="0"/>
                <a:t>Apply the overhead absorption rate (based on the specifics of the job, for example direct labour hours)</a:t>
              </a:r>
              <a:endParaRPr lang="en-US" altLang="en-US" sz="1400" b="1" dirty="0"/>
            </a:p>
          </p:txBody>
        </p:sp>
        <p:sp>
          <p:nvSpPr>
            <p:cNvPr id="20493" name="Text Box 16"/>
            <p:cNvSpPr txBox="1">
              <a:spLocks noChangeArrowheads="1"/>
            </p:cNvSpPr>
            <p:nvPr/>
          </p:nvSpPr>
          <p:spPr bwMode="auto">
            <a:xfrm>
              <a:off x="4082" y="463"/>
              <a:ext cx="1115"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600" b="1" i="1" dirty="0"/>
                <a:t>Overheads</a:t>
              </a:r>
              <a:endParaRPr lang="en-US" altLang="en-US" sz="1600" b="1" i="1" dirty="0"/>
            </a:p>
          </p:txBody>
        </p:sp>
        <p:sp>
          <p:nvSpPr>
            <p:cNvPr id="20494" name="AutoShape 17"/>
            <p:cNvSpPr>
              <a:spLocks noChangeArrowheads="1"/>
            </p:cNvSpPr>
            <p:nvPr/>
          </p:nvSpPr>
          <p:spPr bwMode="auto">
            <a:xfrm>
              <a:off x="1939" y="1419"/>
              <a:ext cx="274" cy="280"/>
            </a:xfrm>
            <a:prstGeom prst="rightArrow">
              <a:avLst>
                <a:gd name="adj1" fmla="val 50000"/>
                <a:gd name="adj2"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495" name="AutoShape 18"/>
            <p:cNvSpPr>
              <a:spLocks noChangeArrowheads="1"/>
            </p:cNvSpPr>
            <p:nvPr/>
          </p:nvSpPr>
          <p:spPr bwMode="auto">
            <a:xfrm>
              <a:off x="3479" y="1403"/>
              <a:ext cx="274" cy="280"/>
            </a:xfrm>
            <a:prstGeom prst="rightArrow">
              <a:avLst>
                <a:gd name="adj1" fmla="val 50000"/>
                <a:gd name="adj2"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496" name="AutoShape 5"/>
            <p:cNvSpPr>
              <a:spLocks noChangeArrowheads="1"/>
            </p:cNvSpPr>
            <p:nvPr/>
          </p:nvSpPr>
          <p:spPr bwMode="auto">
            <a:xfrm>
              <a:off x="805" y="3143"/>
              <a:ext cx="4299" cy="953"/>
            </a:xfrm>
            <a:prstGeom prst="roundRect">
              <a:avLst>
                <a:gd name="adj" fmla="val 9597"/>
              </a:avLst>
            </a:prstGeom>
            <a:solidFill>
              <a:srgbClr val="E3B885"/>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400" dirty="0"/>
            </a:p>
          </p:txBody>
        </p:sp>
        <p:grpSp>
          <p:nvGrpSpPr>
            <p:cNvPr id="20497" name="Group 19"/>
            <p:cNvGrpSpPr>
              <a:grpSpLocks/>
            </p:cNvGrpSpPr>
            <p:nvPr/>
          </p:nvGrpSpPr>
          <p:grpSpPr bwMode="auto">
            <a:xfrm>
              <a:off x="625" y="3442"/>
              <a:ext cx="2125" cy="741"/>
              <a:chOff x="1488" y="3371"/>
              <a:chExt cx="1423" cy="741"/>
            </a:xfrm>
          </p:grpSpPr>
          <p:sp>
            <p:nvSpPr>
              <p:cNvPr id="20507" name="AutoShape 20"/>
              <p:cNvSpPr>
                <a:spLocks noChangeArrowheads="1"/>
              </p:cNvSpPr>
              <p:nvPr/>
            </p:nvSpPr>
            <p:spPr bwMode="auto">
              <a:xfrm>
                <a:off x="1544" y="3371"/>
                <a:ext cx="1367" cy="741"/>
              </a:xfrm>
              <a:prstGeom prst="cube">
                <a:avLst>
                  <a:gd name="adj" fmla="val 1229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08" name="Text Box 21"/>
              <p:cNvSpPr txBox="1">
                <a:spLocks noChangeArrowheads="1"/>
              </p:cNvSpPr>
              <p:nvPr/>
            </p:nvSpPr>
            <p:spPr bwMode="auto">
              <a:xfrm>
                <a:off x="1488" y="3495"/>
                <a:ext cx="1400"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dirty="0"/>
                  <a:t>Direct labour</a:t>
                </a:r>
                <a:br>
                  <a:rPr lang="en-GB" altLang="en-US" sz="1400" b="1" dirty="0"/>
                </a:br>
                <a:r>
                  <a:rPr lang="en-GB" altLang="en-US" sz="1400" b="1" dirty="0"/>
                  <a:t>Cost of direct labour</a:t>
                </a:r>
                <a:br>
                  <a:rPr lang="en-GB" altLang="en-US" sz="1400" b="1" dirty="0"/>
                </a:br>
                <a:r>
                  <a:rPr lang="en-GB" altLang="en-US" sz="1400" b="1" dirty="0"/>
                  <a:t>for the sail</a:t>
                </a:r>
                <a:endParaRPr lang="en-US" altLang="en-US" sz="1400" b="1" dirty="0"/>
              </a:p>
            </p:txBody>
          </p:sp>
        </p:grpSp>
        <p:sp>
          <p:nvSpPr>
            <p:cNvPr id="20498" name="AutoShape 23"/>
            <p:cNvSpPr>
              <a:spLocks noChangeArrowheads="1"/>
            </p:cNvSpPr>
            <p:nvPr/>
          </p:nvSpPr>
          <p:spPr bwMode="auto">
            <a:xfrm>
              <a:off x="3052" y="3434"/>
              <a:ext cx="2051" cy="741"/>
            </a:xfrm>
            <a:prstGeom prst="cube">
              <a:avLst>
                <a:gd name="adj" fmla="val 1229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499" name="Text Box 24"/>
            <p:cNvSpPr txBox="1">
              <a:spLocks noChangeArrowheads="1"/>
            </p:cNvSpPr>
            <p:nvPr/>
          </p:nvSpPr>
          <p:spPr bwMode="auto">
            <a:xfrm>
              <a:off x="2969" y="3568"/>
              <a:ext cx="2100"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dirty="0"/>
                <a:t>Direct materials</a:t>
              </a:r>
              <a:br>
                <a:rPr lang="en-GB" altLang="en-US" sz="1400" b="1" dirty="0"/>
              </a:br>
              <a:r>
                <a:rPr lang="en-GB" altLang="en-US" sz="1400" b="1" dirty="0"/>
                <a:t> Cost of the direct materials to make the sail</a:t>
              </a:r>
              <a:endParaRPr lang="en-US" altLang="en-US" sz="1400" b="1" dirty="0"/>
            </a:p>
          </p:txBody>
        </p:sp>
        <p:sp>
          <p:nvSpPr>
            <p:cNvPr id="20500" name="AutoShape 25"/>
            <p:cNvSpPr>
              <a:spLocks noChangeArrowheads="1"/>
            </p:cNvSpPr>
            <p:nvPr/>
          </p:nvSpPr>
          <p:spPr bwMode="auto">
            <a:xfrm>
              <a:off x="2232" y="2990"/>
              <a:ext cx="330" cy="489"/>
            </a:xfrm>
            <a:prstGeom prst="upArrow">
              <a:avLst>
                <a:gd name="adj1" fmla="val 50000"/>
                <a:gd name="adj2" fmla="val 2832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01" name="Text Box 26"/>
            <p:cNvSpPr txBox="1">
              <a:spLocks noChangeArrowheads="1"/>
            </p:cNvSpPr>
            <p:nvPr/>
          </p:nvSpPr>
          <p:spPr bwMode="auto">
            <a:xfrm>
              <a:off x="3602" y="3147"/>
              <a:ext cx="1427"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i="1" dirty="0"/>
                <a:t>Direct cost</a:t>
              </a:r>
              <a:endParaRPr lang="en-US" altLang="en-US" sz="1600" b="1" i="1" dirty="0"/>
            </a:p>
          </p:txBody>
        </p:sp>
        <p:sp>
          <p:nvSpPr>
            <p:cNvPr id="20502" name="AutoShape 27"/>
            <p:cNvSpPr>
              <a:spLocks noChangeArrowheads="1"/>
            </p:cNvSpPr>
            <p:nvPr/>
          </p:nvSpPr>
          <p:spPr bwMode="auto">
            <a:xfrm>
              <a:off x="3129" y="2990"/>
              <a:ext cx="331" cy="489"/>
            </a:xfrm>
            <a:prstGeom prst="upArrow">
              <a:avLst>
                <a:gd name="adj1" fmla="val 50000"/>
                <a:gd name="adj2" fmla="val 2824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03" name="AutoShape 28"/>
            <p:cNvSpPr>
              <a:spLocks noChangeArrowheads="1"/>
            </p:cNvSpPr>
            <p:nvPr/>
          </p:nvSpPr>
          <p:spPr bwMode="auto">
            <a:xfrm rot="-5400000">
              <a:off x="3622" y="2370"/>
              <a:ext cx="290" cy="642"/>
            </a:xfrm>
            <a:prstGeom prst="upArrow">
              <a:avLst>
                <a:gd name="adj1" fmla="val 50000"/>
                <a:gd name="adj2" fmla="val 42318"/>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04" name="Rectangle 29"/>
            <p:cNvSpPr>
              <a:spLocks noChangeArrowheads="1"/>
            </p:cNvSpPr>
            <p:nvPr/>
          </p:nvSpPr>
          <p:spPr bwMode="auto">
            <a:xfrm>
              <a:off x="3876" y="2621"/>
              <a:ext cx="1446" cy="144"/>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05" name="Rectangle 30"/>
            <p:cNvSpPr>
              <a:spLocks noChangeArrowheads="1"/>
            </p:cNvSpPr>
            <p:nvPr/>
          </p:nvSpPr>
          <p:spPr bwMode="auto">
            <a:xfrm rot="5400000">
              <a:off x="4780" y="2091"/>
              <a:ext cx="1178" cy="17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sp>
          <p:nvSpPr>
            <p:cNvPr id="20506" name="Rectangle 31"/>
            <p:cNvSpPr>
              <a:spLocks noChangeArrowheads="1"/>
            </p:cNvSpPr>
            <p:nvPr/>
          </p:nvSpPr>
          <p:spPr bwMode="auto">
            <a:xfrm>
              <a:off x="5048" y="1467"/>
              <a:ext cx="406" cy="144"/>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dirty="0"/>
            </a:p>
          </p:txBody>
        </p:sp>
      </p:grpSp>
      <p:sp>
        <p:nvSpPr>
          <p:cNvPr id="20483" name="Text Box 34"/>
          <p:cNvSpPr txBox="1">
            <a:spLocks noChangeArrowheads="1"/>
          </p:cNvSpPr>
          <p:nvPr/>
        </p:nvSpPr>
        <p:spPr bwMode="auto">
          <a:xfrm>
            <a:off x="251520" y="100013"/>
            <a:ext cx="8784976" cy="457200"/>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dirty="0"/>
              <a:t>Deriving the full cost of the sail made by Marine Suppliers Ltd.</a:t>
            </a:r>
          </a:p>
        </p:txBody>
      </p:sp>
      <p:sp>
        <p:nvSpPr>
          <p:cNvPr id="32" name="Rectangle 31"/>
          <p:cNvSpPr>
            <a:spLocks noChangeArrowheads="1"/>
          </p:cNvSpPr>
          <p:nvPr/>
        </p:nvSpPr>
        <p:spPr bwMode="auto">
          <a:xfrm rot="10800000" flipV="1">
            <a:off x="392113" y="6149975"/>
            <a:ext cx="8320087" cy="277813"/>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8.6 </a:t>
            </a:r>
            <a:endParaRPr lang="en-IN" altLang="ko-KR" kern="0" dirty="0">
              <a:solidFill>
                <a:srgbClr val="000000"/>
              </a:solidFill>
              <a:latin typeface="Arial" panose="020B0604020202020204" pitchFamily="34" charset="0"/>
              <a:ea typeface="Gulim" pitchFamily="34" charset="-127"/>
            </a:endParaRPr>
          </a:p>
        </p:txBody>
      </p:sp>
    </p:spTree>
    <p:extLst>
      <p:ext uri="{BB962C8B-B14F-4D97-AF65-F5344CB8AC3E}">
        <p14:creationId xmlns:p14="http://schemas.microsoft.com/office/powerpoint/2010/main" val="3062253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Question</a:t>
            </a:r>
            <a:endParaRPr lang="en-SG" dirty="0"/>
          </a:p>
        </p:txBody>
      </p:sp>
      <p:sp>
        <p:nvSpPr>
          <p:cNvPr id="3" name="Content Placeholder 2"/>
          <p:cNvSpPr>
            <a:spLocks noGrp="1"/>
          </p:cNvSpPr>
          <p:nvPr>
            <p:ph idx="1"/>
          </p:nvPr>
        </p:nvSpPr>
        <p:spPr/>
        <p:txBody>
          <a:bodyPr/>
          <a:lstStyle/>
          <a:p>
            <a:r>
              <a:rPr lang="en-US" dirty="0"/>
              <a:t>Suppose that Marine Suppliers Ltd </a:t>
            </a:r>
            <a:r>
              <a:rPr lang="en-US" dirty="0" smtClean="0"/>
              <a:t>(previous question) </a:t>
            </a:r>
            <a:r>
              <a:rPr lang="en-US" dirty="0"/>
              <a:t>used a machine hour basis of charging overheads to jobs. What would be the cost of the particular job if it was expected to take 5 machine hours (as well as 12 direct </a:t>
            </a:r>
            <a:r>
              <a:rPr lang="en-US" dirty="0" err="1"/>
              <a:t>labour</a:t>
            </a:r>
            <a:r>
              <a:rPr lang="en-US" dirty="0"/>
              <a:t> hours)?</a:t>
            </a:r>
            <a:endParaRPr lang="en-SG" dirty="0"/>
          </a:p>
        </p:txBody>
      </p:sp>
    </p:spTree>
    <p:extLst>
      <p:ext uri="{BB962C8B-B14F-4D97-AF65-F5344CB8AC3E}">
        <p14:creationId xmlns:p14="http://schemas.microsoft.com/office/powerpoint/2010/main" val="1565139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Answer</a:t>
            </a:r>
            <a:endParaRPr lang="en-SG" dirty="0"/>
          </a:p>
        </p:txBody>
      </p:sp>
      <p:sp>
        <p:nvSpPr>
          <p:cNvPr id="3" name="Content Placeholder 2"/>
          <p:cNvSpPr>
            <a:spLocks noGrp="1"/>
          </p:cNvSpPr>
          <p:nvPr>
            <p:ph idx="1"/>
          </p:nvPr>
        </p:nvSpPr>
        <p:spPr/>
        <p:txBody>
          <a:bodyPr/>
          <a:lstStyle/>
          <a:p>
            <a:endParaRPr lang="en-SG"/>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338" y="2138363"/>
            <a:ext cx="6791325"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187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SG" sz="3200" dirty="0" smtClean="0"/>
              <a:t>Selecting a basis for charging overheads</a:t>
            </a:r>
            <a:endParaRPr lang="en-SG" sz="3200" dirty="0"/>
          </a:p>
        </p:txBody>
      </p:sp>
      <p:sp>
        <p:nvSpPr>
          <p:cNvPr id="3" name="Content Placeholder 2"/>
          <p:cNvSpPr>
            <a:spLocks noGrp="1"/>
          </p:cNvSpPr>
          <p:nvPr>
            <p:ph idx="1"/>
          </p:nvPr>
        </p:nvSpPr>
        <p:spPr>
          <a:xfrm>
            <a:off x="457200" y="1124744"/>
            <a:ext cx="8229600" cy="5544616"/>
          </a:xfrm>
        </p:spPr>
        <p:txBody>
          <a:bodyPr>
            <a:normAutofit lnSpcReduction="10000"/>
          </a:bodyPr>
          <a:lstStyle/>
          <a:p>
            <a:r>
              <a:rPr lang="en-US" sz="2400" dirty="0"/>
              <a:t>A business, that provides a service, expects to incur overheads </a:t>
            </a:r>
            <a:r>
              <a:rPr lang="en-US" sz="2400" dirty="0" err="1"/>
              <a:t>totalling</a:t>
            </a:r>
            <a:r>
              <a:rPr lang="en-US" sz="2400" dirty="0"/>
              <a:t> £20,000 next month. The total direct </a:t>
            </a:r>
            <a:r>
              <a:rPr lang="en-US" sz="2400" dirty="0" err="1"/>
              <a:t>labour</a:t>
            </a:r>
            <a:r>
              <a:rPr lang="en-US" sz="2400" dirty="0"/>
              <a:t> time worked is expected to be 1,600 hours and machines are expected to operate for a total of 1,000 hours. During the next month, the business expects to do just two large </a:t>
            </a:r>
            <a:r>
              <a:rPr lang="en-US" sz="2400" dirty="0" smtClean="0"/>
              <a:t>jobs</a:t>
            </a:r>
            <a:r>
              <a:rPr lang="en-US" sz="2400" dirty="0"/>
              <a:t>. Information concerning each job is as follows</a:t>
            </a:r>
            <a:r>
              <a:rPr lang="en-US" sz="2400" dirty="0" smtClean="0"/>
              <a:t>:</a:t>
            </a:r>
          </a:p>
          <a:p>
            <a:endParaRPr lang="en-US" sz="2400" dirty="0" smtClean="0"/>
          </a:p>
          <a:p>
            <a:endParaRPr lang="en-US" sz="2400" dirty="0" smtClean="0"/>
          </a:p>
          <a:p>
            <a:endParaRPr lang="en-US" sz="2400" dirty="0"/>
          </a:p>
          <a:p>
            <a:r>
              <a:rPr lang="en-US" sz="2400" dirty="0"/>
              <a:t>How much of the total overheads will be charged to each job if overheads are to be charged on: </a:t>
            </a:r>
            <a:endParaRPr lang="en-US" sz="2400" dirty="0" smtClean="0"/>
          </a:p>
          <a:p>
            <a:pPr marL="0" indent="0">
              <a:buNone/>
            </a:pPr>
            <a:r>
              <a:rPr lang="en-US" sz="2400" dirty="0" smtClean="0"/>
              <a:t>(</a:t>
            </a:r>
            <a:r>
              <a:rPr lang="en-US" sz="2400" dirty="0"/>
              <a:t>a) a direct </a:t>
            </a:r>
            <a:r>
              <a:rPr lang="en-US" sz="2400" dirty="0" err="1"/>
              <a:t>labour</a:t>
            </a:r>
            <a:r>
              <a:rPr lang="en-US" sz="2400" dirty="0"/>
              <a:t> hour </a:t>
            </a:r>
            <a:r>
              <a:rPr lang="en-US" sz="2400" dirty="0" smtClean="0"/>
              <a:t>basis</a:t>
            </a:r>
            <a:endParaRPr lang="en-US" sz="2400" dirty="0"/>
          </a:p>
          <a:p>
            <a:pPr marL="0" indent="0">
              <a:buNone/>
            </a:pPr>
            <a:r>
              <a:rPr lang="en-US" sz="2400" dirty="0" smtClean="0"/>
              <a:t>(b</a:t>
            </a:r>
            <a:r>
              <a:rPr lang="en-US" sz="2400" dirty="0"/>
              <a:t>) a machine hour basis? </a:t>
            </a:r>
            <a:endParaRPr lang="en-US" sz="2400" dirty="0" smtClean="0"/>
          </a:p>
          <a:p>
            <a:pPr marL="0" indent="0">
              <a:buNone/>
            </a:pPr>
            <a:r>
              <a:rPr lang="en-US" sz="2400" dirty="0" smtClean="0"/>
              <a:t>What </a:t>
            </a:r>
            <a:r>
              <a:rPr lang="en-US" sz="2400" dirty="0"/>
              <a:t>do you notice about the two sets of figures that you calculate?</a:t>
            </a:r>
            <a:endParaRPr lang="en-SG" sz="2400" dirty="0"/>
          </a:p>
        </p:txBody>
      </p:sp>
      <p:graphicFrame>
        <p:nvGraphicFramePr>
          <p:cNvPr id="4" name="Table 3"/>
          <p:cNvGraphicFramePr>
            <a:graphicFrameLocks noGrp="1"/>
          </p:cNvGraphicFramePr>
          <p:nvPr>
            <p:extLst>
              <p:ext uri="{D42A27DB-BD31-4B8C-83A1-F6EECF244321}">
                <p14:modId xmlns:p14="http://schemas.microsoft.com/office/powerpoint/2010/main" val="4175576411"/>
              </p:ext>
            </p:extLst>
          </p:nvPr>
        </p:nvGraphicFramePr>
        <p:xfrm>
          <a:off x="1331640" y="3212976"/>
          <a:ext cx="6096000" cy="1112520"/>
        </p:xfrm>
        <a:graphic>
          <a:graphicData uri="http://schemas.openxmlformats.org/drawingml/2006/table">
            <a:tbl>
              <a:tblPr firstRow="1" bandRow="1">
                <a:tableStyleId>{5C22544A-7EE6-4342-B048-85BDC9FD1C3A}</a:tableStyleId>
              </a:tblPr>
              <a:tblGrid>
                <a:gridCol w="3096344"/>
                <a:gridCol w="1512168"/>
                <a:gridCol w="1487488"/>
              </a:tblGrid>
              <a:tr h="370840">
                <a:tc>
                  <a:txBody>
                    <a:bodyPr/>
                    <a:lstStyle/>
                    <a:p>
                      <a:endParaRPr lang="en-SG" dirty="0"/>
                    </a:p>
                  </a:txBody>
                  <a:tcPr/>
                </a:tc>
                <a:tc>
                  <a:txBody>
                    <a:bodyPr/>
                    <a:lstStyle/>
                    <a:p>
                      <a:r>
                        <a:rPr lang="en-SG" dirty="0" smtClean="0"/>
                        <a:t>Job 1</a:t>
                      </a:r>
                      <a:endParaRPr lang="en-SG" dirty="0"/>
                    </a:p>
                  </a:txBody>
                  <a:tcPr/>
                </a:tc>
                <a:tc>
                  <a:txBody>
                    <a:bodyPr/>
                    <a:lstStyle/>
                    <a:p>
                      <a:r>
                        <a:rPr lang="en-SG" dirty="0" smtClean="0"/>
                        <a:t>Job 2</a:t>
                      </a:r>
                      <a:endParaRPr lang="en-SG" dirty="0"/>
                    </a:p>
                  </a:txBody>
                  <a:tcPr/>
                </a:tc>
              </a:tr>
              <a:tr h="370840">
                <a:tc>
                  <a:txBody>
                    <a:bodyPr/>
                    <a:lstStyle/>
                    <a:p>
                      <a:r>
                        <a:rPr lang="en-SG" dirty="0" smtClean="0"/>
                        <a:t>Direct labour hours</a:t>
                      </a:r>
                      <a:endParaRPr lang="en-SG" dirty="0"/>
                    </a:p>
                  </a:txBody>
                  <a:tcPr/>
                </a:tc>
                <a:tc>
                  <a:txBody>
                    <a:bodyPr/>
                    <a:lstStyle/>
                    <a:p>
                      <a:r>
                        <a:rPr lang="en-SG" dirty="0" smtClean="0"/>
                        <a:t>800</a:t>
                      </a:r>
                      <a:endParaRPr lang="en-SG" dirty="0"/>
                    </a:p>
                  </a:txBody>
                  <a:tcPr/>
                </a:tc>
                <a:tc>
                  <a:txBody>
                    <a:bodyPr/>
                    <a:lstStyle/>
                    <a:p>
                      <a:r>
                        <a:rPr lang="en-SG" dirty="0" smtClean="0"/>
                        <a:t>800</a:t>
                      </a:r>
                      <a:endParaRPr lang="en-SG" dirty="0"/>
                    </a:p>
                  </a:txBody>
                  <a:tcPr/>
                </a:tc>
              </a:tr>
              <a:tr h="370840">
                <a:tc>
                  <a:txBody>
                    <a:bodyPr/>
                    <a:lstStyle/>
                    <a:p>
                      <a:r>
                        <a:rPr lang="en-SG" dirty="0" smtClean="0"/>
                        <a:t>Machine hours</a:t>
                      </a:r>
                      <a:endParaRPr lang="en-SG" dirty="0"/>
                    </a:p>
                  </a:txBody>
                  <a:tcPr/>
                </a:tc>
                <a:tc>
                  <a:txBody>
                    <a:bodyPr/>
                    <a:lstStyle/>
                    <a:p>
                      <a:r>
                        <a:rPr lang="en-SG" dirty="0" smtClean="0"/>
                        <a:t>700</a:t>
                      </a:r>
                      <a:endParaRPr lang="en-SG" dirty="0"/>
                    </a:p>
                  </a:txBody>
                  <a:tcPr/>
                </a:tc>
                <a:tc>
                  <a:txBody>
                    <a:bodyPr/>
                    <a:lstStyle/>
                    <a:p>
                      <a:r>
                        <a:rPr lang="en-SG" dirty="0" smtClean="0"/>
                        <a:t>300</a:t>
                      </a:r>
                      <a:endParaRPr lang="en-SG" dirty="0"/>
                    </a:p>
                  </a:txBody>
                  <a:tcPr/>
                </a:tc>
              </a:tr>
            </a:tbl>
          </a:graphicData>
        </a:graphic>
      </p:graphicFrame>
    </p:spTree>
    <p:extLst>
      <p:ext uri="{BB962C8B-B14F-4D97-AF65-F5344CB8AC3E}">
        <p14:creationId xmlns:p14="http://schemas.microsoft.com/office/powerpoint/2010/main" val="255766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Answer</a:t>
            </a:r>
            <a:endParaRPr lang="en-SG"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863" y="2014538"/>
            <a:ext cx="6772275"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863" y="4843463"/>
            <a:ext cx="683895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2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92113" y="260648"/>
            <a:ext cx="8028384" cy="830262"/>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2400" dirty="0"/>
              <a:t>The effect of different bases of charging overheads to </a:t>
            </a:r>
            <a:br>
              <a:rPr lang="en-GB" altLang="en-US" sz="2400" dirty="0"/>
            </a:br>
            <a:r>
              <a:rPr lang="en-GB" altLang="en-US" sz="2400" dirty="0" smtClean="0"/>
              <a:t>jobs</a:t>
            </a:r>
            <a:endParaRPr lang="en-GB" altLang="en-US" sz="2400" dirty="0">
              <a:solidFill>
                <a:srgbClr val="CC0000"/>
              </a:solidFill>
            </a:endParaRPr>
          </a:p>
        </p:txBody>
      </p:sp>
      <p:grpSp>
        <p:nvGrpSpPr>
          <p:cNvPr id="22531" name="Group 26"/>
          <p:cNvGrpSpPr>
            <a:grpSpLocks/>
          </p:cNvGrpSpPr>
          <p:nvPr/>
        </p:nvGrpSpPr>
        <p:grpSpPr bwMode="auto">
          <a:xfrm>
            <a:off x="1495425" y="1477963"/>
            <a:ext cx="6153150" cy="4051300"/>
            <a:chOff x="963" y="851"/>
            <a:chExt cx="3876" cy="2552"/>
          </a:xfrm>
        </p:grpSpPr>
        <p:sp>
          <p:nvSpPr>
            <p:cNvPr id="22533" name="AutoShape 6"/>
            <p:cNvSpPr>
              <a:spLocks noChangeArrowheads="1"/>
            </p:cNvSpPr>
            <p:nvPr/>
          </p:nvSpPr>
          <p:spPr bwMode="auto">
            <a:xfrm>
              <a:off x="970" y="851"/>
              <a:ext cx="3825" cy="536"/>
            </a:xfrm>
            <a:prstGeom prst="cube">
              <a:avLst>
                <a:gd name="adj" fmla="val 1753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22534" name="Text Box 7"/>
            <p:cNvSpPr txBox="1">
              <a:spLocks noChangeArrowheads="1"/>
            </p:cNvSpPr>
            <p:nvPr/>
          </p:nvSpPr>
          <p:spPr bwMode="auto">
            <a:xfrm>
              <a:off x="1050" y="1023"/>
              <a:ext cx="356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100" b="1" dirty="0">
                  <a:solidFill>
                    <a:srgbClr val="FFCC99"/>
                  </a:solidFill>
                </a:rPr>
                <a:t>Total overheads for next month (£20,000)</a:t>
              </a:r>
              <a:endParaRPr lang="en-US" altLang="en-US" sz="2100" b="1" dirty="0">
                <a:solidFill>
                  <a:srgbClr val="FFCC99"/>
                </a:solidFill>
              </a:endParaRPr>
            </a:p>
          </p:txBody>
        </p:sp>
        <p:sp>
          <p:nvSpPr>
            <p:cNvPr id="22535" name="AutoShape 8"/>
            <p:cNvSpPr>
              <a:spLocks noChangeArrowheads="1"/>
            </p:cNvSpPr>
            <p:nvPr/>
          </p:nvSpPr>
          <p:spPr bwMode="auto">
            <a:xfrm>
              <a:off x="1051" y="1558"/>
              <a:ext cx="3760" cy="759"/>
            </a:xfrm>
            <a:prstGeom prst="roundRect">
              <a:avLst>
                <a:gd name="adj" fmla="val 16667"/>
              </a:avLst>
            </a:prstGeom>
            <a:solidFill>
              <a:srgbClr val="D3B18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dirty="0"/>
            </a:p>
          </p:txBody>
        </p:sp>
        <p:sp>
          <p:nvSpPr>
            <p:cNvPr id="22536" name="AutoShape 9"/>
            <p:cNvSpPr>
              <a:spLocks noChangeArrowheads="1"/>
            </p:cNvSpPr>
            <p:nvPr/>
          </p:nvSpPr>
          <p:spPr bwMode="auto">
            <a:xfrm>
              <a:off x="2931" y="1878"/>
              <a:ext cx="1876" cy="525"/>
            </a:xfrm>
            <a:prstGeom prst="cube">
              <a:avLst>
                <a:gd name="adj" fmla="val 1631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grpSp>
          <p:nvGrpSpPr>
            <p:cNvPr id="22537" name="Group 10"/>
            <p:cNvGrpSpPr>
              <a:grpSpLocks/>
            </p:cNvGrpSpPr>
            <p:nvPr/>
          </p:nvGrpSpPr>
          <p:grpSpPr bwMode="auto">
            <a:xfrm>
              <a:off x="963" y="1878"/>
              <a:ext cx="1876" cy="525"/>
              <a:chOff x="544" y="2179"/>
              <a:chExt cx="1876" cy="525"/>
            </a:xfrm>
          </p:grpSpPr>
          <p:sp>
            <p:nvSpPr>
              <p:cNvPr id="22548" name="AutoShape 11"/>
              <p:cNvSpPr>
                <a:spLocks noChangeArrowheads="1"/>
              </p:cNvSpPr>
              <p:nvPr/>
            </p:nvSpPr>
            <p:spPr bwMode="auto">
              <a:xfrm>
                <a:off x="544" y="2179"/>
                <a:ext cx="1876" cy="525"/>
              </a:xfrm>
              <a:prstGeom prst="cube">
                <a:avLst>
                  <a:gd name="adj" fmla="val 1631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22549" name="Text Box 12"/>
              <p:cNvSpPr txBox="1">
                <a:spLocks noChangeArrowheads="1"/>
              </p:cNvSpPr>
              <p:nvPr/>
            </p:nvSpPr>
            <p:spPr bwMode="auto">
              <a:xfrm>
                <a:off x="628" y="2362"/>
                <a:ext cx="16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Job 1 (£10,000)</a:t>
                </a:r>
                <a:endParaRPr lang="en-US" altLang="en-US" sz="2000" b="1" dirty="0"/>
              </a:p>
            </p:txBody>
          </p:sp>
        </p:grpSp>
        <p:sp>
          <p:nvSpPr>
            <p:cNvPr id="22538" name="Text Box 13"/>
            <p:cNvSpPr txBox="1">
              <a:spLocks noChangeArrowheads="1"/>
            </p:cNvSpPr>
            <p:nvPr/>
          </p:nvSpPr>
          <p:spPr bwMode="auto">
            <a:xfrm>
              <a:off x="3007" y="2053"/>
              <a:ext cx="16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Job 2 (£10,000)</a:t>
              </a:r>
              <a:endParaRPr lang="en-US" altLang="en-US" sz="2000" b="1" dirty="0"/>
            </a:p>
          </p:txBody>
        </p:sp>
        <p:sp>
          <p:nvSpPr>
            <p:cNvPr id="22539" name="Text Box 14"/>
            <p:cNvSpPr txBox="1">
              <a:spLocks noChangeArrowheads="1"/>
            </p:cNvSpPr>
            <p:nvPr/>
          </p:nvSpPr>
          <p:spPr bwMode="auto">
            <a:xfrm>
              <a:off x="1946" y="1592"/>
              <a:ext cx="207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i="1" dirty="0">
                  <a:solidFill>
                    <a:srgbClr val="CC0000"/>
                  </a:solidFill>
                </a:rPr>
                <a:t>Direct labour hour basis</a:t>
              </a:r>
              <a:endParaRPr lang="en-US" altLang="en-US" sz="2000" b="1" i="1" dirty="0">
                <a:solidFill>
                  <a:srgbClr val="CC0000"/>
                </a:solidFill>
              </a:endParaRPr>
            </a:p>
          </p:txBody>
        </p:sp>
        <p:sp>
          <p:nvSpPr>
            <p:cNvPr id="22540" name="AutoShape 15"/>
            <p:cNvSpPr>
              <a:spLocks noChangeArrowheads="1"/>
            </p:cNvSpPr>
            <p:nvPr/>
          </p:nvSpPr>
          <p:spPr bwMode="auto">
            <a:xfrm>
              <a:off x="1043" y="2558"/>
              <a:ext cx="3760" cy="759"/>
            </a:xfrm>
            <a:prstGeom prst="roundRect">
              <a:avLst>
                <a:gd name="adj" fmla="val 16667"/>
              </a:avLst>
            </a:prstGeom>
            <a:solidFill>
              <a:srgbClr val="D3B18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dirty="0"/>
            </a:p>
          </p:txBody>
        </p:sp>
        <p:grpSp>
          <p:nvGrpSpPr>
            <p:cNvPr id="22541" name="Group 16"/>
            <p:cNvGrpSpPr>
              <a:grpSpLocks/>
            </p:cNvGrpSpPr>
            <p:nvPr/>
          </p:nvGrpSpPr>
          <p:grpSpPr bwMode="auto">
            <a:xfrm>
              <a:off x="963" y="2878"/>
              <a:ext cx="3876" cy="525"/>
              <a:chOff x="544" y="3011"/>
              <a:chExt cx="3876" cy="525"/>
            </a:xfrm>
          </p:grpSpPr>
          <p:grpSp>
            <p:nvGrpSpPr>
              <p:cNvPr id="22543" name="Group 17"/>
              <p:cNvGrpSpPr>
                <a:grpSpLocks/>
              </p:cNvGrpSpPr>
              <p:nvPr/>
            </p:nvGrpSpPr>
            <p:grpSpPr bwMode="auto">
              <a:xfrm>
                <a:off x="544" y="3011"/>
                <a:ext cx="2588" cy="525"/>
                <a:chOff x="544" y="2179"/>
                <a:chExt cx="1876" cy="525"/>
              </a:xfrm>
            </p:grpSpPr>
            <p:sp>
              <p:nvSpPr>
                <p:cNvPr id="22546" name="AutoShape 18"/>
                <p:cNvSpPr>
                  <a:spLocks noChangeArrowheads="1"/>
                </p:cNvSpPr>
                <p:nvPr/>
              </p:nvSpPr>
              <p:spPr bwMode="auto">
                <a:xfrm>
                  <a:off x="544" y="2179"/>
                  <a:ext cx="1876" cy="525"/>
                </a:xfrm>
                <a:prstGeom prst="cube">
                  <a:avLst>
                    <a:gd name="adj" fmla="val 1631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22547" name="Text Box 19"/>
                <p:cNvSpPr txBox="1">
                  <a:spLocks noChangeArrowheads="1"/>
                </p:cNvSpPr>
                <p:nvPr/>
              </p:nvSpPr>
              <p:spPr bwMode="auto">
                <a:xfrm>
                  <a:off x="628" y="2362"/>
                  <a:ext cx="16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Job 1 (£14,000)</a:t>
                  </a:r>
                  <a:endParaRPr lang="en-US" altLang="en-US" sz="2000" b="1" dirty="0"/>
                </a:p>
              </p:txBody>
            </p:sp>
          </p:grpSp>
          <p:sp>
            <p:nvSpPr>
              <p:cNvPr id="22544" name="AutoShape 20"/>
              <p:cNvSpPr>
                <a:spLocks noChangeArrowheads="1"/>
              </p:cNvSpPr>
              <p:nvPr/>
            </p:nvSpPr>
            <p:spPr bwMode="auto">
              <a:xfrm>
                <a:off x="3216" y="3011"/>
                <a:ext cx="1172" cy="525"/>
              </a:xfrm>
              <a:prstGeom prst="cube">
                <a:avLst>
                  <a:gd name="adj" fmla="val 1631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22545" name="Text Box 21"/>
              <p:cNvSpPr txBox="1">
                <a:spLocks noChangeArrowheads="1"/>
              </p:cNvSpPr>
              <p:nvPr/>
            </p:nvSpPr>
            <p:spPr bwMode="auto">
              <a:xfrm>
                <a:off x="3100" y="3186"/>
                <a:ext cx="13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Job 2 (£6,000)</a:t>
                </a:r>
                <a:endParaRPr lang="en-US" altLang="en-US" sz="2000" b="1" dirty="0"/>
              </a:p>
            </p:txBody>
          </p:sp>
        </p:grpSp>
        <p:sp>
          <p:nvSpPr>
            <p:cNvPr id="22542" name="Text Box 22"/>
            <p:cNvSpPr txBox="1">
              <a:spLocks noChangeArrowheads="1"/>
            </p:cNvSpPr>
            <p:nvPr/>
          </p:nvSpPr>
          <p:spPr bwMode="auto">
            <a:xfrm>
              <a:off x="1986" y="2592"/>
              <a:ext cx="18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i="1" dirty="0">
                  <a:solidFill>
                    <a:srgbClr val="CC0000"/>
                  </a:solidFill>
                </a:rPr>
                <a:t>Machine hour basis</a:t>
              </a:r>
              <a:endParaRPr lang="en-US" altLang="en-US" sz="2000" b="1" i="1" dirty="0">
                <a:solidFill>
                  <a:srgbClr val="CC0000"/>
                </a:solidFill>
              </a:endParaRPr>
            </a:p>
          </p:txBody>
        </p:sp>
      </p:grpSp>
      <p:sp>
        <p:nvSpPr>
          <p:cNvPr id="23" name="Rectangle 22"/>
          <p:cNvSpPr>
            <a:spLocks noChangeArrowheads="1"/>
          </p:cNvSpPr>
          <p:nvPr/>
        </p:nvSpPr>
        <p:spPr bwMode="auto">
          <a:xfrm rot="10800000" flipV="1">
            <a:off x="392113" y="6078538"/>
            <a:ext cx="8607425" cy="368300"/>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8.7 </a:t>
            </a:r>
            <a:r>
              <a:rPr lang="en-GB" altLang="ko-KR" kern="0" dirty="0">
                <a:solidFill>
                  <a:srgbClr val="000000"/>
                </a:solidFill>
                <a:latin typeface="Arial" panose="020B0604020202020204" pitchFamily="34" charset="0"/>
                <a:ea typeface="Gulim" pitchFamily="34" charset="-127"/>
              </a:rPr>
              <a:t> </a:t>
            </a:r>
            <a:endParaRPr lang="en-IN" altLang="ko-KR" kern="0" dirty="0">
              <a:solidFill>
                <a:srgbClr val="000000"/>
              </a:solidFill>
              <a:latin typeface="Arial" panose="020B0604020202020204" pitchFamily="34" charset="0"/>
              <a:ea typeface="Gulim" pitchFamily="34" charset="-127"/>
            </a:endParaRPr>
          </a:p>
        </p:txBody>
      </p:sp>
    </p:spTree>
    <p:extLst>
      <p:ext uri="{BB962C8B-B14F-4D97-AF65-F5344CB8AC3E}">
        <p14:creationId xmlns:p14="http://schemas.microsoft.com/office/powerpoint/2010/main" val="17693450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latin typeface="Arial" charset="0"/>
              </a:rPr>
              <a:t>Overhead recovery rates in practice</a:t>
            </a:r>
            <a:endParaRPr lang="en-SG" sz="3200" dirty="0"/>
          </a:p>
        </p:txBody>
      </p:sp>
      <p:sp>
        <p:nvSpPr>
          <p:cNvPr id="3" name="Content Placeholder 2"/>
          <p:cNvSpPr>
            <a:spLocks noGrp="1"/>
          </p:cNvSpPr>
          <p:nvPr>
            <p:ph idx="1"/>
          </p:nvPr>
        </p:nvSpPr>
        <p:spPr/>
        <p:txBody>
          <a:bodyPr>
            <a:normAutofit fontScale="92500" lnSpcReduction="20000"/>
          </a:bodyPr>
          <a:lstStyle/>
          <a:p>
            <a:r>
              <a:rPr lang="en-US" dirty="0"/>
              <a:t>A survey of 129 UK manufacturing businesses  showed that the direct </a:t>
            </a:r>
            <a:r>
              <a:rPr lang="en-US" dirty="0" err="1"/>
              <a:t>labour</a:t>
            </a:r>
            <a:r>
              <a:rPr lang="en-US" dirty="0"/>
              <a:t> hour basis was  overwhelmingly the most popular, by 72% of the  respondents to the survey.</a:t>
            </a:r>
          </a:p>
          <a:p>
            <a:endParaRPr lang="en-US" dirty="0"/>
          </a:p>
          <a:p>
            <a:r>
              <a:rPr lang="en-US" dirty="0"/>
              <a:t>15% of respondents used a ‘production-time based  overhead rate’, like a machine-hour rate.</a:t>
            </a:r>
          </a:p>
          <a:p>
            <a:endParaRPr lang="en-US" dirty="0"/>
          </a:p>
          <a:p>
            <a:r>
              <a:rPr lang="en-US" dirty="0" smtClean="0"/>
              <a:t>Though </a:t>
            </a:r>
            <a:r>
              <a:rPr lang="en-US" dirty="0"/>
              <a:t>this survey applied businesses, in the absence provides some impression practice.</a:t>
            </a:r>
            <a:endParaRPr lang="en-SG" dirty="0"/>
          </a:p>
        </p:txBody>
      </p:sp>
      <p:graphicFrame>
        <p:nvGraphicFramePr>
          <p:cNvPr id="4" name="Table 3"/>
          <p:cNvGraphicFramePr>
            <a:graphicFrameLocks noGrp="1"/>
          </p:cNvGraphicFramePr>
          <p:nvPr>
            <p:extLst>
              <p:ext uri="{D42A27DB-BD31-4B8C-83A1-F6EECF244321}">
                <p14:modId xmlns:p14="http://schemas.microsoft.com/office/powerpoint/2010/main" val="1227117312"/>
              </p:ext>
            </p:extLst>
          </p:nvPr>
        </p:nvGraphicFramePr>
        <p:xfrm>
          <a:off x="539552" y="5919683"/>
          <a:ext cx="7622032" cy="675640"/>
        </p:xfrm>
        <a:graphic>
          <a:graphicData uri="http://schemas.openxmlformats.org/drawingml/2006/table">
            <a:tbl>
              <a:tblPr firstRow="1" firstCol="1" bandRow="1">
                <a:tableStyleId>{2D5ABB26-0587-4C30-8999-92F81FD0307C}</a:tableStyleId>
              </a:tblPr>
              <a:tblGrid>
                <a:gridCol w="6858000"/>
                <a:gridCol w="736600"/>
                <a:gridCol w="27432"/>
              </a:tblGrid>
              <a:tr h="217805">
                <a:tc gridSpan="2">
                  <a:txBody>
                    <a:bodyPr/>
                    <a:lstStyle/>
                    <a:p>
                      <a:pPr>
                        <a:lnSpc>
                          <a:spcPts val="1710"/>
                        </a:lnSpc>
                        <a:spcAft>
                          <a:spcPts val="0"/>
                        </a:spcAft>
                      </a:pPr>
                      <a:r>
                        <a:rPr lang="en-US" sz="1600" i="1" dirty="0" smtClean="0">
                          <a:solidFill>
                            <a:schemeClr val="tx1"/>
                          </a:solidFill>
                          <a:ea typeface="Noto Sans SC Regular" charset="0"/>
                          <a:cs typeface="Noto Sans SC Regular" charset="0"/>
                        </a:rPr>
                        <a:t>Source</a:t>
                      </a:r>
                      <a:r>
                        <a:rPr lang="en-US" sz="1600" dirty="0" smtClean="0">
                          <a:solidFill>
                            <a:schemeClr val="tx1"/>
                          </a:solidFill>
                          <a:ea typeface="Noto Sans SC Regular" charset="0"/>
                          <a:cs typeface="Noto Sans SC Regular" charset="0"/>
                        </a:rPr>
                        <a:t>: Based on information taken from, </a:t>
                      </a:r>
                      <a:r>
                        <a:rPr lang="en-US" sz="1600" dirty="0" err="1" smtClean="0">
                          <a:solidFill>
                            <a:schemeClr val="tx1"/>
                          </a:solidFill>
                          <a:ea typeface="Noto Sans SC Regular" charset="0"/>
                          <a:cs typeface="Noto Sans SC Regular" charset="0"/>
                        </a:rPr>
                        <a:t>Brierley</a:t>
                      </a:r>
                      <a:r>
                        <a:rPr lang="en-US" sz="1600" dirty="0" smtClean="0">
                          <a:solidFill>
                            <a:schemeClr val="tx1"/>
                          </a:solidFill>
                          <a:ea typeface="Noto Sans SC Regular" charset="0"/>
                          <a:cs typeface="Noto Sans SC Regular" charset="0"/>
                        </a:rPr>
                        <a:t>, J., </a:t>
                      </a:r>
                      <a:r>
                        <a:rPr lang="en-US" sz="1600" dirty="0" err="1" smtClean="0">
                          <a:solidFill>
                            <a:schemeClr val="tx1"/>
                          </a:solidFill>
                          <a:ea typeface="Noto Sans SC Regular" charset="0"/>
                          <a:cs typeface="Noto Sans SC Regular" charset="0"/>
                        </a:rPr>
                        <a:t>Cowton</a:t>
                      </a:r>
                      <a:r>
                        <a:rPr lang="en-US" sz="1600" dirty="0" smtClean="0">
                          <a:solidFill>
                            <a:schemeClr val="tx1"/>
                          </a:solidFill>
                          <a:ea typeface="Noto Sans SC Regular" charset="0"/>
                          <a:cs typeface="Noto Sans SC Regular" charset="0"/>
                        </a:rPr>
                        <a:t>, C. and Drury, C.  </a:t>
                      </a:r>
                      <a:r>
                        <a:rPr lang="en-GB" sz="1600" dirty="0" smtClean="0">
                          <a:solidFill>
                            <a:schemeClr val="tx1"/>
                          </a:solidFill>
                          <a:effectLst/>
                        </a:rPr>
                        <a:t>(2007</a:t>
                      </a:r>
                      <a:r>
                        <a:rPr lang="en-GB" sz="1600" dirty="0">
                          <a:solidFill>
                            <a:schemeClr val="tx1"/>
                          </a:solidFill>
                          <a:effectLst/>
                        </a:rPr>
                        <a:t>)  Product  costing  practices  in  different  manufacturing  industries:  A  British</a:t>
                      </a:r>
                      <a:endParaRPr lang="en-SG" sz="1100" dirty="0">
                        <a:solidFill>
                          <a:schemeClr val="tx1"/>
                        </a:solidFill>
                        <a:effectLst/>
                        <a:latin typeface="Times New Roman"/>
                        <a:ea typeface="等线"/>
                      </a:endParaRPr>
                    </a:p>
                  </a:txBody>
                  <a:tcPr marL="0" marR="0" marT="0" marB="0" anchor="b"/>
                </a:tc>
                <a:tc hMerge="1">
                  <a:txBody>
                    <a:bodyPr/>
                    <a:lstStyle/>
                    <a:p>
                      <a:endParaRPr lang="en-SG"/>
                    </a:p>
                  </a:txBody>
                  <a:tcPr/>
                </a:tc>
                <a:tc>
                  <a:txBody>
                    <a:bodyPr/>
                    <a:lstStyle/>
                    <a:p>
                      <a:pPr>
                        <a:spcAft>
                          <a:spcPts val="0"/>
                        </a:spcAft>
                      </a:pPr>
                      <a:r>
                        <a:rPr lang="en-GB" sz="1100">
                          <a:effectLst/>
                        </a:rPr>
                        <a:t> </a:t>
                      </a:r>
                      <a:endParaRPr lang="en-SG" sz="1100">
                        <a:effectLst/>
                        <a:latin typeface="Times New Roman"/>
                        <a:ea typeface="等线"/>
                      </a:endParaRPr>
                    </a:p>
                  </a:txBody>
                  <a:tcPr marL="0" marR="0" marT="0" marB="0" anchor="b"/>
                </a:tc>
              </a:tr>
              <a:tr h="142235">
                <a:tc>
                  <a:txBody>
                    <a:bodyPr/>
                    <a:lstStyle/>
                    <a:p>
                      <a:pPr>
                        <a:spcAft>
                          <a:spcPts val="0"/>
                        </a:spcAft>
                      </a:pPr>
                      <a:r>
                        <a:rPr lang="en-GB" sz="1600" dirty="0">
                          <a:solidFill>
                            <a:schemeClr val="tx1"/>
                          </a:solidFill>
                          <a:effectLst/>
                        </a:rPr>
                        <a:t>survey, International Journal of Management, December pp. 667–675.</a:t>
                      </a:r>
                      <a:endParaRPr lang="en-SG" sz="1100" dirty="0">
                        <a:solidFill>
                          <a:schemeClr val="tx1"/>
                        </a:solidFill>
                        <a:effectLst/>
                        <a:latin typeface="Times New Roman"/>
                        <a:ea typeface="等线"/>
                      </a:endParaRPr>
                    </a:p>
                  </a:txBody>
                  <a:tcPr marL="0" marR="0" marT="0" marB="0" anchor="b"/>
                </a:tc>
                <a:tc>
                  <a:txBody>
                    <a:bodyPr/>
                    <a:lstStyle/>
                    <a:p>
                      <a:pPr algn="r">
                        <a:spcAft>
                          <a:spcPts val="0"/>
                        </a:spcAft>
                      </a:pPr>
                      <a:endParaRPr lang="en-SG" sz="1100" dirty="0">
                        <a:effectLst/>
                        <a:latin typeface="Times New Roman"/>
                        <a:ea typeface="等线"/>
                      </a:endParaRPr>
                    </a:p>
                  </a:txBody>
                  <a:tcPr marL="0" marR="0" marT="0" marB="0" anchor="b"/>
                </a:tc>
                <a:tc>
                  <a:txBody>
                    <a:bodyPr/>
                    <a:lstStyle/>
                    <a:p>
                      <a:pPr>
                        <a:spcAft>
                          <a:spcPts val="0"/>
                        </a:spcAft>
                      </a:pPr>
                      <a:r>
                        <a:rPr lang="en-GB" sz="1100" dirty="0">
                          <a:effectLst/>
                        </a:rPr>
                        <a:t> </a:t>
                      </a:r>
                      <a:endParaRPr lang="en-SG" sz="1100" dirty="0">
                        <a:effectLst/>
                        <a:latin typeface="Times New Roman"/>
                        <a:ea typeface="等线"/>
                      </a:endParaRPr>
                    </a:p>
                  </a:txBody>
                  <a:tcPr marL="0" marR="0" marT="0" marB="0" anchor="b"/>
                </a:tc>
              </a:tr>
            </a:tbl>
          </a:graphicData>
        </a:graphic>
      </p:graphicFrame>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Segmenting the overheads</a:t>
            </a:r>
          </a:p>
        </p:txBody>
      </p:sp>
      <p:sp>
        <p:nvSpPr>
          <p:cNvPr id="3" name="Content Placeholder 2"/>
          <p:cNvSpPr>
            <a:spLocks noGrp="1"/>
          </p:cNvSpPr>
          <p:nvPr>
            <p:ph idx="1"/>
          </p:nvPr>
        </p:nvSpPr>
        <p:spPr/>
        <p:txBody>
          <a:bodyPr/>
          <a:lstStyle/>
          <a:p>
            <a:r>
              <a:rPr lang="en-US" dirty="0"/>
              <a:t>A business may be divided into separate areas (cost </a:t>
            </a:r>
            <a:r>
              <a:rPr lang="en-US" dirty="0" err="1"/>
              <a:t>centres</a:t>
            </a:r>
            <a:r>
              <a:rPr lang="en-US" dirty="0"/>
              <a:t>) for costing purposes, charging overheads differently from one area to the next, according to the nature of the work done in each.</a:t>
            </a:r>
            <a:endParaRPr lang="en-SG" dirty="0"/>
          </a:p>
        </p:txBody>
      </p:sp>
    </p:spTree>
    <p:extLst>
      <p:ext uri="{BB962C8B-B14F-4D97-AF65-F5344CB8AC3E}">
        <p14:creationId xmlns:p14="http://schemas.microsoft.com/office/powerpoint/2010/main" val="9632668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Segmenting the overheads</a:t>
            </a:r>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r>
              <a:rPr lang="en-US" dirty="0"/>
              <a:t>Taking the same business as in </a:t>
            </a:r>
            <a:r>
              <a:rPr lang="en-US" dirty="0" smtClean="0"/>
              <a:t>previous question, </a:t>
            </a:r>
            <a:r>
              <a:rPr lang="en-US" dirty="0"/>
              <a:t>on closer analysis we find that of the overheads </a:t>
            </a:r>
            <a:r>
              <a:rPr lang="en-US" dirty="0" err="1"/>
              <a:t>totalling</a:t>
            </a:r>
            <a:r>
              <a:rPr lang="en-US" dirty="0"/>
              <a:t> £20,000 next month, £8,000 relate to machines (depreciation, maintenance, rent of the space occupied by the machines and so on) and the remaining £12,000 to more general overheads. The other information about the business is exactly as it was before. </a:t>
            </a:r>
            <a:endParaRPr lang="en-US" dirty="0" smtClean="0"/>
          </a:p>
          <a:p>
            <a:pPr marL="0" indent="0">
              <a:buNone/>
            </a:pPr>
            <a:endParaRPr lang="en-US" dirty="0"/>
          </a:p>
          <a:p>
            <a:pPr marL="0" indent="0">
              <a:buNone/>
            </a:pPr>
            <a:r>
              <a:rPr lang="en-US" dirty="0" smtClean="0"/>
              <a:t>How </a:t>
            </a:r>
            <a:r>
              <a:rPr lang="en-US" dirty="0"/>
              <a:t>much of the total overheads will be charged to each job if the machine-related overheads are to be charged on a machine hour basis and the remaining overheads are charged on a direct </a:t>
            </a:r>
            <a:r>
              <a:rPr lang="en-US" dirty="0" err="1"/>
              <a:t>labour</a:t>
            </a:r>
            <a:r>
              <a:rPr lang="en-US" dirty="0"/>
              <a:t> hour basis?</a:t>
            </a:r>
            <a:endParaRPr lang="en-SG" dirty="0"/>
          </a:p>
        </p:txBody>
      </p:sp>
    </p:spTree>
    <p:extLst>
      <p:ext uri="{BB962C8B-B14F-4D97-AF65-F5344CB8AC3E}">
        <p14:creationId xmlns:p14="http://schemas.microsoft.com/office/powerpoint/2010/main" val="3038015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Full costing</a:t>
            </a:r>
            <a:endParaRPr lang="en-SG"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smtClean="0"/>
              <a:t>Full cost is total amount of resources, measured in monetary terms, sacrificed </a:t>
            </a:r>
            <a:r>
              <a:rPr lang="en-US" dirty="0"/>
              <a:t>to achieve a given objective.</a:t>
            </a:r>
          </a:p>
          <a:p>
            <a:r>
              <a:rPr lang="en-US" dirty="0" smtClean="0"/>
              <a:t>If </a:t>
            </a:r>
            <a:r>
              <a:rPr lang="en-US" dirty="0"/>
              <a:t>the objective were to supply a customer with a  product or service, the cost of all aspects of making  the product or rendering the service would be included  as part of the full cost.</a:t>
            </a:r>
          </a:p>
          <a:p>
            <a:r>
              <a:rPr lang="en-US" dirty="0"/>
              <a:t>To derive the full cost figure, we must accumulate the</a:t>
            </a:r>
          </a:p>
          <a:p>
            <a:r>
              <a:rPr lang="en-US" dirty="0"/>
              <a:t>elements of cost incurred and then assign them to the  particular product or service.</a:t>
            </a:r>
          </a:p>
          <a:p>
            <a:r>
              <a:rPr lang="en-US" dirty="0"/>
              <a:t>A cost unit is one unit of whatever is having its cost  determined. This is usually one unit of output of </a:t>
            </a:r>
            <a:r>
              <a:rPr lang="en-US" dirty="0" smtClean="0"/>
              <a:t>a particular </a:t>
            </a:r>
            <a:r>
              <a:rPr lang="en-US" dirty="0"/>
              <a:t>product or service.</a:t>
            </a:r>
          </a:p>
          <a:p>
            <a:endParaRPr lang="en-SG" dirty="0"/>
          </a:p>
        </p:txBody>
      </p:sp>
    </p:spTree>
    <p:extLst>
      <p:ext uri="{BB962C8B-B14F-4D97-AF65-F5344CB8AC3E}">
        <p14:creationId xmlns:p14="http://schemas.microsoft.com/office/powerpoint/2010/main" val="706991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Answer</a:t>
            </a:r>
            <a:endParaRPr lang="en-SG" dirty="0"/>
          </a:p>
        </p:txBody>
      </p:sp>
      <p:sp>
        <p:nvSpPr>
          <p:cNvPr id="3" name="Content Placeholder 2"/>
          <p:cNvSpPr>
            <a:spLocks noGrp="1"/>
          </p:cNvSpPr>
          <p:nvPr>
            <p:ph idx="1"/>
          </p:nvPr>
        </p:nvSpPr>
        <p:spPr/>
        <p:txBody>
          <a:bodyPr/>
          <a:lstStyle/>
          <a:p>
            <a:endParaRPr lang="en-SG"/>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56792"/>
            <a:ext cx="6858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7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47687" y="346739"/>
            <a:ext cx="8048625" cy="457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dirty="0"/>
              <a:t>Dealing with overheads on a cost centre basis</a:t>
            </a:r>
          </a:p>
        </p:txBody>
      </p:sp>
      <p:grpSp>
        <p:nvGrpSpPr>
          <p:cNvPr id="24579" name="Group 4"/>
          <p:cNvGrpSpPr>
            <a:grpSpLocks/>
          </p:cNvGrpSpPr>
          <p:nvPr/>
        </p:nvGrpSpPr>
        <p:grpSpPr bwMode="auto">
          <a:xfrm>
            <a:off x="586596" y="1574800"/>
            <a:ext cx="4432300" cy="3913188"/>
            <a:chOff x="1426" y="638"/>
            <a:chExt cx="2792" cy="2465"/>
          </a:xfrm>
        </p:grpSpPr>
        <p:sp>
          <p:nvSpPr>
            <p:cNvPr id="24580" name="AutoShape 5"/>
            <p:cNvSpPr>
              <a:spLocks noChangeArrowheads="1"/>
            </p:cNvSpPr>
            <p:nvPr/>
          </p:nvSpPr>
          <p:spPr bwMode="auto">
            <a:xfrm>
              <a:off x="1503" y="638"/>
              <a:ext cx="2708" cy="2388"/>
            </a:xfrm>
            <a:prstGeom prst="roundRect">
              <a:avLst>
                <a:gd name="adj" fmla="val 7644"/>
              </a:avLst>
            </a:prstGeom>
            <a:solidFill>
              <a:srgbClr val="DDB88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a:p>
          </p:txBody>
        </p:sp>
        <p:sp>
          <p:nvSpPr>
            <p:cNvPr id="24581" name="AutoShape 6"/>
            <p:cNvSpPr>
              <a:spLocks noChangeArrowheads="1"/>
            </p:cNvSpPr>
            <p:nvPr/>
          </p:nvSpPr>
          <p:spPr bwMode="auto">
            <a:xfrm>
              <a:off x="1426" y="2644"/>
              <a:ext cx="456" cy="456"/>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4582" name="AutoShape 7"/>
            <p:cNvSpPr>
              <a:spLocks noChangeArrowheads="1"/>
            </p:cNvSpPr>
            <p:nvPr/>
          </p:nvSpPr>
          <p:spPr bwMode="auto">
            <a:xfrm>
              <a:off x="1426" y="2028"/>
              <a:ext cx="456" cy="456"/>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4583" name="AutoShape 8"/>
            <p:cNvSpPr>
              <a:spLocks noChangeArrowheads="1"/>
            </p:cNvSpPr>
            <p:nvPr/>
          </p:nvSpPr>
          <p:spPr bwMode="auto">
            <a:xfrm>
              <a:off x="1426" y="1412"/>
              <a:ext cx="456" cy="456"/>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4584" name="AutoShape 9"/>
            <p:cNvSpPr>
              <a:spLocks noChangeArrowheads="1"/>
            </p:cNvSpPr>
            <p:nvPr/>
          </p:nvSpPr>
          <p:spPr bwMode="auto">
            <a:xfrm>
              <a:off x="2049" y="1403"/>
              <a:ext cx="2168" cy="46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4585" name="AutoShape 10"/>
            <p:cNvSpPr>
              <a:spLocks noChangeArrowheads="1"/>
            </p:cNvSpPr>
            <p:nvPr/>
          </p:nvSpPr>
          <p:spPr bwMode="auto">
            <a:xfrm>
              <a:off x="2049" y="2021"/>
              <a:ext cx="2168" cy="46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4586" name="Text Box 11"/>
            <p:cNvSpPr txBox="1">
              <a:spLocks noChangeArrowheads="1"/>
            </p:cNvSpPr>
            <p:nvPr/>
          </p:nvSpPr>
          <p:spPr bwMode="auto">
            <a:xfrm>
              <a:off x="2010" y="2159"/>
              <a:ext cx="216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a:t>Expertise</a:t>
              </a:r>
            </a:p>
          </p:txBody>
        </p:sp>
        <p:sp>
          <p:nvSpPr>
            <p:cNvPr id="24587" name="AutoShape 12"/>
            <p:cNvSpPr>
              <a:spLocks noChangeArrowheads="1"/>
            </p:cNvSpPr>
            <p:nvPr/>
          </p:nvSpPr>
          <p:spPr bwMode="auto">
            <a:xfrm>
              <a:off x="2049" y="2640"/>
              <a:ext cx="2169"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4588" name="Text Box 13"/>
            <p:cNvSpPr txBox="1">
              <a:spLocks noChangeArrowheads="1"/>
            </p:cNvSpPr>
            <p:nvPr/>
          </p:nvSpPr>
          <p:spPr bwMode="auto">
            <a:xfrm>
              <a:off x="2054" y="2764"/>
              <a:ext cx="209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a:t>Accountability</a:t>
              </a:r>
            </a:p>
          </p:txBody>
        </p:sp>
        <p:sp>
          <p:nvSpPr>
            <p:cNvPr id="24589" name="Text Box 14"/>
            <p:cNvSpPr txBox="1">
              <a:spLocks noChangeArrowheads="1"/>
            </p:cNvSpPr>
            <p:nvPr/>
          </p:nvSpPr>
          <p:spPr bwMode="auto">
            <a:xfrm>
              <a:off x="2053" y="1532"/>
              <a:ext cx="20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a:t>Size and complexity</a:t>
              </a:r>
            </a:p>
          </p:txBody>
        </p:sp>
        <p:sp>
          <p:nvSpPr>
            <p:cNvPr id="24590" name="Text Box 15"/>
            <p:cNvSpPr txBox="1">
              <a:spLocks noChangeArrowheads="1"/>
            </p:cNvSpPr>
            <p:nvPr/>
          </p:nvSpPr>
          <p:spPr bwMode="auto">
            <a:xfrm>
              <a:off x="1572" y="693"/>
              <a:ext cx="25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2000" b="1" i="1" dirty="0">
                  <a:solidFill>
                    <a:srgbClr val="CC0000"/>
                  </a:solidFill>
                </a:rPr>
                <a:t>Reasons for dividing a business into departments include:</a:t>
              </a:r>
            </a:p>
          </p:txBody>
        </p:sp>
      </p:grpSp>
      <p:sp>
        <p:nvSpPr>
          <p:cNvPr id="2" name="Title 1"/>
          <p:cNvSpPr>
            <a:spLocks noGrp="1"/>
          </p:cNvSpPr>
          <p:nvPr>
            <p:ph type="title"/>
          </p:nvPr>
        </p:nvSpPr>
        <p:spPr/>
        <p:txBody>
          <a:bodyPr>
            <a:noAutofit/>
          </a:bodyPr>
          <a:lstStyle/>
          <a:p>
            <a:pPr algn="l"/>
            <a:r>
              <a:rPr lang="en-US" sz="3200" dirty="0"/>
              <a:t>Dealing with overheads on a cost </a:t>
            </a:r>
            <a:r>
              <a:rPr lang="en-US" sz="3200" dirty="0" err="1"/>
              <a:t>centre</a:t>
            </a:r>
            <a:r>
              <a:rPr lang="en-US" sz="3200" dirty="0"/>
              <a:t> basis</a:t>
            </a:r>
            <a:endParaRPr lang="en-SG" sz="3200" dirty="0"/>
          </a:p>
        </p:txBody>
      </p:sp>
      <p:sp>
        <p:nvSpPr>
          <p:cNvPr id="3" name="Content Placeholder 2"/>
          <p:cNvSpPr>
            <a:spLocks noGrp="1"/>
          </p:cNvSpPr>
          <p:nvPr>
            <p:ph idx="1"/>
          </p:nvPr>
        </p:nvSpPr>
        <p:spPr>
          <a:xfrm>
            <a:off x="5148064" y="1600200"/>
            <a:ext cx="3538736" cy="4525963"/>
          </a:xfrm>
        </p:spPr>
        <p:txBody>
          <a:bodyPr>
            <a:normAutofit fontScale="85000" lnSpcReduction="20000"/>
          </a:bodyPr>
          <a:lstStyle/>
          <a:p>
            <a:r>
              <a:rPr lang="en-US" dirty="0"/>
              <a:t>Indirect cost (overheads) can be segmented – usually on a cost  </a:t>
            </a:r>
            <a:r>
              <a:rPr lang="en-US" dirty="0" err="1"/>
              <a:t>centre</a:t>
            </a:r>
            <a:r>
              <a:rPr lang="en-US" dirty="0"/>
              <a:t> basis – and each product cost </a:t>
            </a:r>
            <a:r>
              <a:rPr lang="en-US" dirty="0" err="1"/>
              <a:t>centre</a:t>
            </a:r>
            <a:r>
              <a:rPr lang="en-US" dirty="0"/>
              <a:t> has its own overhead  recovery rate.</a:t>
            </a:r>
          </a:p>
          <a:p>
            <a:r>
              <a:rPr lang="en-US" dirty="0"/>
              <a:t>Cost </a:t>
            </a:r>
            <a:r>
              <a:rPr lang="en-US" dirty="0" err="1"/>
              <a:t>centres</a:t>
            </a:r>
            <a:r>
              <a:rPr lang="en-US" dirty="0"/>
              <a:t> are areas, activities or functions for which cost is  separately determined.</a:t>
            </a:r>
          </a:p>
          <a:p>
            <a:endParaRPr lang="en-SG" dirty="0"/>
          </a:p>
        </p:txBody>
      </p:sp>
    </p:spTree>
    <p:extLst>
      <p:ext uri="{BB962C8B-B14F-4D97-AF65-F5344CB8AC3E}">
        <p14:creationId xmlns:p14="http://schemas.microsoft.com/office/powerpoint/2010/main" val="1728079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69888" y="100013"/>
            <a:ext cx="84058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A cost unit (Job A) passing through Autosparkle </a:t>
            </a:r>
            <a:br>
              <a:rPr lang="en-GB" altLang="en-US" sz="2400" b="1">
                <a:solidFill>
                  <a:srgbClr val="CC0000"/>
                </a:solidFill>
              </a:rPr>
            </a:br>
            <a:r>
              <a:rPr lang="en-GB" altLang="en-US" sz="2400" b="1">
                <a:solidFill>
                  <a:srgbClr val="CC0000"/>
                </a:solidFill>
              </a:rPr>
              <a:t>Ltd’s process</a:t>
            </a:r>
            <a:endParaRPr lang="en-GB" altLang="en-US" sz="2400">
              <a:solidFill>
                <a:srgbClr val="CC0000"/>
              </a:solidFill>
            </a:endParaRPr>
          </a:p>
        </p:txBody>
      </p:sp>
      <p:grpSp>
        <p:nvGrpSpPr>
          <p:cNvPr id="26627" name="Group 43"/>
          <p:cNvGrpSpPr>
            <a:grpSpLocks/>
          </p:cNvGrpSpPr>
          <p:nvPr/>
        </p:nvGrpSpPr>
        <p:grpSpPr bwMode="auto">
          <a:xfrm>
            <a:off x="379413" y="1082675"/>
            <a:ext cx="8385175" cy="4864100"/>
            <a:chOff x="257" y="790"/>
            <a:chExt cx="5282" cy="3064"/>
          </a:xfrm>
        </p:grpSpPr>
        <p:sp>
          <p:nvSpPr>
            <p:cNvPr id="26629" name="AutoShape 6"/>
            <p:cNvSpPr>
              <a:spLocks noChangeArrowheads="1"/>
            </p:cNvSpPr>
            <p:nvPr/>
          </p:nvSpPr>
          <p:spPr bwMode="auto">
            <a:xfrm>
              <a:off x="990" y="798"/>
              <a:ext cx="968" cy="3055"/>
            </a:xfrm>
            <a:prstGeom prst="cube">
              <a:avLst>
                <a:gd name="adj" fmla="val 1043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30" name="Text Box 7"/>
            <p:cNvSpPr txBox="1">
              <a:spLocks noChangeArrowheads="1"/>
            </p:cNvSpPr>
            <p:nvPr/>
          </p:nvSpPr>
          <p:spPr bwMode="auto">
            <a:xfrm>
              <a:off x="946" y="900"/>
              <a:ext cx="96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Preparation department</a:t>
              </a:r>
            </a:p>
          </p:txBody>
        </p:sp>
        <p:sp>
          <p:nvSpPr>
            <p:cNvPr id="26631" name="AutoShape 8"/>
            <p:cNvSpPr>
              <a:spLocks noChangeArrowheads="1"/>
            </p:cNvSpPr>
            <p:nvPr/>
          </p:nvSpPr>
          <p:spPr bwMode="auto">
            <a:xfrm>
              <a:off x="4423" y="790"/>
              <a:ext cx="968" cy="3064"/>
            </a:xfrm>
            <a:prstGeom prst="cube">
              <a:avLst>
                <a:gd name="adj" fmla="val 11134"/>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32" name="Text Box 9"/>
            <p:cNvSpPr txBox="1">
              <a:spLocks noChangeArrowheads="1"/>
            </p:cNvSpPr>
            <p:nvPr/>
          </p:nvSpPr>
          <p:spPr bwMode="auto">
            <a:xfrm>
              <a:off x="4406" y="964"/>
              <a:ext cx="89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Customers</a:t>
              </a:r>
            </a:p>
          </p:txBody>
        </p:sp>
        <p:sp>
          <p:nvSpPr>
            <p:cNvPr id="26633" name="AutoShape 10"/>
            <p:cNvSpPr>
              <a:spLocks noChangeArrowheads="1"/>
            </p:cNvSpPr>
            <p:nvPr/>
          </p:nvSpPr>
          <p:spPr bwMode="auto">
            <a:xfrm>
              <a:off x="2144" y="792"/>
              <a:ext cx="969" cy="3062"/>
            </a:xfrm>
            <a:prstGeom prst="cube">
              <a:avLst>
                <a:gd name="adj" fmla="val 11134"/>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34" name="AutoShape 11"/>
            <p:cNvSpPr>
              <a:spLocks noChangeArrowheads="1"/>
            </p:cNvSpPr>
            <p:nvPr/>
          </p:nvSpPr>
          <p:spPr bwMode="auto">
            <a:xfrm>
              <a:off x="3280" y="790"/>
              <a:ext cx="968" cy="3063"/>
            </a:xfrm>
            <a:prstGeom prst="cube">
              <a:avLst>
                <a:gd name="adj" fmla="val 11134"/>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35" name="Text Box 12"/>
            <p:cNvSpPr txBox="1">
              <a:spLocks noChangeArrowheads="1"/>
            </p:cNvSpPr>
            <p:nvPr/>
          </p:nvSpPr>
          <p:spPr bwMode="auto">
            <a:xfrm>
              <a:off x="3232" y="897"/>
              <a:ext cx="95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Finishing department</a:t>
              </a:r>
            </a:p>
          </p:txBody>
        </p:sp>
        <p:sp>
          <p:nvSpPr>
            <p:cNvPr id="26636" name="Text Box 13"/>
            <p:cNvSpPr txBox="1">
              <a:spLocks noChangeArrowheads="1"/>
            </p:cNvSpPr>
            <p:nvPr/>
          </p:nvSpPr>
          <p:spPr bwMode="auto">
            <a:xfrm>
              <a:off x="2122" y="905"/>
              <a:ext cx="92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Paintshop department</a:t>
              </a:r>
            </a:p>
          </p:txBody>
        </p:sp>
        <p:sp>
          <p:nvSpPr>
            <p:cNvPr id="26637" name="AutoShape 14"/>
            <p:cNvSpPr>
              <a:spLocks noChangeArrowheads="1"/>
            </p:cNvSpPr>
            <p:nvPr/>
          </p:nvSpPr>
          <p:spPr bwMode="auto">
            <a:xfrm>
              <a:off x="1093" y="1465"/>
              <a:ext cx="659" cy="415"/>
            </a:xfrm>
            <a:prstGeom prst="cube">
              <a:avLst>
                <a:gd name="adj" fmla="val 20634"/>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38" name="Text Box 15"/>
            <p:cNvSpPr txBox="1">
              <a:spLocks noChangeArrowheads="1"/>
            </p:cNvSpPr>
            <p:nvPr/>
          </p:nvSpPr>
          <p:spPr bwMode="auto">
            <a:xfrm>
              <a:off x="1073" y="1581"/>
              <a:ext cx="58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solidFill>
                    <a:srgbClr val="FFCC99"/>
                  </a:solidFill>
                </a:rPr>
                <a:t>Job A</a:t>
              </a:r>
            </a:p>
          </p:txBody>
        </p:sp>
        <p:sp>
          <p:nvSpPr>
            <p:cNvPr id="26639" name="AutoShape 16"/>
            <p:cNvSpPr>
              <a:spLocks noChangeArrowheads="1"/>
            </p:cNvSpPr>
            <p:nvPr/>
          </p:nvSpPr>
          <p:spPr bwMode="auto">
            <a:xfrm>
              <a:off x="1711" y="1550"/>
              <a:ext cx="582" cy="253"/>
            </a:xfrm>
            <a:prstGeom prst="rightArrow">
              <a:avLst>
                <a:gd name="adj1" fmla="val 50269"/>
                <a:gd name="adj2" fmla="val 3026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40" name="AutoShape 17"/>
            <p:cNvSpPr>
              <a:spLocks noChangeArrowheads="1"/>
            </p:cNvSpPr>
            <p:nvPr/>
          </p:nvSpPr>
          <p:spPr bwMode="auto">
            <a:xfrm>
              <a:off x="257" y="2038"/>
              <a:ext cx="5282" cy="1621"/>
            </a:xfrm>
            <a:prstGeom prst="roundRect">
              <a:avLst>
                <a:gd name="adj" fmla="val 10097"/>
              </a:avLst>
            </a:prstGeom>
            <a:solidFill>
              <a:srgbClr val="D9B58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a:p>
          </p:txBody>
        </p:sp>
        <p:sp>
          <p:nvSpPr>
            <p:cNvPr id="26641" name="AutoShape 18"/>
            <p:cNvSpPr>
              <a:spLocks noChangeArrowheads="1"/>
            </p:cNvSpPr>
            <p:nvPr/>
          </p:nvSpPr>
          <p:spPr bwMode="auto">
            <a:xfrm>
              <a:off x="991" y="2129"/>
              <a:ext cx="898" cy="1435"/>
            </a:xfrm>
            <a:prstGeom prst="cube">
              <a:avLst>
                <a:gd name="adj" fmla="val 871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42" name="Text Box 19"/>
            <p:cNvSpPr txBox="1">
              <a:spLocks noChangeArrowheads="1"/>
            </p:cNvSpPr>
            <p:nvPr/>
          </p:nvSpPr>
          <p:spPr bwMode="auto">
            <a:xfrm>
              <a:off x="923" y="2216"/>
              <a:ext cx="944" cy="1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400" b="1" i="1"/>
                <a:t> </a:t>
              </a:r>
              <a:r>
                <a:rPr lang="en-GB" altLang="en-US" sz="1500" b="1" i="1"/>
                <a:t>* Direct</a:t>
              </a:r>
              <a:br>
                <a:rPr lang="en-GB" altLang="en-US" sz="1500" b="1" i="1"/>
              </a:br>
              <a:r>
                <a:rPr lang="en-GB" altLang="en-US" sz="1500" b="1" i="1"/>
                <a:t>   materials</a:t>
              </a:r>
              <a:br>
                <a:rPr lang="en-GB" altLang="en-US" sz="1500" b="1" i="1"/>
              </a:br>
              <a:r>
                <a:rPr lang="en-GB" altLang="en-US" sz="1500" b="1" i="1"/>
                <a:t> * Direct</a:t>
              </a:r>
              <a:br>
                <a:rPr lang="en-GB" altLang="en-US" sz="1500" b="1" i="1"/>
              </a:br>
              <a:r>
                <a:rPr lang="en-GB" altLang="en-US" sz="1500" b="1" i="1"/>
                <a:t>   labour  </a:t>
              </a:r>
              <a:br>
                <a:rPr lang="en-GB" altLang="en-US" sz="1500" b="1" i="1"/>
              </a:br>
              <a:r>
                <a:rPr lang="en-GB" altLang="en-US" sz="1500" b="1" i="1"/>
                <a:t> * A share of</a:t>
              </a:r>
              <a:br>
                <a:rPr lang="en-GB" altLang="en-US" sz="1500" b="1" i="1"/>
              </a:br>
              <a:r>
                <a:rPr lang="en-GB" altLang="en-US" sz="1500" b="1" i="1"/>
                <a:t>   the</a:t>
              </a:r>
              <a:br>
                <a:rPr lang="en-GB" altLang="en-US" sz="1500" b="1" i="1"/>
              </a:br>
              <a:r>
                <a:rPr lang="en-GB" altLang="en-US" sz="1500" b="1" i="1"/>
                <a:t>   Preparation</a:t>
              </a:r>
              <a:br>
                <a:rPr lang="en-GB" altLang="en-US" sz="1500" b="1" i="1"/>
              </a:br>
              <a:r>
                <a:rPr lang="en-GB" altLang="en-US" sz="1500" b="1" i="1"/>
                <a:t>  department’s</a:t>
              </a:r>
              <a:br>
                <a:rPr lang="en-GB" altLang="en-US" sz="1500" b="1" i="1"/>
              </a:br>
              <a:r>
                <a:rPr lang="en-GB" altLang="en-US" sz="1500" b="1" i="1"/>
                <a:t>   overheads</a:t>
              </a:r>
              <a:r>
                <a:rPr lang="en-GB" altLang="en-US" sz="1100" b="1" i="1"/>
                <a:t/>
              </a:r>
              <a:br>
                <a:rPr lang="en-GB" altLang="en-US" sz="1100" b="1" i="1"/>
              </a:br>
              <a:endParaRPr lang="en-GB" altLang="en-US" sz="1100" b="1" i="1"/>
            </a:p>
          </p:txBody>
        </p:sp>
        <p:sp>
          <p:nvSpPr>
            <p:cNvPr id="26643" name="AutoShape 24"/>
            <p:cNvSpPr>
              <a:spLocks noChangeArrowheads="1"/>
            </p:cNvSpPr>
            <p:nvPr/>
          </p:nvSpPr>
          <p:spPr bwMode="auto">
            <a:xfrm>
              <a:off x="4431" y="2129"/>
              <a:ext cx="851" cy="1444"/>
            </a:xfrm>
            <a:prstGeom prst="cube">
              <a:avLst>
                <a:gd name="adj" fmla="val 871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44" name="Text Box 25"/>
            <p:cNvSpPr txBox="1">
              <a:spLocks noChangeArrowheads="1"/>
            </p:cNvSpPr>
            <p:nvPr/>
          </p:nvSpPr>
          <p:spPr bwMode="auto">
            <a:xfrm>
              <a:off x="4404" y="2597"/>
              <a:ext cx="830"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900" b="1" i="1"/>
                <a:t>Full cost of the job</a:t>
              </a:r>
            </a:p>
          </p:txBody>
        </p:sp>
        <p:sp>
          <p:nvSpPr>
            <p:cNvPr id="26645" name="Text Box 26"/>
            <p:cNvSpPr txBox="1">
              <a:spLocks noChangeArrowheads="1"/>
            </p:cNvSpPr>
            <p:nvPr/>
          </p:nvSpPr>
          <p:spPr bwMode="auto">
            <a:xfrm>
              <a:off x="1870" y="2569"/>
              <a:ext cx="34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4000" b="1">
                  <a:solidFill>
                    <a:srgbClr val="CC0000"/>
                  </a:solidFill>
                  <a:latin typeface="Times New Roman" pitchFamily="16" charset="0"/>
                </a:rPr>
                <a:t>+</a:t>
              </a:r>
            </a:p>
          </p:txBody>
        </p:sp>
        <p:sp>
          <p:nvSpPr>
            <p:cNvPr id="26646" name="Text Box 27"/>
            <p:cNvSpPr txBox="1">
              <a:spLocks noChangeArrowheads="1"/>
            </p:cNvSpPr>
            <p:nvPr/>
          </p:nvSpPr>
          <p:spPr bwMode="auto">
            <a:xfrm>
              <a:off x="3024" y="2575"/>
              <a:ext cx="34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4000" b="1">
                  <a:solidFill>
                    <a:srgbClr val="CC0000"/>
                  </a:solidFill>
                  <a:latin typeface="Times New Roman" pitchFamily="16" charset="0"/>
                </a:rPr>
                <a:t>+</a:t>
              </a:r>
            </a:p>
          </p:txBody>
        </p:sp>
        <p:sp>
          <p:nvSpPr>
            <p:cNvPr id="26647" name="Text Box 28"/>
            <p:cNvSpPr txBox="1">
              <a:spLocks noChangeArrowheads="1"/>
            </p:cNvSpPr>
            <p:nvPr/>
          </p:nvSpPr>
          <p:spPr bwMode="auto">
            <a:xfrm>
              <a:off x="4153" y="2572"/>
              <a:ext cx="34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4000" b="1">
                  <a:solidFill>
                    <a:srgbClr val="CC0000"/>
                  </a:solidFill>
                  <a:latin typeface="Times New Roman" pitchFamily="16" charset="0"/>
                </a:rPr>
                <a:t>=</a:t>
              </a:r>
            </a:p>
          </p:txBody>
        </p:sp>
        <p:sp>
          <p:nvSpPr>
            <p:cNvPr id="26648" name="Text Box 29"/>
            <p:cNvSpPr txBox="1">
              <a:spLocks noChangeArrowheads="1"/>
            </p:cNvSpPr>
            <p:nvPr/>
          </p:nvSpPr>
          <p:spPr bwMode="auto">
            <a:xfrm rot="-5400000">
              <a:off x="-362" y="2674"/>
              <a:ext cx="163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2000" b="1" i="1">
                  <a:solidFill>
                    <a:srgbClr val="CC0000"/>
                  </a:solidFill>
                </a:rPr>
                <a:t>Cost accumulated</a:t>
              </a:r>
            </a:p>
          </p:txBody>
        </p:sp>
        <p:sp>
          <p:nvSpPr>
            <p:cNvPr id="26649" name="AutoShape 33"/>
            <p:cNvSpPr>
              <a:spLocks noChangeArrowheads="1"/>
            </p:cNvSpPr>
            <p:nvPr/>
          </p:nvSpPr>
          <p:spPr bwMode="auto">
            <a:xfrm>
              <a:off x="2908" y="1558"/>
              <a:ext cx="582" cy="253"/>
            </a:xfrm>
            <a:prstGeom prst="rightArrow">
              <a:avLst>
                <a:gd name="adj1" fmla="val 50269"/>
                <a:gd name="adj2" fmla="val 3026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50" name="AutoShape 35"/>
            <p:cNvSpPr>
              <a:spLocks noChangeArrowheads="1"/>
            </p:cNvSpPr>
            <p:nvPr/>
          </p:nvSpPr>
          <p:spPr bwMode="auto">
            <a:xfrm>
              <a:off x="4031" y="1558"/>
              <a:ext cx="582" cy="253"/>
            </a:xfrm>
            <a:prstGeom prst="rightArrow">
              <a:avLst>
                <a:gd name="adj1" fmla="val 50269"/>
                <a:gd name="adj2" fmla="val 3026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51" name="AutoShape 37"/>
            <p:cNvSpPr>
              <a:spLocks noChangeArrowheads="1"/>
            </p:cNvSpPr>
            <p:nvPr/>
          </p:nvSpPr>
          <p:spPr bwMode="auto">
            <a:xfrm>
              <a:off x="2151" y="2129"/>
              <a:ext cx="898" cy="1435"/>
            </a:xfrm>
            <a:prstGeom prst="cube">
              <a:avLst>
                <a:gd name="adj" fmla="val 871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52" name="Text Box 21"/>
            <p:cNvSpPr txBox="1">
              <a:spLocks noChangeArrowheads="1"/>
            </p:cNvSpPr>
            <p:nvPr/>
          </p:nvSpPr>
          <p:spPr bwMode="auto">
            <a:xfrm>
              <a:off x="2117" y="2301"/>
              <a:ext cx="888" cy="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500" b="1" i="1"/>
                <a:t>* Any further</a:t>
              </a:r>
              <a:br>
                <a:rPr lang="en-GB" altLang="en-US" sz="1500" b="1" i="1"/>
              </a:br>
              <a:r>
                <a:rPr lang="en-GB" altLang="en-US" sz="1500" b="1" i="1"/>
                <a:t>  direct cost</a:t>
              </a:r>
              <a:br>
                <a:rPr lang="en-GB" altLang="en-US" sz="1500" b="1" i="1"/>
              </a:br>
              <a:r>
                <a:rPr lang="en-GB" altLang="en-US" sz="1500" b="1" i="1"/>
                <a:t>* A share of</a:t>
              </a:r>
              <a:br>
                <a:rPr lang="en-GB" altLang="en-US" sz="1500" b="1" i="1"/>
              </a:br>
              <a:r>
                <a:rPr lang="en-GB" altLang="en-US" sz="1500" b="1" i="1"/>
                <a:t>  the</a:t>
              </a:r>
              <a:br>
                <a:rPr lang="en-GB" altLang="en-US" sz="1500" b="1" i="1"/>
              </a:br>
              <a:r>
                <a:rPr lang="en-GB" altLang="en-US" sz="1500" b="1" i="1"/>
                <a:t>  Paintshop’s</a:t>
              </a:r>
              <a:br>
                <a:rPr lang="en-GB" altLang="en-US" sz="1500" b="1" i="1"/>
              </a:br>
              <a:r>
                <a:rPr lang="en-GB" altLang="en-US" sz="1500" b="1" i="1"/>
                <a:t>  overheads</a:t>
              </a:r>
              <a:r>
                <a:rPr lang="en-GB" altLang="en-US" sz="1100" b="1" i="1"/>
                <a:t/>
              </a:r>
              <a:br>
                <a:rPr lang="en-GB" altLang="en-US" sz="1100" b="1" i="1"/>
              </a:br>
              <a:endParaRPr lang="en-GB" altLang="en-US" sz="1100" b="1" i="1"/>
            </a:p>
          </p:txBody>
        </p:sp>
        <p:sp>
          <p:nvSpPr>
            <p:cNvPr id="26653" name="AutoShape 38"/>
            <p:cNvSpPr>
              <a:spLocks noChangeArrowheads="1"/>
            </p:cNvSpPr>
            <p:nvPr/>
          </p:nvSpPr>
          <p:spPr bwMode="auto">
            <a:xfrm>
              <a:off x="3287" y="2137"/>
              <a:ext cx="898" cy="1425"/>
            </a:xfrm>
            <a:prstGeom prst="cube">
              <a:avLst>
                <a:gd name="adj" fmla="val 871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6654" name="Text Box 23"/>
            <p:cNvSpPr txBox="1">
              <a:spLocks noChangeArrowheads="1"/>
            </p:cNvSpPr>
            <p:nvPr/>
          </p:nvSpPr>
          <p:spPr bwMode="auto">
            <a:xfrm>
              <a:off x="3246" y="2293"/>
              <a:ext cx="889" cy="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500" b="1" i="1"/>
                <a:t>* Any further</a:t>
              </a:r>
              <a:br>
                <a:rPr lang="en-GB" altLang="en-US" sz="1500" b="1" i="1"/>
              </a:br>
              <a:r>
                <a:rPr lang="en-GB" altLang="en-US" sz="1500" b="1" i="1"/>
                <a:t>  direct cost  </a:t>
              </a:r>
              <a:br>
                <a:rPr lang="en-GB" altLang="en-US" sz="1500" b="1" i="1"/>
              </a:br>
              <a:r>
                <a:rPr lang="en-GB" altLang="en-US" sz="1500" b="1" i="1"/>
                <a:t>* A share of</a:t>
              </a:r>
              <a:br>
                <a:rPr lang="en-GB" altLang="en-US" sz="1500" b="1" i="1"/>
              </a:br>
              <a:r>
                <a:rPr lang="en-GB" altLang="en-US" sz="1500" b="1" i="1"/>
                <a:t>  the</a:t>
              </a:r>
              <a:br>
                <a:rPr lang="en-GB" altLang="en-US" sz="1500" b="1" i="1"/>
              </a:br>
              <a:r>
                <a:rPr lang="en-GB" altLang="en-US" sz="1500" b="1" i="1"/>
                <a:t>  Finishing</a:t>
              </a:r>
              <a:br>
                <a:rPr lang="en-GB" altLang="en-US" sz="1500" b="1" i="1"/>
              </a:br>
              <a:r>
                <a:rPr lang="en-GB" altLang="en-US" sz="1500" b="1" i="1"/>
                <a:t>Department’s</a:t>
              </a:r>
              <a:br>
                <a:rPr lang="en-GB" altLang="en-US" sz="1500" b="1" i="1"/>
              </a:br>
              <a:r>
                <a:rPr lang="en-GB" altLang="en-US" sz="1500" b="1" i="1"/>
                <a:t>  overheads</a:t>
              </a:r>
              <a:r>
                <a:rPr lang="en-GB" altLang="en-US" sz="1100" b="1" i="1"/>
                <a:t/>
              </a:r>
              <a:br>
                <a:rPr lang="en-GB" altLang="en-US" sz="1100" b="1" i="1"/>
              </a:br>
              <a:endParaRPr lang="en-GB" altLang="en-US" sz="1100" b="1" i="1"/>
            </a:p>
          </p:txBody>
        </p:sp>
      </p:grpSp>
      <p:sp>
        <p:nvSpPr>
          <p:cNvPr id="33" name="Rectangle 32"/>
          <p:cNvSpPr>
            <a:spLocks noChangeArrowheads="1"/>
          </p:cNvSpPr>
          <p:nvPr/>
        </p:nvSpPr>
        <p:spPr bwMode="auto">
          <a:xfrm rot="10800000" flipV="1">
            <a:off x="392113" y="6078538"/>
            <a:ext cx="8607425" cy="368300"/>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8.8 </a:t>
            </a:r>
            <a:r>
              <a:rPr lang="en-GB" altLang="ko-KR" kern="0" dirty="0">
                <a:solidFill>
                  <a:srgbClr val="000000"/>
                </a:solidFill>
                <a:latin typeface="Arial" panose="020B0604020202020204" pitchFamily="34" charset="0"/>
                <a:ea typeface="Gulim" pitchFamily="34" charset="-127"/>
              </a:rPr>
              <a:t> </a:t>
            </a:r>
            <a:endParaRPr lang="en-IN" altLang="ko-KR" kern="0" dirty="0">
              <a:solidFill>
                <a:srgbClr val="000000"/>
              </a:solidFill>
              <a:latin typeface="Arial" panose="020B0604020202020204" pitchFamily="34" charset="0"/>
              <a:ea typeface="Gulim" pitchFamily="34" charset="-127"/>
            </a:endParaRPr>
          </a:p>
        </p:txBody>
      </p:sp>
    </p:spTree>
    <p:extLst>
      <p:ext uri="{BB962C8B-B14F-4D97-AF65-F5344CB8AC3E}">
        <p14:creationId xmlns:p14="http://schemas.microsoft.com/office/powerpoint/2010/main" val="4875288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5"/>
          <p:cNvSpPr txBox="1">
            <a:spLocks noChangeArrowheads="1"/>
          </p:cNvSpPr>
          <p:nvPr/>
        </p:nvSpPr>
        <p:spPr bwMode="auto">
          <a:xfrm>
            <a:off x="342900" y="100013"/>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Analysis of the number of cost centres within a business</a:t>
            </a:r>
            <a:endParaRPr lang="en-GB" altLang="en-US" sz="2400">
              <a:solidFill>
                <a:srgbClr val="CC0000"/>
              </a:solidFill>
            </a:endParaRPr>
          </a:p>
        </p:txBody>
      </p:sp>
      <p:grpSp>
        <p:nvGrpSpPr>
          <p:cNvPr id="28675" name="Group 36"/>
          <p:cNvGrpSpPr>
            <a:grpSpLocks/>
          </p:cNvGrpSpPr>
          <p:nvPr/>
        </p:nvGrpSpPr>
        <p:grpSpPr bwMode="auto">
          <a:xfrm>
            <a:off x="1211263" y="681038"/>
            <a:ext cx="6721475" cy="5211762"/>
            <a:chOff x="767" y="536"/>
            <a:chExt cx="4234" cy="3283"/>
          </a:xfrm>
        </p:grpSpPr>
        <p:sp>
          <p:nvSpPr>
            <p:cNvPr id="28677" name="AutoShape 7"/>
            <p:cNvSpPr>
              <a:spLocks noChangeArrowheads="1"/>
            </p:cNvSpPr>
            <p:nvPr/>
          </p:nvSpPr>
          <p:spPr bwMode="auto">
            <a:xfrm>
              <a:off x="3711" y="536"/>
              <a:ext cx="1280" cy="2889"/>
            </a:xfrm>
            <a:prstGeom prst="roundRect">
              <a:avLst>
                <a:gd name="adj" fmla="val 16667"/>
              </a:avLst>
            </a:prstGeom>
            <a:solidFill>
              <a:srgbClr val="DFC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a:p>
          </p:txBody>
        </p:sp>
        <p:sp>
          <p:nvSpPr>
            <p:cNvPr id="28678" name="Rectangle 8"/>
            <p:cNvSpPr>
              <a:spLocks noChangeArrowheads="1"/>
            </p:cNvSpPr>
            <p:nvPr/>
          </p:nvSpPr>
          <p:spPr bwMode="auto">
            <a:xfrm>
              <a:off x="3135" y="545"/>
              <a:ext cx="888" cy="2784"/>
            </a:xfrm>
            <a:prstGeom prst="rect">
              <a:avLst/>
            </a:prstGeom>
            <a:solidFill>
              <a:srgbClr val="D2A77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79" name="Rectangle 9"/>
            <p:cNvSpPr>
              <a:spLocks noChangeArrowheads="1"/>
            </p:cNvSpPr>
            <p:nvPr/>
          </p:nvSpPr>
          <p:spPr bwMode="auto">
            <a:xfrm>
              <a:off x="2263" y="545"/>
              <a:ext cx="880" cy="2784"/>
            </a:xfrm>
            <a:prstGeom prst="rect">
              <a:avLst/>
            </a:prstGeom>
            <a:solidFill>
              <a:srgbClr val="DFC3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0" name="Rectangle 10"/>
            <p:cNvSpPr>
              <a:spLocks noChangeArrowheads="1"/>
            </p:cNvSpPr>
            <p:nvPr/>
          </p:nvSpPr>
          <p:spPr bwMode="auto">
            <a:xfrm>
              <a:off x="1207" y="545"/>
              <a:ext cx="1064" cy="2784"/>
            </a:xfrm>
            <a:prstGeom prst="rect">
              <a:avLst/>
            </a:prstGeom>
            <a:solidFill>
              <a:srgbClr val="D2A77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1" name="AutoShape 11"/>
            <p:cNvSpPr>
              <a:spLocks noChangeArrowheads="1"/>
            </p:cNvSpPr>
            <p:nvPr/>
          </p:nvSpPr>
          <p:spPr bwMode="auto">
            <a:xfrm>
              <a:off x="767" y="543"/>
              <a:ext cx="567" cy="3240"/>
            </a:xfrm>
            <a:prstGeom prst="cube">
              <a:avLst>
                <a:gd name="adj" fmla="val 1181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2" name="Text Box 12"/>
            <p:cNvSpPr txBox="1">
              <a:spLocks noChangeArrowheads="1"/>
            </p:cNvSpPr>
            <p:nvPr/>
          </p:nvSpPr>
          <p:spPr bwMode="auto">
            <a:xfrm>
              <a:off x="927" y="1421"/>
              <a:ext cx="385"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700" b="1"/>
                <a:t>30</a:t>
              </a:r>
            </a:p>
          </p:txBody>
        </p:sp>
        <p:sp>
          <p:nvSpPr>
            <p:cNvPr id="28683" name="AutoShape 13"/>
            <p:cNvSpPr>
              <a:spLocks noChangeArrowheads="1"/>
            </p:cNvSpPr>
            <p:nvPr/>
          </p:nvSpPr>
          <p:spPr bwMode="auto">
            <a:xfrm>
              <a:off x="1265" y="1452"/>
              <a:ext cx="111" cy="128"/>
            </a:xfrm>
            <a:prstGeom prst="cube">
              <a:avLst>
                <a:gd name="adj" fmla="val 4745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4" name="AutoShape 14"/>
            <p:cNvSpPr>
              <a:spLocks noChangeArrowheads="1"/>
            </p:cNvSpPr>
            <p:nvPr/>
          </p:nvSpPr>
          <p:spPr bwMode="auto">
            <a:xfrm>
              <a:off x="1261" y="2020"/>
              <a:ext cx="112" cy="127"/>
            </a:xfrm>
            <a:prstGeom prst="cube">
              <a:avLst>
                <a:gd name="adj" fmla="val 4706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5" name="Text Box 15"/>
            <p:cNvSpPr txBox="1">
              <a:spLocks noChangeArrowheads="1"/>
            </p:cNvSpPr>
            <p:nvPr/>
          </p:nvSpPr>
          <p:spPr bwMode="auto">
            <a:xfrm>
              <a:off x="922" y="1993"/>
              <a:ext cx="38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700" b="1"/>
                <a:t>20</a:t>
              </a:r>
            </a:p>
          </p:txBody>
        </p:sp>
        <p:sp>
          <p:nvSpPr>
            <p:cNvPr id="28686" name="AutoShape 16"/>
            <p:cNvSpPr>
              <a:spLocks noChangeArrowheads="1"/>
            </p:cNvSpPr>
            <p:nvPr/>
          </p:nvSpPr>
          <p:spPr bwMode="auto">
            <a:xfrm>
              <a:off x="1264" y="2579"/>
              <a:ext cx="110" cy="128"/>
            </a:xfrm>
            <a:prstGeom prst="cube">
              <a:avLst>
                <a:gd name="adj" fmla="val 40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7" name="Text Box 17"/>
            <p:cNvSpPr txBox="1">
              <a:spLocks noChangeArrowheads="1"/>
            </p:cNvSpPr>
            <p:nvPr/>
          </p:nvSpPr>
          <p:spPr bwMode="auto">
            <a:xfrm>
              <a:off x="930" y="2555"/>
              <a:ext cx="42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700" b="1"/>
                <a:t>  10</a:t>
              </a:r>
            </a:p>
          </p:txBody>
        </p:sp>
        <p:sp>
          <p:nvSpPr>
            <p:cNvPr id="28688" name="AutoShape 18"/>
            <p:cNvSpPr>
              <a:spLocks noChangeArrowheads="1"/>
            </p:cNvSpPr>
            <p:nvPr/>
          </p:nvSpPr>
          <p:spPr bwMode="auto">
            <a:xfrm>
              <a:off x="1264" y="860"/>
              <a:ext cx="110" cy="127"/>
            </a:xfrm>
            <a:prstGeom prst="cube">
              <a:avLst>
                <a:gd name="adj" fmla="val 40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89" name="Text Box 19"/>
            <p:cNvSpPr txBox="1">
              <a:spLocks noChangeArrowheads="1"/>
            </p:cNvSpPr>
            <p:nvPr/>
          </p:nvSpPr>
          <p:spPr bwMode="auto">
            <a:xfrm>
              <a:off x="943" y="829"/>
              <a:ext cx="37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700" b="1"/>
                <a:t>40</a:t>
              </a:r>
            </a:p>
          </p:txBody>
        </p:sp>
        <p:sp>
          <p:nvSpPr>
            <p:cNvPr id="28690" name="Text Box 20"/>
            <p:cNvSpPr txBox="1">
              <a:spLocks noChangeArrowheads="1"/>
            </p:cNvSpPr>
            <p:nvPr/>
          </p:nvSpPr>
          <p:spPr bwMode="auto">
            <a:xfrm>
              <a:off x="927" y="3176"/>
              <a:ext cx="3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700" b="1"/>
                <a:t>0</a:t>
              </a:r>
            </a:p>
          </p:txBody>
        </p:sp>
        <p:sp>
          <p:nvSpPr>
            <p:cNvPr id="28691" name="AutoShape 21"/>
            <p:cNvSpPr>
              <a:spLocks noChangeArrowheads="1"/>
            </p:cNvSpPr>
            <p:nvPr/>
          </p:nvSpPr>
          <p:spPr bwMode="auto">
            <a:xfrm>
              <a:off x="1261" y="3172"/>
              <a:ext cx="3740" cy="613"/>
            </a:xfrm>
            <a:prstGeom prst="cube">
              <a:avLst>
                <a:gd name="adj" fmla="val 1129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92" name="Text Box 22"/>
            <p:cNvSpPr txBox="1">
              <a:spLocks noChangeArrowheads="1"/>
            </p:cNvSpPr>
            <p:nvPr/>
          </p:nvSpPr>
          <p:spPr bwMode="auto">
            <a:xfrm>
              <a:off x="3995" y="3239"/>
              <a:ext cx="9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more than 20 cost centres</a:t>
              </a:r>
            </a:p>
          </p:txBody>
        </p:sp>
        <p:sp>
          <p:nvSpPr>
            <p:cNvPr id="28693" name="AutoShape 23"/>
            <p:cNvSpPr>
              <a:spLocks noChangeArrowheads="1"/>
            </p:cNvSpPr>
            <p:nvPr/>
          </p:nvSpPr>
          <p:spPr bwMode="auto">
            <a:xfrm>
              <a:off x="1604" y="2355"/>
              <a:ext cx="484" cy="884"/>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94" name="Text Box 24"/>
            <p:cNvSpPr txBox="1">
              <a:spLocks noChangeArrowheads="1"/>
            </p:cNvSpPr>
            <p:nvPr/>
          </p:nvSpPr>
          <p:spPr bwMode="auto">
            <a:xfrm>
              <a:off x="1603" y="2426"/>
              <a:ext cx="4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14</a:t>
              </a:r>
            </a:p>
          </p:txBody>
        </p:sp>
        <p:sp>
          <p:nvSpPr>
            <p:cNvPr id="28695" name="Text Box 25"/>
            <p:cNvSpPr txBox="1">
              <a:spLocks noChangeArrowheads="1"/>
            </p:cNvSpPr>
            <p:nvPr/>
          </p:nvSpPr>
          <p:spPr bwMode="auto">
            <a:xfrm>
              <a:off x="1413" y="3237"/>
              <a:ext cx="673"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1–5 cost centres</a:t>
              </a:r>
            </a:p>
          </p:txBody>
        </p:sp>
        <p:sp>
          <p:nvSpPr>
            <p:cNvPr id="28696" name="Text Box 26"/>
            <p:cNvSpPr txBox="1">
              <a:spLocks noChangeArrowheads="1"/>
            </p:cNvSpPr>
            <p:nvPr/>
          </p:nvSpPr>
          <p:spPr bwMode="auto">
            <a:xfrm>
              <a:off x="2258" y="3239"/>
              <a:ext cx="907"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6–10</a:t>
              </a:r>
              <a:br>
                <a:rPr lang="en-GB" altLang="en-US" sz="1800" b="1"/>
              </a:br>
              <a:r>
                <a:rPr lang="en-GB" altLang="en-US" sz="1800" b="1"/>
                <a:t>cost centres</a:t>
              </a:r>
            </a:p>
          </p:txBody>
        </p:sp>
        <p:sp>
          <p:nvSpPr>
            <p:cNvPr id="28697" name="AutoShape 27"/>
            <p:cNvSpPr>
              <a:spLocks noChangeArrowheads="1"/>
            </p:cNvSpPr>
            <p:nvPr/>
          </p:nvSpPr>
          <p:spPr bwMode="auto">
            <a:xfrm>
              <a:off x="3350" y="1524"/>
              <a:ext cx="475" cy="1722"/>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698" name="Text Box 28"/>
            <p:cNvSpPr txBox="1">
              <a:spLocks noChangeArrowheads="1"/>
            </p:cNvSpPr>
            <p:nvPr/>
          </p:nvSpPr>
          <p:spPr bwMode="auto">
            <a:xfrm>
              <a:off x="3364" y="1595"/>
              <a:ext cx="4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29</a:t>
              </a:r>
            </a:p>
          </p:txBody>
        </p:sp>
        <p:sp>
          <p:nvSpPr>
            <p:cNvPr id="28699" name="AutoShape 29"/>
            <p:cNvSpPr>
              <a:spLocks noChangeArrowheads="1"/>
            </p:cNvSpPr>
            <p:nvPr/>
          </p:nvSpPr>
          <p:spPr bwMode="auto">
            <a:xfrm>
              <a:off x="2473" y="1987"/>
              <a:ext cx="483" cy="1260"/>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700" name="Text Box 30"/>
            <p:cNvSpPr txBox="1">
              <a:spLocks noChangeArrowheads="1"/>
            </p:cNvSpPr>
            <p:nvPr/>
          </p:nvSpPr>
          <p:spPr bwMode="auto">
            <a:xfrm>
              <a:off x="2488" y="2058"/>
              <a:ext cx="4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21</a:t>
              </a:r>
            </a:p>
          </p:txBody>
        </p:sp>
        <p:sp>
          <p:nvSpPr>
            <p:cNvPr id="28701" name="Text Box 31"/>
            <p:cNvSpPr txBox="1">
              <a:spLocks noChangeArrowheads="1"/>
            </p:cNvSpPr>
            <p:nvPr/>
          </p:nvSpPr>
          <p:spPr bwMode="auto">
            <a:xfrm rot="-5400000">
              <a:off x="40" y="1767"/>
              <a:ext cx="17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800" b="1"/>
                <a:t>UK businesses (%)</a:t>
              </a:r>
            </a:p>
          </p:txBody>
        </p:sp>
        <p:sp>
          <p:nvSpPr>
            <p:cNvPr id="28702" name="Text Box 32"/>
            <p:cNvSpPr txBox="1">
              <a:spLocks noChangeArrowheads="1"/>
            </p:cNvSpPr>
            <p:nvPr/>
          </p:nvSpPr>
          <p:spPr bwMode="auto">
            <a:xfrm>
              <a:off x="3146" y="3239"/>
              <a:ext cx="859"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a:t>11–20</a:t>
              </a:r>
              <a:br>
                <a:rPr lang="en-GB" altLang="en-US" sz="1800" b="1"/>
              </a:br>
              <a:r>
                <a:rPr lang="en-GB" altLang="en-US" sz="1800" b="1"/>
                <a:t>cost centres</a:t>
              </a:r>
            </a:p>
          </p:txBody>
        </p:sp>
        <p:sp>
          <p:nvSpPr>
            <p:cNvPr id="28703" name="AutoShape 33"/>
            <p:cNvSpPr>
              <a:spLocks noChangeArrowheads="1"/>
            </p:cNvSpPr>
            <p:nvPr/>
          </p:nvSpPr>
          <p:spPr bwMode="auto">
            <a:xfrm>
              <a:off x="4230" y="1132"/>
              <a:ext cx="467" cy="2114"/>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28704" name="Text Box 34"/>
            <p:cNvSpPr txBox="1">
              <a:spLocks noChangeArrowheads="1"/>
            </p:cNvSpPr>
            <p:nvPr/>
          </p:nvSpPr>
          <p:spPr bwMode="auto">
            <a:xfrm>
              <a:off x="4228" y="1203"/>
              <a:ext cx="4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36</a:t>
              </a:r>
            </a:p>
          </p:txBody>
        </p:sp>
      </p:grpSp>
      <p:sp>
        <p:nvSpPr>
          <p:cNvPr id="34" name="Rectangle 33"/>
          <p:cNvSpPr>
            <a:spLocks noChangeArrowheads="1"/>
          </p:cNvSpPr>
          <p:nvPr/>
        </p:nvSpPr>
        <p:spPr bwMode="auto">
          <a:xfrm rot="10800000" flipV="1">
            <a:off x="392113" y="5926138"/>
            <a:ext cx="8607425" cy="492125"/>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8.9 </a:t>
            </a:r>
            <a:r>
              <a:rPr lang="en-GB" altLang="ko-KR" kern="0" dirty="0">
                <a:solidFill>
                  <a:srgbClr val="000000"/>
                </a:solidFill>
                <a:latin typeface="Arial" panose="020B0604020202020204" pitchFamily="34" charset="0"/>
                <a:ea typeface="Gulim" pitchFamily="34" charset="-127"/>
              </a:rPr>
              <a:t> </a:t>
            </a:r>
            <a:r>
              <a:rPr lang="en-IN" altLang="ko-KR" kern="0" dirty="0">
                <a:solidFill>
                  <a:srgbClr val="000000"/>
                </a:solidFill>
                <a:latin typeface="Arial" panose="020B0604020202020204" pitchFamily="34" charset="0"/>
                <a:ea typeface="Gulim" pitchFamily="34" charset="-127"/>
              </a:rPr>
              <a:t/>
            </a:r>
            <a:br>
              <a:rPr lang="en-IN" altLang="ko-KR" kern="0" dirty="0">
                <a:solidFill>
                  <a:srgbClr val="000000"/>
                </a:solidFill>
                <a:latin typeface="Arial" panose="020B0604020202020204" pitchFamily="34" charset="0"/>
                <a:ea typeface="Gulim" pitchFamily="34" charset="-127"/>
              </a:rPr>
            </a:br>
            <a:r>
              <a:rPr lang="en-IN" altLang="ko-KR" sz="800" i="1" kern="0" dirty="0">
                <a:solidFill>
                  <a:srgbClr val="000000"/>
                </a:solidFill>
                <a:latin typeface="Arial" panose="020B0604020202020204" pitchFamily="34" charset="0"/>
                <a:ea typeface="Gulim" pitchFamily="34" charset="-127"/>
              </a:rPr>
              <a:t>Source</a:t>
            </a:r>
            <a:r>
              <a:rPr lang="en-IN" altLang="ko-KR" sz="800" kern="0" dirty="0">
                <a:solidFill>
                  <a:srgbClr val="000000"/>
                </a:solidFill>
                <a:latin typeface="Arial" panose="020B0604020202020204" pitchFamily="34" charset="0"/>
                <a:ea typeface="Gulim" pitchFamily="34" charset="-127"/>
              </a:rPr>
              <a:t>: Based on information taken from Drury, C. and </a:t>
            </a:r>
            <a:r>
              <a:rPr lang="en-IN" altLang="ko-KR" sz="800" kern="0" dirty="0" err="1">
                <a:solidFill>
                  <a:srgbClr val="000000"/>
                </a:solidFill>
                <a:latin typeface="Arial" panose="020B0604020202020204" pitchFamily="34" charset="0"/>
                <a:ea typeface="Gulim" pitchFamily="34" charset="-127"/>
              </a:rPr>
              <a:t>Tayles</a:t>
            </a:r>
            <a:r>
              <a:rPr lang="en-IN" altLang="ko-KR" sz="800" kern="0" dirty="0">
                <a:solidFill>
                  <a:srgbClr val="000000"/>
                </a:solidFill>
                <a:latin typeface="Arial" panose="020B0604020202020204" pitchFamily="34" charset="0"/>
                <a:ea typeface="Gulim" pitchFamily="34" charset="-127"/>
              </a:rPr>
              <a:t>, M. ‘Profitability analysis in UK organisations’, (2006), </a:t>
            </a:r>
            <a:r>
              <a:rPr lang="en-IN" altLang="ko-KR" sz="800" i="1" kern="0" dirty="0">
                <a:solidFill>
                  <a:srgbClr val="000000"/>
                </a:solidFill>
                <a:latin typeface="Arial" panose="020B0604020202020204" pitchFamily="34" charset="0"/>
                <a:ea typeface="Gulim" pitchFamily="34" charset="-127"/>
              </a:rPr>
              <a:t>British Accounting Review</a:t>
            </a:r>
            <a:r>
              <a:rPr lang="en-IN" altLang="ko-KR" sz="800" kern="0" dirty="0">
                <a:solidFill>
                  <a:srgbClr val="000000"/>
                </a:solidFill>
                <a:latin typeface="Arial" panose="020B0604020202020204" pitchFamily="34" charset="0"/>
                <a:ea typeface="Gulim" pitchFamily="34" charset="-127"/>
              </a:rPr>
              <a:t>, December, pp. 405–425.</a:t>
            </a:r>
          </a:p>
        </p:txBody>
      </p:sp>
    </p:spTree>
    <p:extLst>
      <p:ext uri="{BB962C8B-B14F-4D97-AF65-F5344CB8AC3E}">
        <p14:creationId xmlns:p14="http://schemas.microsoft.com/office/powerpoint/2010/main" val="15549325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Batch costing</a:t>
            </a:r>
            <a:endParaRPr lang="en-SG"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US" sz="2400" dirty="0"/>
              <a:t>Many types of goods and some services are produced in a batch of identical, or nearly identical, units of output. </a:t>
            </a:r>
            <a:endParaRPr lang="en-US" sz="2400" dirty="0" smtClean="0"/>
          </a:p>
          <a:p>
            <a:r>
              <a:rPr lang="en-US" sz="2400" dirty="0" smtClean="0"/>
              <a:t>Each </a:t>
            </a:r>
            <a:r>
              <a:rPr lang="en-US" sz="2400" dirty="0"/>
              <a:t>batch produced, however, is distinctly </a:t>
            </a:r>
            <a:r>
              <a:rPr lang="en-US" sz="2400" dirty="0" smtClean="0"/>
              <a:t>different </a:t>
            </a:r>
            <a:r>
              <a:rPr lang="en-US" sz="2400" dirty="0"/>
              <a:t>from other batches. </a:t>
            </a:r>
            <a:endParaRPr lang="en-SG" sz="2400" dirty="0" smtClean="0"/>
          </a:p>
          <a:p>
            <a:r>
              <a:rPr lang="en-US" sz="2400" dirty="0"/>
              <a:t>A theatre, for example, may put on a production whose nature and cost is very different from that of other </a:t>
            </a:r>
            <a:r>
              <a:rPr lang="en-US" sz="2400" dirty="0" smtClean="0"/>
              <a:t>productions.</a:t>
            </a:r>
          </a:p>
          <a:p>
            <a:r>
              <a:rPr lang="en-US" sz="2400" dirty="0" smtClean="0"/>
              <a:t>The </a:t>
            </a:r>
            <a:r>
              <a:rPr lang="en-US" sz="2400" dirty="0"/>
              <a:t>cost per ticket is calculated using batch costing and involves: </a:t>
            </a:r>
            <a:endParaRPr lang="en-US" sz="2400" dirty="0" smtClean="0"/>
          </a:p>
          <a:p>
            <a:pPr lvl="1" indent="-342900">
              <a:buFont typeface="Wingdings" pitchFamily="2" charset="2"/>
              <a:buChar char="v"/>
            </a:pPr>
            <a:r>
              <a:rPr lang="en-US" sz="2000" dirty="0" smtClean="0"/>
              <a:t>using </a:t>
            </a:r>
            <a:r>
              <a:rPr lang="en-US" sz="2000" dirty="0"/>
              <a:t>a job costing approach (taking account of direct and indirect costs and so on) to find the cost of mounting the production; and then </a:t>
            </a:r>
            <a:endParaRPr lang="en-US" sz="2000" dirty="0" smtClean="0"/>
          </a:p>
          <a:p>
            <a:pPr lvl="1" indent="-342900">
              <a:buFont typeface="Wingdings" pitchFamily="2" charset="2"/>
              <a:buChar char="v"/>
            </a:pPr>
            <a:r>
              <a:rPr lang="en-US" sz="2000" dirty="0" smtClean="0"/>
              <a:t>dividing </a:t>
            </a:r>
            <a:r>
              <a:rPr lang="en-US" sz="2000" dirty="0"/>
              <a:t>the cost of mounting the production by the expected number of tickets to be sold to find the cost per ticket.</a:t>
            </a:r>
            <a:endParaRPr lang="en-SG" sz="2000" dirty="0"/>
          </a:p>
        </p:txBody>
      </p:sp>
    </p:spTree>
    <p:extLst>
      <p:ext uri="{BB962C8B-B14F-4D97-AF65-F5344CB8AC3E}">
        <p14:creationId xmlns:p14="http://schemas.microsoft.com/office/powerpoint/2010/main" val="40916924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1"/>
          <p:cNvGrpSpPr>
            <a:grpSpLocks noChangeAspect="1"/>
          </p:cNvGrpSpPr>
          <p:nvPr/>
        </p:nvGrpSpPr>
        <p:grpSpPr bwMode="auto">
          <a:xfrm>
            <a:off x="2816225" y="906463"/>
            <a:ext cx="3511550" cy="5165725"/>
            <a:chOff x="1844" y="708"/>
            <a:chExt cx="2281" cy="3355"/>
          </a:xfrm>
        </p:grpSpPr>
        <p:sp>
          <p:nvSpPr>
            <p:cNvPr id="30725" name="AutoShape 5"/>
            <p:cNvSpPr>
              <a:spLocks noChangeArrowheads="1"/>
            </p:cNvSpPr>
            <p:nvPr/>
          </p:nvSpPr>
          <p:spPr bwMode="auto">
            <a:xfrm>
              <a:off x="1884" y="708"/>
              <a:ext cx="1984" cy="842"/>
            </a:xfrm>
            <a:prstGeom prst="cube">
              <a:avLst>
                <a:gd name="adj" fmla="val 13347"/>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30726" name="Rectangle 6"/>
            <p:cNvSpPr>
              <a:spLocks noChangeArrowheads="1"/>
            </p:cNvSpPr>
            <p:nvPr/>
          </p:nvSpPr>
          <p:spPr bwMode="auto">
            <a:xfrm>
              <a:off x="1844" y="834"/>
              <a:ext cx="1957"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GB" altLang="en-US" b="1"/>
                <a:t>The full cost of the batch, delivered on</a:t>
              </a:r>
              <a:br>
                <a:rPr lang="en-GB" altLang="en-US" b="1"/>
              </a:br>
              <a:r>
                <a:rPr lang="en-GB" altLang="en-US" b="1"/>
                <a:t> a ‘job-costing’ basis</a:t>
              </a:r>
              <a:endParaRPr lang="en-US" altLang="en-US" b="1"/>
            </a:p>
          </p:txBody>
        </p:sp>
        <p:sp>
          <p:nvSpPr>
            <p:cNvPr id="30727" name="AutoShape 8"/>
            <p:cNvSpPr>
              <a:spLocks noChangeArrowheads="1"/>
            </p:cNvSpPr>
            <p:nvPr/>
          </p:nvSpPr>
          <p:spPr bwMode="auto">
            <a:xfrm>
              <a:off x="1884" y="1964"/>
              <a:ext cx="1984" cy="843"/>
            </a:xfrm>
            <a:prstGeom prst="cube">
              <a:avLst>
                <a:gd name="adj" fmla="val 13347"/>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30728" name="Rectangle 9"/>
            <p:cNvSpPr>
              <a:spLocks noChangeArrowheads="1"/>
            </p:cNvSpPr>
            <p:nvPr/>
          </p:nvSpPr>
          <p:spPr bwMode="auto">
            <a:xfrm>
              <a:off x="1895" y="2110"/>
              <a:ext cx="184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GB" altLang="en-US" b="1"/>
                <a:t>The number of cost units (products) in the batch</a:t>
              </a:r>
              <a:endParaRPr lang="en-US" altLang="en-US" b="1"/>
            </a:p>
          </p:txBody>
        </p:sp>
        <p:sp>
          <p:nvSpPr>
            <p:cNvPr id="30729" name="AutoShape 10"/>
            <p:cNvSpPr>
              <a:spLocks noChangeArrowheads="1"/>
            </p:cNvSpPr>
            <p:nvPr/>
          </p:nvSpPr>
          <p:spPr bwMode="auto">
            <a:xfrm>
              <a:off x="1884" y="3221"/>
              <a:ext cx="1984" cy="842"/>
            </a:xfrm>
            <a:prstGeom prst="cube">
              <a:avLst>
                <a:gd name="adj" fmla="val 13347"/>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30730" name="Rectangle 11"/>
            <p:cNvSpPr>
              <a:spLocks noChangeArrowheads="1"/>
            </p:cNvSpPr>
            <p:nvPr/>
          </p:nvSpPr>
          <p:spPr bwMode="auto">
            <a:xfrm>
              <a:off x="1887" y="3459"/>
              <a:ext cx="1848"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GB" altLang="en-US" b="1"/>
                <a:t>The full cost of one cost unit (product)</a:t>
              </a:r>
              <a:endParaRPr lang="en-US" altLang="en-US" b="1"/>
            </a:p>
          </p:txBody>
        </p:sp>
        <p:sp>
          <p:nvSpPr>
            <p:cNvPr id="30731" name="AutoShape 12"/>
            <p:cNvSpPr>
              <a:spLocks noChangeArrowheads="1"/>
            </p:cNvSpPr>
            <p:nvPr/>
          </p:nvSpPr>
          <p:spPr bwMode="auto">
            <a:xfrm>
              <a:off x="2832" y="1605"/>
              <a:ext cx="1293" cy="311"/>
            </a:xfrm>
            <a:prstGeom prst="roundRect">
              <a:avLst>
                <a:gd name="adj" fmla="val 16667"/>
              </a:avLst>
            </a:prstGeom>
            <a:solidFill>
              <a:srgbClr val="EDD2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600"/>
            </a:p>
          </p:txBody>
        </p:sp>
        <p:sp>
          <p:nvSpPr>
            <p:cNvPr id="30732" name="AutoShape 13"/>
            <p:cNvSpPr>
              <a:spLocks noChangeArrowheads="1"/>
            </p:cNvSpPr>
            <p:nvPr/>
          </p:nvSpPr>
          <p:spPr bwMode="auto">
            <a:xfrm>
              <a:off x="2644" y="1543"/>
              <a:ext cx="395" cy="489"/>
            </a:xfrm>
            <a:prstGeom prst="downArrow">
              <a:avLst>
                <a:gd name="adj1" fmla="val 50000"/>
                <a:gd name="adj2" fmla="val 30949"/>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30733" name="Text Box 14"/>
            <p:cNvSpPr txBox="1">
              <a:spLocks noChangeArrowheads="1"/>
            </p:cNvSpPr>
            <p:nvPr/>
          </p:nvSpPr>
          <p:spPr bwMode="auto">
            <a:xfrm>
              <a:off x="3028" y="1636"/>
              <a:ext cx="1046"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i="1"/>
                <a:t>divided by</a:t>
              </a:r>
              <a:endParaRPr lang="en-US" altLang="en-US" sz="1600" b="1" i="1"/>
            </a:p>
          </p:txBody>
        </p:sp>
        <p:sp>
          <p:nvSpPr>
            <p:cNvPr id="30734" name="AutoShape 15"/>
            <p:cNvSpPr>
              <a:spLocks noChangeArrowheads="1"/>
            </p:cNvSpPr>
            <p:nvPr/>
          </p:nvSpPr>
          <p:spPr bwMode="auto">
            <a:xfrm>
              <a:off x="2832" y="2861"/>
              <a:ext cx="1293" cy="311"/>
            </a:xfrm>
            <a:prstGeom prst="roundRect">
              <a:avLst>
                <a:gd name="adj" fmla="val 16667"/>
              </a:avLst>
            </a:prstGeom>
            <a:solidFill>
              <a:srgbClr val="EDD2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600"/>
            </a:p>
          </p:txBody>
        </p:sp>
        <p:sp>
          <p:nvSpPr>
            <p:cNvPr id="30735" name="AutoShape 16"/>
            <p:cNvSpPr>
              <a:spLocks noChangeArrowheads="1"/>
            </p:cNvSpPr>
            <p:nvPr/>
          </p:nvSpPr>
          <p:spPr bwMode="auto">
            <a:xfrm>
              <a:off x="2644" y="2808"/>
              <a:ext cx="395" cy="480"/>
            </a:xfrm>
            <a:prstGeom prst="downArrow">
              <a:avLst>
                <a:gd name="adj1" fmla="val 50000"/>
                <a:gd name="adj2" fmla="val 3038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30736" name="Text Box 17"/>
            <p:cNvSpPr txBox="1">
              <a:spLocks noChangeArrowheads="1"/>
            </p:cNvSpPr>
            <p:nvPr/>
          </p:nvSpPr>
          <p:spPr bwMode="auto">
            <a:xfrm>
              <a:off x="3131" y="2892"/>
              <a:ext cx="927"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i="1"/>
                <a:t>equals</a:t>
              </a:r>
              <a:endParaRPr lang="en-US" altLang="en-US" sz="1600" b="1" i="1"/>
            </a:p>
          </p:txBody>
        </p:sp>
      </p:grpSp>
      <p:sp>
        <p:nvSpPr>
          <p:cNvPr id="30723" name="Text Box 18"/>
          <p:cNvSpPr txBox="1">
            <a:spLocks noChangeArrowheads="1"/>
          </p:cNvSpPr>
          <p:nvPr/>
        </p:nvSpPr>
        <p:spPr bwMode="auto">
          <a:xfrm>
            <a:off x="504825" y="100013"/>
            <a:ext cx="81343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Deriving the cost of one cost unit where </a:t>
            </a:r>
            <a:br>
              <a:rPr lang="en-GB" altLang="en-US" sz="2400" b="1">
                <a:solidFill>
                  <a:srgbClr val="CC0000"/>
                </a:solidFill>
              </a:rPr>
            </a:br>
            <a:r>
              <a:rPr lang="en-GB" altLang="en-US" sz="2400" b="1">
                <a:solidFill>
                  <a:srgbClr val="CC0000"/>
                </a:solidFill>
              </a:rPr>
              <a:t>production is in batches</a:t>
            </a:r>
            <a:endParaRPr lang="en-GB" altLang="en-US" sz="2400">
              <a:solidFill>
                <a:srgbClr val="CC0000"/>
              </a:solidFill>
            </a:endParaRPr>
          </a:p>
        </p:txBody>
      </p:sp>
      <p:sp>
        <p:nvSpPr>
          <p:cNvPr id="18" name="Rectangle 17"/>
          <p:cNvSpPr>
            <a:spLocks noChangeArrowheads="1"/>
          </p:cNvSpPr>
          <p:nvPr/>
        </p:nvSpPr>
        <p:spPr bwMode="auto">
          <a:xfrm rot="10800000" flipV="1">
            <a:off x="392113" y="6078538"/>
            <a:ext cx="8607425" cy="368300"/>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8.10 </a:t>
            </a:r>
            <a:r>
              <a:rPr lang="en-GB" altLang="ko-KR" kern="0" dirty="0">
                <a:solidFill>
                  <a:srgbClr val="000000"/>
                </a:solidFill>
                <a:latin typeface="Arial" panose="020B0604020202020204" pitchFamily="34" charset="0"/>
                <a:ea typeface="Gulim" pitchFamily="34" charset="-127"/>
              </a:rPr>
              <a:t> </a:t>
            </a:r>
            <a:endParaRPr lang="en-IN" altLang="ko-KR" kern="0" dirty="0">
              <a:solidFill>
                <a:srgbClr val="000000"/>
              </a:solidFill>
              <a:latin typeface="Arial" panose="020B0604020202020204" pitchFamily="34" charset="0"/>
              <a:ea typeface="Gulim" pitchFamily="34" charset="-127"/>
            </a:endParaRPr>
          </a:p>
        </p:txBody>
      </p:sp>
    </p:spTree>
    <p:extLst>
      <p:ext uri="{BB962C8B-B14F-4D97-AF65-F5344CB8AC3E}">
        <p14:creationId xmlns:p14="http://schemas.microsoft.com/office/powerpoint/2010/main" val="32244178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344488" y="561692"/>
            <a:ext cx="8455025" cy="457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US" altLang="en-US" sz="2400" dirty="0"/>
              <a:t>Costing and pricing: the traditional way</a:t>
            </a:r>
            <a:endParaRPr lang="en-GB" altLang="en-US" sz="2400" dirty="0"/>
          </a:p>
        </p:txBody>
      </p:sp>
      <p:grpSp>
        <p:nvGrpSpPr>
          <p:cNvPr id="32771" name="Group 5"/>
          <p:cNvGrpSpPr>
            <a:grpSpLocks/>
          </p:cNvGrpSpPr>
          <p:nvPr/>
        </p:nvGrpSpPr>
        <p:grpSpPr bwMode="auto">
          <a:xfrm>
            <a:off x="1960563" y="1720850"/>
            <a:ext cx="5222875" cy="3416300"/>
            <a:chOff x="1303" y="810"/>
            <a:chExt cx="3290" cy="2152"/>
          </a:xfrm>
        </p:grpSpPr>
        <p:grpSp>
          <p:nvGrpSpPr>
            <p:cNvPr id="32772" name="Group 6"/>
            <p:cNvGrpSpPr>
              <a:grpSpLocks/>
            </p:cNvGrpSpPr>
            <p:nvPr/>
          </p:nvGrpSpPr>
          <p:grpSpPr bwMode="auto">
            <a:xfrm>
              <a:off x="1867" y="810"/>
              <a:ext cx="2726" cy="2152"/>
              <a:chOff x="1451" y="1466"/>
              <a:chExt cx="3299" cy="1704"/>
            </a:xfrm>
          </p:grpSpPr>
          <p:sp>
            <p:nvSpPr>
              <p:cNvPr id="32780" name="AutoShape 7"/>
              <p:cNvSpPr>
                <a:spLocks noChangeArrowheads="1"/>
              </p:cNvSpPr>
              <p:nvPr/>
            </p:nvSpPr>
            <p:spPr bwMode="auto">
              <a:xfrm>
                <a:off x="1451" y="1466"/>
                <a:ext cx="3291" cy="46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2781" name="AutoShape 8"/>
              <p:cNvSpPr>
                <a:spLocks noChangeArrowheads="1"/>
              </p:cNvSpPr>
              <p:nvPr/>
            </p:nvSpPr>
            <p:spPr bwMode="auto">
              <a:xfrm>
                <a:off x="1451" y="2085"/>
                <a:ext cx="3292"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2782" name="AutoShape 9"/>
              <p:cNvSpPr>
                <a:spLocks noChangeArrowheads="1"/>
              </p:cNvSpPr>
              <p:nvPr/>
            </p:nvSpPr>
            <p:spPr bwMode="auto">
              <a:xfrm>
                <a:off x="1458" y="2707"/>
                <a:ext cx="3292"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sp>
          <p:nvSpPr>
            <p:cNvPr id="32773" name="Text Box 10"/>
            <p:cNvSpPr txBox="1">
              <a:spLocks noChangeArrowheads="1"/>
            </p:cNvSpPr>
            <p:nvPr/>
          </p:nvSpPr>
          <p:spPr bwMode="auto">
            <a:xfrm>
              <a:off x="2002" y="2508"/>
              <a:ext cx="236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A relatively uncompetitive market</a:t>
              </a:r>
            </a:p>
          </p:txBody>
        </p:sp>
        <p:grpSp>
          <p:nvGrpSpPr>
            <p:cNvPr id="32774" name="Group 11"/>
            <p:cNvGrpSpPr>
              <a:grpSpLocks/>
            </p:cNvGrpSpPr>
            <p:nvPr/>
          </p:nvGrpSpPr>
          <p:grpSpPr bwMode="auto">
            <a:xfrm>
              <a:off x="1303" y="928"/>
              <a:ext cx="338" cy="1897"/>
              <a:chOff x="1257" y="809"/>
              <a:chExt cx="375" cy="1897"/>
            </a:xfrm>
          </p:grpSpPr>
          <p:sp>
            <p:nvSpPr>
              <p:cNvPr id="32777" name="AutoShape 12"/>
              <p:cNvSpPr>
                <a:spLocks noChangeArrowheads="1"/>
              </p:cNvSpPr>
              <p:nvPr/>
            </p:nvSpPr>
            <p:spPr bwMode="auto">
              <a:xfrm>
                <a:off x="1266" y="1593"/>
                <a:ext cx="366"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2778" name="AutoShape 13"/>
              <p:cNvSpPr>
                <a:spLocks noChangeArrowheads="1"/>
              </p:cNvSpPr>
              <p:nvPr/>
            </p:nvSpPr>
            <p:spPr bwMode="auto">
              <a:xfrm>
                <a:off x="1257" y="809"/>
                <a:ext cx="366"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2779" name="AutoShape 14"/>
              <p:cNvSpPr>
                <a:spLocks noChangeArrowheads="1"/>
              </p:cNvSpPr>
              <p:nvPr/>
            </p:nvSpPr>
            <p:spPr bwMode="auto">
              <a:xfrm>
                <a:off x="1264" y="2381"/>
                <a:ext cx="366"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sp>
          <p:nvSpPr>
            <p:cNvPr id="32775" name="Text Box 15"/>
            <p:cNvSpPr txBox="1">
              <a:spLocks noChangeArrowheads="1"/>
            </p:cNvSpPr>
            <p:nvPr/>
          </p:nvSpPr>
          <p:spPr bwMode="auto">
            <a:xfrm>
              <a:off x="1898" y="1718"/>
              <a:ext cx="256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A low level of indirect cost relative to direct cost</a:t>
              </a:r>
            </a:p>
          </p:txBody>
        </p:sp>
        <p:sp>
          <p:nvSpPr>
            <p:cNvPr id="32776" name="Text Box 16"/>
            <p:cNvSpPr txBox="1">
              <a:spLocks noChangeArrowheads="1"/>
            </p:cNvSpPr>
            <p:nvPr/>
          </p:nvSpPr>
          <p:spPr bwMode="auto">
            <a:xfrm>
              <a:off x="1930" y="940"/>
              <a:ext cx="2488"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900" b="1"/>
                <a:t>Direct-labour-intensive and direct-labour-paced production</a:t>
              </a:r>
            </a:p>
          </p:txBody>
        </p:sp>
      </p:grpSp>
    </p:spTree>
    <p:extLst>
      <p:ext uri="{BB962C8B-B14F-4D97-AF65-F5344CB8AC3E}">
        <p14:creationId xmlns:p14="http://schemas.microsoft.com/office/powerpoint/2010/main" val="695408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6"/>
          <p:cNvSpPr txBox="1">
            <a:spLocks noChangeArrowheads="1"/>
          </p:cNvSpPr>
          <p:nvPr/>
        </p:nvSpPr>
        <p:spPr bwMode="auto">
          <a:xfrm>
            <a:off x="251520" y="561692"/>
            <a:ext cx="8455025" cy="457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US" altLang="en-US" sz="2400" dirty="0"/>
              <a:t>Costing and pricing: the new environment</a:t>
            </a:r>
            <a:endParaRPr lang="en-GB" altLang="en-US" sz="2400" dirty="0"/>
          </a:p>
        </p:txBody>
      </p:sp>
      <p:grpSp>
        <p:nvGrpSpPr>
          <p:cNvPr id="34819" name="Group 17"/>
          <p:cNvGrpSpPr>
            <a:grpSpLocks/>
          </p:cNvGrpSpPr>
          <p:nvPr/>
        </p:nvGrpSpPr>
        <p:grpSpPr bwMode="auto">
          <a:xfrm>
            <a:off x="2222500" y="1727200"/>
            <a:ext cx="4699000" cy="3417888"/>
            <a:chOff x="1446" y="809"/>
            <a:chExt cx="2960" cy="2153"/>
          </a:xfrm>
        </p:grpSpPr>
        <p:grpSp>
          <p:nvGrpSpPr>
            <p:cNvPr id="34820" name="Group 18"/>
            <p:cNvGrpSpPr>
              <a:grpSpLocks/>
            </p:cNvGrpSpPr>
            <p:nvPr/>
          </p:nvGrpSpPr>
          <p:grpSpPr bwMode="auto">
            <a:xfrm>
              <a:off x="1987" y="810"/>
              <a:ext cx="2419" cy="2152"/>
              <a:chOff x="1451" y="1466"/>
              <a:chExt cx="3299" cy="1704"/>
            </a:xfrm>
          </p:grpSpPr>
          <p:sp>
            <p:nvSpPr>
              <p:cNvPr id="34827" name="AutoShape 19"/>
              <p:cNvSpPr>
                <a:spLocks noChangeArrowheads="1"/>
              </p:cNvSpPr>
              <p:nvPr/>
            </p:nvSpPr>
            <p:spPr bwMode="auto">
              <a:xfrm>
                <a:off x="1451" y="1466"/>
                <a:ext cx="3291" cy="46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4828" name="AutoShape 20"/>
              <p:cNvSpPr>
                <a:spLocks noChangeArrowheads="1"/>
              </p:cNvSpPr>
              <p:nvPr/>
            </p:nvSpPr>
            <p:spPr bwMode="auto">
              <a:xfrm>
                <a:off x="1451" y="2085"/>
                <a:ext cx="3292"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4829" name="AutoShape 21"/>
              <p:cNvSpPr>
                <a:spLocks noChangeArrowheads="1"/>
              </p:cNvSpPr>
              <p:nvPr/>
            </p:nvSpPr>
            <p:spPr bwMode="auto">
              <a:xfrm>
                <a:off x="1458" y="2707"/>
                <a:ext cx="3292"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sp>
          <p:nvSpPr>
            <p:cNvPr id="34821" name="Text Box 22"/>
            <p:cNvSpPr txBox="1">
              <a:spLocks noChangeArrowheads="1"/>
            </p:cNvSpPr>
            <p:nvPr/>
          </p:nvSpPr>
          <p:spPr bwMode="auto">
            <a:xfrm>
              <a:off x="2107" y="2508"/>
              <a:ext cx="210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A highly competitive international market</a:t>
              </a:r>
            </a:p>
          </p:txBody>
        </p:sp>
        <p:sp>
          <p:nvSpPr>
            <p:cNvPr id="34822" name="AutoShape 23"/>
            <p:cNvSpPr>
              <a:spLocks noChangeArrowheads="1"/>
            </p:cNvSpPr>
            <p:nvPr/>
          </p:nvSpPr>
          <p:spPr bwMode="auto">
            <a:xfrm>
              <a:off x="1454" y="1593"/>
              <a:ext cx="325"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4823" name="AutoShape 24"/>
            <p:cNvSpPr>
              <a:spLocks noChangeArrowheads="1"/>
            </p:cNvSpPr>
            <p:nvPr/>
          </p:nvSpPr>
          <p:spPr bwMode="auto">
            <a:xfrm>
              <a:off x="1446" y="809"/>
              <a:ext cx="325"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4824" name="AutoShape 25"/>
            <p:cNvSpPr>
              <a:spLocks noChangeArrowheads="1"/>
            </p:cNvSpPr>
            <p:nvPr/>
          </p:nvSpPr>
          <p:spPr bwMode="auto">
            <a:xfrm>
              <a:off x="1452" y="2381"/>
              <a:ext cx="325"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4825" name="Text Box 26"/>
            <p:cNvSpPr txBox="1">
              <a:spLocks noChangeArrowheads="1"/>
            </p:cNvSpPr>
            <p:nvPr/>
          </p:nvSpPr>
          <p:spPr bwMode="auto">
            <a:xfrm>
              <a:off x="2015" y="1718"/>
              <a:ext cx="227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A high level of overheads relative to direct cost</a:t>
              </a:r>
            </a:p>
          </p:txBody>
        </p:sp>
        <p:sp>
          <p:nvSpPr>
            <p:cNvPr id="34826" name="Text Box 27"/>
            <p:cNvSpPr txBox="1">
              <a:spLocks noChangeArrowheads="1"/>
            </p:cNvSpPr>
            <p:nvPr/>
          </p:nvSpPr>
          <p:spPr bwMode="auto">
            <a:xfrm>
              <a:off x="2043" y="940"/>
              <a:ext cx="220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Capital-intensive and machine-paced production</a:t>
              </a:r>
            </a:p>
          </p:txBody>
        </p:sp>
      </p:grpSp>
    </p:spTree>
    <p:extLst>
      <p:ext uri="{BB962C8B-B14F-4D97-AF65-F5344CB8AC3E}">
        <p14:creationId xmlns:p14="http://schemas.microsoft.com/office/powerpoint/2010/main" val="32042146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Activity-based Costing</a:t>
            </a:r>
            <a:endParaRPr lang="en-SG" sz="4000" dirty="0"/>
          </a:p>
        </p:txBody>
      </p:sp>
      <p:sp>
        <p:nvSpPr>
          <p:cNvPr id="3" name="Content Placeholder 2"/>
          <p:cNvSpPr>
            <a:spLocks noGrp="1"/>
          </p:cNvSpPr>
          <p:nvPr>
            <p:ph idx="1"/>
          </p:nvPr>
        </p:nvSpPr>
        <p:spPr>
          <a:xfrm>
            <a:off x="457200" y="1600200"/>
            <a:ext cx="8229600" cy="5429200"/>
          </a:xfrm>
        </p:spPr>
        <p:txBody>
          <a:bodyPr>
            <a:normAutofit fontScale="55000" lnSpcReduction="20000"/>
          </a:bodyPr>
          <a:lstStyle/>
          <a:p>
            <a:r>
              <a:rPr lang="en-US" sz="4400" dirty="0"/>
              <a:t>Activity-based costing is an approach to dealing with overheads  (in full costing) that treats all costs as being caused or ‘driven’  by activities.</a:t>
            </a:r>
          </a:p>
          <a:p>
            <a:r>
              <a:rPr lang="en-US" sz="4400" dirty="0"/>
              <a:t>Advocates argue that it is more relevant to the modern commercial  environment than is the traditional approach.</a:t>
            </a:r>
          </a:p>
          <a:p>
            <a:r>
              <a:rPr lang="en-US" sz="4400" dirty="0"/>
              <a:t>Identification of the cost drivers can lead to more relevant </a:t>
            </a:r>
            <a:r>
              <a:rPr lang="en-US" sz="4400" dirty="0" smtClean="0"/>
              <a:t>indirect cost </a:t>
            </a:r>
            <a:r>
              <a:rPr lang="en-US" sz="4400" dirty="0"/>
              <a:t>treatment in full costing.</a:t>
            </a:r>
          </a:p>
          <a:p>
            <a:r>
              <a:rPr lang="en-US" sz="4400" dirty="0"/>
              <a:t>Identification of the cost drivers can also lead to better control of  overheads.</a:t>
            </a:r>
          </a:p>
          <a:p>
            <a:r>
              <a:rPr lang="en-US" sz="4400" dirty="0"/>
              <a:t>Critics argue that ABC is time-consuming and expensive to apply –  not justified by the possible improvement in the quality of information.</a:t>
            </a:r>
          </a:p>
          <a:p>
            <a:r>
              <a:rPr lang="en-US" sz="4400" dirty="0"/>
              <a:t>Full cost information is seen by some as not very useful because </a:t>
            </a:r>
            <a:r>
              <a:rPr lang="en-US" sz="4400" dirty="0" smtClean="0"/>
              <a:t>it can </a:t>
            </a:r>
            <a:r>
              <a:rPr lang="en-US" sz="4400" dirty="0"/>
              <a:t>be backward looking: it includes information irrelevant to decision  making, but excludes some relevant information.</a:t>
            </a:r>
          </a:p>
          <a:p>
            <a:endParaRPr lang="en-SG" dirty="0"/>
          </a:p>
        </p:txBody>
      </p:sp>
    </p:spTree>
    <p:extLst>
      <p:ext uri="{BB962C8B-B14F-4D97-AF65-F5344CB8AC3E}">
        <p14:creationId xmlns:p14="http://schemas.microsoft.com/office/powerpoint/2010/main" val="41285380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344488" y="100013"/>
            <a:ext cx="8455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Activity-based costing – what drives the costs</a:t>
            </a:r>
            <a:endParaRPr lang="en-GB" altLang="en-US" sz="2400">
              <a:solidFill>
                <a:srgbClr val="CC0000"/>
              </a:solidFill>
            </a:endParaRPr>
          </a:p>
        </p:txBody>
      </p:sp>
      <p:grpSp>
        <p:nvGrpSpPr>
          <p:cNvPr id="36867" name="Group 6"/>
          <p:cNvGrpSpPr>
            <a:grpSpLocks/>
          </p:cNvGrpSpPr>
          <p:nvPr/>
        </p:nvGrpSpPr>
        <p:grpSpPr bwMode="auto">
          <a:xfrm>
            <a:off x="1901825" y="1284288"/>
            <a:ext cx="5340350" cy="4344987"/>
            <a:chOff x="1301" y="390"/>
            <a:chExt cx="3364" cy="2737"/>
          </a:xfrm>
        </p:grpSpPr>
        <p:sp>
          <p:nvSpPr>
            <p:cNvPr id="36868" name="AutoShape 7"/>
            <p:cNvSpPr>
              <a:spLocks noChangeArrowheads="1"/>
            </p:cNvSpPr>
            <p:nvPr/>
          </p:nvSpPr>
          <p:spPr bwMode="auto">
            <a:xfrm>
              <a:off x="1358" y="390"/>
              <a:ext cx="3291" cy="2580"/>
            </a:xfrm>
            <a:prstGeom prst="roundRect">
              <a:avLst>
                <a:gd name="adj" fmla="val 8681"/>
              </a:avLst>
            </a:prstGeom>
            <a:solidFill>
              <a:srgbClr val="E0BE9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a:p>
          </p:txBody>
        </p:sp>
        <p:sp>
          <p:nvSpPr>
            <p:cNvPr id="36869" name="AutoShape 8"/>
            <p:cNvSpPr>
              <a:spLocks noChangeArrowheads="1"/>
            </p:cNvSpPr>
            <p:nvPr/>
          </p:nvSpPr>
          <p:spPr bwMode="auto">
            <a:xfrm>
              <a:off x="1909" y="975"/>
              <a:ext cx="2741" cy="586"/>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6870" name="AutoShape 9"/>
            <p:cNvSpPr>
              <a:spLocks noChangeArrowheads="1"/>
            </p:cNvSpPr>
            <p:nvPr/>
          </p:nvSpPr>
          <p:spPr bwMode="auto">
            <a:xfrm>
              <a:off x="1909" y="1757"/>
              <a:ext cx="2742" cy="58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6871" name="AutoShape 10"/>
            <p:cNvSpPr>
              <a:spLocks noChangeArrowheads="1"/>
            </p:cNvSpPr>
            <p:nvPr/>
          </p:nvSpPr>
          <p:spPr bwMode="auto">
            <a:xfrm>
              <a:off x="1915" y="2542"/>
              <a:ext cx="2733" cy="585"/>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6872" name="Text Box 11"/>
            <p:cNvSpPr txBox="1">
              <a:spLocks noChangeArrowheads="1"/>
            </p:cNvSpPr>
            <p:nvPr/>
          </p:nvSpPr>
          <p:spPr bwMode="auto">
            <a:xfrm>
              <a:off x="1908" y="2673"/>
              <a:ext cx="263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The factors that cause a change in these costs (cost drivers)</a:t>
              </a:r>
            </a:p>
          </p:txBody>
        </p:sp>
        <p:sp>
          <p:nvSpPr>
            <p:cNvPr id="36873" name="AutoShape 12"/>
            <p:cNvSpPr>
              <a:spLocks noChangeArrowheads="1"/>
            </p:cNvSpPr>
            <p:nvPr/>
          </p:nvSpPr>
          <p:spPr bwMode="auto">
            <a:xfrm>
              <a:off x="1303" y="1923"/>
              <a:ext cx="342"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6874" name="AutoShape 13"/>
            <p:cNvSpPr>
              <a:spLocks noChangeArrowheads="1"/>
            </p:cNvSpPr>
            <p:nvPr/>
          </p:nvSpPr>
          <p:spPr bwMode="auto">
            <a:xfrm>
              <a:off x="1303" y="1157"/>
              <a:ext cx="342"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6875" name="AutoShape 14"/>
            <p:cNvSpPr>
              <a:spLocks noChangeArrowheads="1"/>
            </p:cNvSpPr>
            <p:nvPr/>
          </p:nvSpPr>
          <p:spPr bwMode="auto">
            <a:xfrm>
              <a:off x="1301" y="2701"/>
              <a:ext cx="342"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6876" name="Text Box 15"/>
            <p:cNvSpPr txBox="1">
              <a:spLocks noChangeArrowheads="1"/>
            </p:cNvSpPr>
            <p:nvPr/>
          </p:nvSpPr>
          <p:spPr bwMode="auto">
            <a:xfrm>
              <a:off x="1940" y="1883"/>
              <a:ext cx="258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The costs attributed to each support activity </a:t>
              </a:r>
            </a:p>
          </p:txBody>
        </p:sp>
        <p:sp>
          <p:nvSpPr>
            <p:cNvPr id="36877" name="Text Box 16"/>
            <p:cNvSpPr txBox="1">
              <a:spLocks noChangeArrowheads="1"/>
            </p:cNvSpPr>
            <p:nvPr/>
          </p:nvSpPr>
          <p:spPr bwMode="auto">
            <a:xfrm>
              <a:off x="1972" y="1105"/>
              <a:ext cx="250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Each support activity involved in making products/services</a:t>
              </a:r>
            </a:p>
          </p:txBody>
        </p:sp>
        <p:sp>
          <p:nvSpPr>
            <p:cNvPr id="36878" name="Text Box 17"/>
            <p:cNvSpPr txBox="1">
              <a:spLocks noChangeArrowheads="1"/>
            </p:cNvSpPr>
            <p:nvPr/>
          </p:nvSpPr>
          <p:spPr bwMode="auto">
            <a:xfrm>
              <a:off x="3555" y="447"/>
              <a:ext cx="11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i="1">
                  <a:solidFill>
                    <a:srgbClr val="CC0000"/>
                  </a:solidFill>
                </a:rPr>
                <a:t>Identify:</a:t>
              </a:r>
              <a:endParaRPr lang="en-GB" altLang="en-US" sz="2400" i="1">
                <a:solidFill>
                  <a:srgbClr val="CC0000"/>
                </a:solidFill>
              </a:endParaRPr>
            </a:p>
          </p:txBody>
        </p:sp>
      </p:grpSp>
    </p:spTree>
    <p:extLst>
      <p:ext uri="{BB962C8B-B14F-4D97-AF65-F5344CB8AC3E}">
        <p14:creationId xmlns:p14="http://schemas.microsoft.com/office/powerpoint/2010/main" val="3290942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Uses of full cost by managers</a:t>
            </a:r>
            <a:endParaRPr lang="en-SG" dirty="0"/>
          </a:p>
        </p:txBody>
      </p:sp>
      <p:grpSp>
        <p:nvGrpSpPr>
          <p:cNvPr id="4" name="Group 1"/>
          <p:cNvGrpSpPr>
            <a:grpSpLocks/>
          </p:cNvGrpSpPr>
          <p:nvPr/>
        </p:nvGrpSpPr>
        <p:grpSpPr bwMode="auto">
          <a:xfrm>
            <a:off x="1011025" y="1456432"/>
            <a:ext cx="6597650" cy="5202238"/>
            <a:chOff x="1262063" y="855663"/>
            <a:chExt cx="6597651" cy="5202237"/>
          </a:xfrm>
        </p:grpSpPr>
        <p:sp>
          <p:nvSpPr>
            <p:cNvPr id="5" name="AutoShape 25"/>
            <p:cNvSpPr>
              <a:spLocks noChangeArrowheads="1"/>
            </p:cNvSpPr>
            <p:nvPr/>
          </p:nvSpPr>
          <p:spPr bwMode="auto">
            <a:xfrm>
              <a:off x="3587751" y="855663"/>
              <a:ext cx="1963738" cy="1401762"/>
            </a:xfrm>
            <a:prstGeom prst="cube">
              <a:avLst>
                <a:gd name="adj" fmla="val 1087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6" name="Text Box 26"/>
            <p:cNvSpPr txBox="1">
              <a:spLocks noChangeArrowheads="1"/>
            </p:cNvSpPr>
            <p:nvPr/>
          </p:nvSpPr>
          <p:spPr bwMode="auto">
            <a:xfrm>
              <a:off x="3746501" y="1100138"/>
              <a:ext cx="14827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Assessing relative efficiency</a:t>
              </a:r>
              <a:endParaRPr lang="en-US" altLang="en-US" sz="2000" b="1" dirty="0"/>
            </a:p>
          </p:txBody>
        </p:sp>
        <p:sp>
          <p:nvSpPr>
            <p:cNvPr id="7" name="AutoShape 27"/>
            <p:cNvSpPr>
              <a:spLocks noChangeArrowheads="1"/>
            </p:cNvSpPr>
            <p:nvPr/>
          </p:nvSpPr>
          <p:spPr bwMode="auto">
            <a:xfrm>
              <a:off x="3598863" y="2717800"/>
              <a:ext cx="1941513" cy="1490662"/>
            </a:xfrm>
            <a:prstGeom prst="cube">
              <a:avLst>
                <a:gd name="adj" fmla="val 11282"/>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8" name="Text Box 28"/>
            <p:cNvSpPr txBox="1">
              <a:spLocks noChangeArrowheads="1"/>
            </p:cNvSpPr>
            <p:nvPr/>
          </p:nvSpPr>
          <p:spPr bwMode="auto">
            <a:xfrm>
              <a:off x="3752851" y="3162300"/>
              <a:ext cx="1476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dirty="0">
                  <a:solidFill>
                    <a:srgbClr val="FFCC99"/>
                  </a:solidFill>
                </a:rPr>
                <a:t>Uses of full cost</a:t>
              </a:r>
              <a:endParaRPr lang="en-US" altLang="en-US" sz="2200" b="1" dirty="0">
                <a:solidFill>
                  <a:srgbClr val="FFCC99"/>
                </a:solidFill>
              </a:endParaRPr>
            </a:p>
          </p:txBody>
        </p:sp>
        <p:sp>
          <p:nvSpPr>
            <p:cNvPr id="9" name="AutoShape 29"/>
            <p:cNvSpPr>
              <a:spLocks noChangeArrowheads="1"/>
            </p:cNvSpPr>
            <p:nvPr/>
          </p:nvSpPr>
          <p:spPr bwMode="auto">
            <a:xfrm>
              <a:off x="6083301" y="2698750"/>
              <a:ext cx="1776413" cy="1489075"/>
            </a:xfrm>
            <a:prstGeom prst="cube">
              <a:avLst>
                <a:gd name="adj" fmla="val 1087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10" name="Text Box 30"/>
            <p:cNvSpPr txBox="1">
              <a:spLocks noChangeArrowheads="1"/>
            </p:cNvSpPr>
            <p:nvPr/>
          </p:nvSpPr>
          <p:spPr bwMode="auto">
            <a:xfrm>
              <a:off x="6110288" y="3190875"/>
              <a:ext cx="1598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Exercising control</a:t>
              </a:r>
              <a:endParaRPr lang="en-US" altLang="en-US" sz="2000" b="1" dirty="0"/>
            </a:p>
          </p:txBody>
        </p:sp>
        <p:sp>
          <p:nvSpPr>
            <p:cNvPr id="11" name="AutoShape 31"/>
            <p:cNvSpPr>
              <a:spLocks noChangeArrowheads="1"/>
            </p:cNvSpPr>
            <p:nvPr/>
          </p:nvSpPr>
          <p:spPr bwMode="auto">
            <a:xfrm>
              <a:off x="1262063" y="2713038"/>
              <a:ext cx="1776413" cy="1489075"/>
            </a:xfrm>
            <a:prstGeom prst="cube">
              <a:avLst>
                <a:gd name="adj" fmla="val 1087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12" name="Text Box 32"/>
            <p:cNvSpPr txBox="1">
              <a:spLocks noChangeArrowheads="1"/>
            </p:cNvSpPr>
            <p:nvPr/>
          </p:nvSpPr>
          <p:spPr bwMode="auto">
            <a:xfrm>
              <a:off x="1289051" y="3059113"/>
              <a:ext cx="15700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Pricing and output decisions</a:t>
              </a:r>
              <a:endParaRPr lang="en-US" altLang="en-US" sz="2000" b="1" dirty="0"/>
            </a:p>
          </p:txBody>
        </p:sp>
        <p:sp>
          <p:nvSpPr>
            <p:cNvPr id="13" name="AutoShape 33"/>
            <p:cNvSpPr>
              <a:spLocks noChangeArrowheads="1"/>
            </p:cNvSpPr>
            <p:nvPr/>
          </p:nvSpPr>
          <p:spPr bwMode="auto">
            <a:xfrm>
              <a:off x="3598863" y="4670425"/>
              <a:ext cx="1951038" cy="1387475"/>
            </a:xfrm>
            <a:prstGeom prst="cube">
              <a:avLst>
                <a:gd name="adj" fmla="val 1087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dirty="0"/>
            </a:p>
          </p:txBody>
        </p:sp>
        <p:sp>
          <p:nvSpPr>
            <p:cNvPr id="14" name="Text Box 34"/>
            <p:cNvSpPr txBox="1">
              <a:spLocks noChangeArrowheads="1"/>
            </p:cNvSpPr>
            <p:nvPr/>
          </p:nvSpPr>
          <p:spPr bwMode="auto">
            <a:xfrm>
              <a:off x="3640138" y="5073650"/>
              <a:ext cx="1746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dirty="0"/>
                <a:t>Assessing performance</a:t>
              </a:r>
              <a:endParaRPr lang="en-US" altLang="en-US" sz="2000" b="1" dirty="0"/>
            </a:p>
          </p:txBody>
        </p:sp>
        <p:sp>
          <p:nvSpPr>
            <p:cNvPr id="15" name="AutoShape 35"/>
            <p:cNvSpPr>
              <a:spLocks noChangeArrowheads="1"/>
            </p:cNvSpPr>
            <p:nvPr/>
          </p:nvSpPr>
          <p:spPr bwMode="auto">
            <a:xfrm>
              <a:off x="4281488" y="2262188"/>
              <a:ext cx="536575" cy="536575"/>
            </a:xfrm>
            <a:prstGeom prst="upArrow">
              <a:avLst>
                <a:gd name="adj1" fmla="val 50000"/>
                <a:gd name="adj2" fmla="val 25000"/>
              </a:avLst>
            </a:prstGeom>
            <a:solidFill>
              <a:srgbClr val="663300"/>
            </a:solidFill>
            <a:ln w="9525">
              <a:solidFill>
                <a:srgbClr val="663300"/>
              </a:solidFill>
              <a:miter lim="800000"/>
              <a:headEnd/>
              <a:tailEnd/>
            </a:ln>
          </p:spPr>
          <p:txBody>
            <a:bodyPr wrap="none" anchor="ctr"/>
            <a:lstStyle/>
            <a:p>
              <a:pPr eaLnBrk="1" hangingPunct="1"/>
              <a:endParaRPr lang="en-GB" altLang="en-US" dirty="0"/>
            </a:p>
          </p:txBody>
        </p:sp>
        <p:sp>
          <p:nvSpPr>
            <p:cNvPr id="16" name="AutoShape 36"/>
            <p:cNvSpPr>
              <a:spLocks noChangeArrowheads="1"/>
            </p:cNvSpPr>
            <p:nvPr/>
          </p:nvSpPr>
          <p:spPr bwMode="auto">
            <a:xfrm flipV="1">
              <a:off x="4265613" y="4209142"/>
              <a:ext cx="536575" cy="547007"/>
            </a:xfrm>
            <a:prstGeom prst="upArrow">
              <a:avLst>
                <a:gd name="adj1" fmla="val 50000"/>
                <a:gd name="adj2" fmla="val 25000"/>
              </a:avLst>
            </a:prstGeom>
            <a:solidFill>
              <a:srgbClr val="663300"/>
            </a:solidFill>
            <a:ln w="9525">
              <a:solidFill>
                <a:srgbClr val="663300"/>
              </a:solidFill>
              <a:miter lim="800000"/>
              <a:headEnd/>
              <a:tailEnd/>
            </a:ln>
          </p:spPr>
          <p:txBody>
            <a:bodyPr wrap="none" anchor="ctr"/>
            <a:lstStyle/>
            <a:p>
              <a:pPr eaLnBrk="1" hangingPunct="1"/>
              <a:endParaRPr lang="en-GB" altLang="en-US" dirty="0"/>
            </a:p>
          </p:txBody>
        </p:sp>
        <p:sp>
          <p:nvSpPr>
            <p:cNvPr id="17" name="AutoShape 37"/>
            <p:cNvSpPr>
              <a:spLocks noChangeArrowheads="1"/>
            </p:cNvSpPr>
            <p:nvPr/>
          </p:nvSpPr>
          <p:spPr bwMode="auto">
            <a:xfrm>
              <a:off x="5457826" y="3278188"/>
              <a:ext cx="609600" cy="493712"/>
            </a:xfrm>
            <a:prstGeom prst="rightArrow">
              <a:avLst>
                <a:gd name="adj1" fmla="val 50000"/>
                <a:gd name="adj2" fmla="val 30868"/>
              </a:avLst>
            </a:prstGeom>
            <a:solidFill>
              <a:srgbClr val="663300"/>
            </a:solidFill>
            <a:ln w="9525">
              <a:solidFill>
                <a:srgbClr val="663300"/>
              </a:solidFill>
              <a:miter lim="800000"/>
              <a:headEnd/>
              <a:tailEnd/>
            </a:ln>
          </p:spPr>
          <p:txBody>
            <a:bodyPr wrap="none" anchor="ctr"/>
            <a:lstStyle/>
            <a:p>
              <a:pPr eaLnBrk="1" hangingPunct="1"/>
              <a:endParaRPr lang="en-GB" altLang="en-US" dirty="0"/>
            </a:p>
          </p:txBody>
        </p:sp>
        <p:sp>
          <p:nvSpPr>
            <p:cNvPr id="18" name="AutoShape 38"/>
            <p:cNvSpPr>
              <a:spLocks noChangeArrowheads="1"/>
            </p:cNvSpPr>
            <p:nvPr/>
          </p:nvSpPr>
          <p:spPr bwMode="auto">
            <a:xfrm flipH="1">
              <a:off x="2944813" y="3276600"/>
              <a:ext cx="654050" cy="493712"/>
            </a:xfrm>
            <a:prstGeom prst="rightArrow">
              <a:avLst>
                <a:gd name="adj1" fmla="val 50000"/>
                <a:gd name="adj2" fmla="val 33119"/>
              </a:avLst>
            </a:prstGeom>
            <a:solidFill>
              <a:srgbClr val="663300"/>
            </a:solidFill>
            <a:ln w="9525">
              <a:solidFill>
                <a:srgbClr val="663300"/>
              </a:solidFill>
              <a:miter lim="800000"/>
              <a:headEnd/>
              <a:tailEnd/>
            </a:ln>
          </p:spPr>
          <p:txBody>
            <a:bodyPr wrap="none" anchor="ctr"/>
            <a:lstStyle/>
            <a:p>
              <a:pPr eaLnBrk="1" hangingPunct="1"/>
              <a:endParaRPr lang="en-GB" altLang="en-US" dirty="0"/>
            </a:p>
          </p:txBody>
        </p:sp>
      </p:gr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5"/>
          <p:cNvGrpSpPr>
            <a:grpSpLocks/>
          </p:cNvGrpSpPr>
          <p:nvPr/>
        </p:nvGrpSpPr>
        <p:grpSpPr bwMode="auto">
          <a:xfrm>
            <a:off x="1557338" y="1720850"/>
            <a:ext cx="6029325" cy="3416300"/>
            <a:chOff x="999" y="1249"/>
            <a:chExt cx="3798" cy="2152"/>
          </a:xfrm>
        </p:grpSpPr>
        <p:sp>
          <p:nvSpPr>
            <p:cNvPr id="38916" name="AutoShape 6"/>
            <p:cNvSpPr>
              <a:spLocks noChangeArrowheads="1"/>
            </p:cNvSpPr>
            <p:nvPr/>
          </p:nvSpPr>
          <p:spPr bwMode="auto">
            <a:xfrm>
              <a:off x="1001" y="2187"/>
              <a:ext cx="327"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8917" name="AutoShape 7"/>
            <p:cNvSpPr>
              <a:spLocks noChangeArrowheads="1"/>
            </p:cNvSpPr>
            <p:nvPr/>
          </p:nvSpPr>
          <p:spPr bwMode="auto">
            <a:xfrm>
              <a:off x="1001" y="1421"/>
              <a:ext cx="327"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8918" name="AutoShape 8"/>
            <p:cNvSpPr>
              <a:spLocks noChangeArrowheads="1"/>
            </p:cNvSpPr>
            <p:nvPr/>
          </p:nvSpPr>
          <p:spPr bwMode="auto">
            <a:xfrm>
              <a:off x="999" y="2966"/>
              <a:ext cx="327"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nvGrpSpPr>
            <p:cNvPr id="38919" name="Group 9"/>
            <p:cNvGrpSpPr>
              <a:grpSpLocks/>
            </p:cNvGrpSpPr>
            <p:nvPr/>
          </p:nvGrpSpPr>
          <p:grpSpPr bwMode="auto">
            <a:xfrm>
              <a:off x="1497" y="1249"/>
              <a:ext cx="3300" cy="2152"/>
              <a:chOff x="2118" y="946"/>
              <a:chExt cx="3080" cy="2152"/>
            </a:xfrm>
          </p:grpSpPr>
          <p:grpSp>
            <p:nvGrpSpPr>
              <p:cNvPr id="38920" name="Group 10"/>
              <p:cNvGrpSpPr>
                <a:grpSpLocks/>
              </p:cNvGrpSpPr>
              <p:nvPr/>
            </p:nvGrpSpPr>
            <p:grpSpPr bwMode="auto">
              <a:xfrm>
                <a:off x="2221" y="946"/>
                <a:ext cx="2964" cy="2152"/>
                <a:chOff x="1451" y="1466"/>
                <a:chExt cx="3299" cy="1704"/>
              </a:xfrm>
            </p:grpSpPr>
            <p:sp>
              <p:nvSpPr>
                <p:cNvPr id="38924" name="AutoShape 11"/>
                <p:cNvSpPr>
                  <a:spLocks noChangeArrowheads="1"/>
                </p:cNvSpPr>
                <p:nvPr/>
              </p:nvSpPr>
              <p:spPr bwMode="auto">
                <a:xfrm>
                  <a:off x="1451" y="1466"/>
                  <a:ext cx="3291" cy="46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8925" name="AutoShape 12"/>
                <p:cNvSpPr>
                  <a:spLocks noChangeArrowheads="1"/>
                </p:cNvSpPr>
                <p:nvPr/>
              </p:nvSpPr>
              <p:spPr bwMode="auto">
                <a:xfrm>
                  <a:off x="1451" y="2085"/>
                  <a:ext cx="3292"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38926" name="AutoShape 13"/>
                <p:cNvSpPr>
                  <a:spLocks noChangeArrowheads="1"/>
                </p:cNvSpPr>
                <p:nvPr/>
              </p:nvSpPr>
              <p:spPr bwMode="auto">
                <a:xfrm>
                  <a:off x="1458" y="2707"/>
                  <a:ext cx="3292" cy="463"/>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sp>
            <p:nvSpPr>
              <p:cNvPr id="38921" name="Text Box 14"/>
              <p:cNvSpPr txBox="1">
                <a:spLocks noChangeArrowheads="1"/>
              </p:cNvSpPr>
              <p:nvPr/>
            </p:nvSpPr>
            <p:spPr bwMode="auto">
              <a:xfrm>
                <a:off x="2222" y="2644"/>
                <a:ext cx="29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Charge the total cost in each pool to output using the relevant cost drivers</a:t>
                </a:r>
              </a:p>
            </p:txBody>
          </p:sp>
          <p:sp>
            <p:nvSpPr>
              <p:cNvPr id="38922" name="Text Box 15"/>
              <p:cNvSpPr txBox="1">
                <a:spLocks noChangeArrowheads="1"/>
              </p:cNvSpPr>
              <p:nvPr/>
            </p:nvSpPr>
            <p:spPr bwMode="auto">
              <a:xfrm>
                <a:off x="2118" y="1854"/>
                <a:ext cx="305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Allocate the total cost of each support activity to the relevant cost pool </a:t>
                </a:r>
              </a:p>
            </p:txBody>
          </p:sp>
          <p:sp>
            <p:nvSpPr>
              <p:cNvPr id="38923" name="Text Box 16"/>
              <p:cNvSpPr txBox="1">
                <a:spLocks noChangeArrowheads="1"/>
              </p:cNvSpPr>
              <p:nvPr/>
            </p:nvSpPr>
            <p:spPr bwMode="auto">
              <a:xfrm>
                <a:off x="2290" y="1076"/>
                <a:ext cx="27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Establish an overhead cost pool for each activity</a:t>
                </a:r>
              </a:p>
            </p:txBody>
          </p:sp>
        </p:grpSp>
      </p:grpSp>
      <p:sp>
        <p:nvSpPr>
          <p:cNvPr id="38915" name="Text Box 4"/>
          <p:cNvSpPr txBox="1">
            <a:spLocks noChangeArrowheads="1"/>
          </p:cNvSpPr>
          <p:nvPr/>
        </p:nvSpPr>
        <p:spPr bwMode="auto">
          <a:xfrm>
            <a:off x="344488" y="100013"/>
            <a:ext cx="8455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Activity-based costing – attributing overheads</a:t>
            </a:r>
            <a:endParaRPr lang="en-GB" altLang="en-US" sz="2400">
              <a:solidFill>
                <a:srgbClr val="CC0000"/>
              </a:solidFill>
            </a:endParaRPr>
          </a:p>
        </p:txBody>
      </p:sp>
    </p:spTree>
    <p:extLst>
      <p:ext uri="{BB962C8B-B14F-4D97-AF65-F5344CB8AC3E}">
        <p14:creationId xmlns:p14="http://schemas.microsoft.com/office/powerpoint/2010/main" val="16479064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SG" dirty="0" smtClean="0"/>
              <a:t>Refer to reading material </a:t>
            </a:r>
            <a:endParaRPr lang="en-SG"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618" y="981075"/>
            <a:ext cx="68961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0"/>
          <p:cNvSpPr txBox="1">
            <a:spLocks noChangeArrowheads="1"/>
          </p:cNvSpPr>
          <p:nvPr/>
        </p:nvSpPr>
        <p:spPr bwMode="auto">
          <a:xfrm>
            <a:off x="414338" y="127000"/>
            <a:ext cx="8315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Traditional versus activity-based costing </a:t>
            </a:r>
            <a:endParaRPr lang="en-GB" altLang="en-US" sz="2000" b="1" i="1"/>
          </a:p>
        </p:txBody>
      </p:sp>
      <p:grpSp>
        <p:nvGrpSpPr>
          <p:cNvPr id="43011" name="Group 41"/>
          <p:cNvGrpSpPr>
            <a:grpSpLocks noChangeAspect="1"/>
          </p:cNvGrpSpPr>
          <p:nvPr/>
        </p:nvGrpSpPr>
        <p:grpSpPr bwMode="auto">
          <a:xfrm>
            <a:off x="798513" y="601663"/>
            <a:ext cx="7546975" cy="5292725"/>
            <a:chOff x="129" y="333"/>
            <a:chExt cx="5506" cy="3862"/>
          </a:xfrm>
        </p:grpSpPr>
        <p:sp>
          <p:nvSpPr>
            <p:cNvPr id="43013" name="AutoShape 42"/>
            <p:cNvSpPr>
              <a:spLocks noChangeArrowheads="1"/>
            </p:cNvSpPr>
            <p:nvPr/>
          </p:nvSpPr>
          <p:spPr bwMode="auto">
            <a:xfrm>
              <a:off x="356" y="569"/>
              <a:ext cx="2357" cy="1734"/>
            </a:xfrm>
            <a:prstGeom prst="roundRect">
              <a:avLst>
                <a:gd name="adj" fmla="val 5421"/>
              </a:avLst>
            </a:prstGeom>
            <a:solidFill>
              <a:srgbClr val="CDB29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400"/>
            </a:p>
          </p:txBody>
        </p:sp>
        <p:sp>
          <p:nvSpPr>
            <p:cNvPr id="43014" name="AutoShape 43"/>
            <p:cNvSpPr>
              <a:spLocks noChangeArrowheads="1"/>
            </p:cNvSpPr>
            <p:nvPr/>
          </p:nvSpPr>
          <p:spPr bwMode="auto">
            <a:xfrm>
              <a:off x="2813" y="569"/>
              <a:ext cx="2712" cy="1743"/>
            </a:xfrm>
            <a:prstGeom prst="roundRect">
              <a:avLst>
                <a:gd name="adj" fmla="val 5333"/>
              </a:avLst>
            </a:prstGeom>
            <a:solidFill>
              <a:srgbClr val="CDB29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400"/>
            </a:p>
          </p:txBody>
        </p:sp>
        <p:sp>
          <p:nvSpPr>
            <p:cNvPr id="43015" name="Text Box 44"/>
            <p:cNvSpPr txBox="1">
              <a:spLocks noChangeArrowheads="1"/>
            </p:cNvSpPr>
            <p:nvPr/>
          </p:nvSpPr>
          <p:spPr bwMode="auto">
            <a:xfrm>
              <a:off x="338" y="566"/>
              <a:ext cx="239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i="1"/>
                <a:t>Overheads are first assigned to product cost centres</a:t>
              </a:r>
            </a:p>
          </p:txBody>
        </p:sp>
        <p:sp>
          <p:nvSpPr>
            <p:cNvPr id="43016" name="Text Box 45"/>
            <p:cNvSpPr txBox="1">
              <a:spLocks noChangeArrowheads="1"/>
            </p:cNvSpPr>
            <p:nvPr/>
          </p:nvSpPr>
          <p:spPr bwMode="auto">
            <a:xfrm>
              <a:off x="2936" y="566"/>
              <a:ext cx="2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i="1"/>
                <a:t>Overheads are then allocated to cost units using an overhead recovery rate</a:t>
              </a:r>
            </a:p>
          </p:txBody>
        </p:sp>
        <p:sp>
          <p:nvSpPr>
            <p:cNvPr id="43017" name="AutoShape 46"/>
            <p:cNvSpPr>
              <a:spLocks noChangeArrowheads="1"/>
            </p:cNvSpPr>
            <p:nvPr/>
          </p:nvSpPr>
          <p:spPr bwMode="auto">
            <a:xfrm>
              <a:off x="423" y="1010"/>
              <a:ext cx="830" cy="1244"/>
            </a:xfrm>
            <a:prstGeom prst="cube">
              <a:avLst>
                <a:gd name="adj" fmla="val 862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18" name="Text Box 47"/>
            <p:cNvSpPr txBox="1">
              <a:spLocks noChangeArrowheads="1"/>
            </p:cNvSpPr>
            <p:nvPr/>
          </p:nvSpPr>
          <p:spPr bwMode="auto">
            <a:xfrm>
              <a:off x="377" y="1374"/>
              <a:ext cx="841"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solidFill>
                    <a:srgbClr val="FFCC99"/>
                  </a:solidFill>
                </a:rPr>
                <a:t>Total overheads</a:t>
              </a:r>
            </a:p>
          </p:txBody>
        </p:sp>
        <p:grpSp>
          <p:nvGrpSpPr>
            <p:cNvPr id="43019" name="Group 48"/>
            <p:cNvGrpSpPr>
              <a:grpSpLocks/>
            </p:cNvGrpSpPr>
            <p:nvPr/>
          </p:nvGrpSpPr>
          <p:grpSpPr bwMode="auto">
            <a:xfrm>
              <a:off x="1486" y="1011"/>
              <a:ext cx="1120" cy="399"/>
              <a:chOff x="1595" y="1011"/>
              <a:chExt cx="1120" cy="399"/>
            </a:xfrm>
          </p:grpSpPr>
          <p:sp>
            <p:nvSpPr>
              <p:cNvPr id="43108" name="AutoShape 49"/>
              <p:cNvSpPr>
                <a:spLocks noChangeArrowheads="1"/>
              </p:cNvSpPr>
              <p:nvPr/>
            </p:nvSpPr>
            <p:spPr bwMode="auto">
              <a:xfrm>
                <a:off x="1595" y="1011"/>
                <a:ext cx="1120" cy="385"/>
              </a:xfrm>
              <a:prstGeom prst="cube">
                <a:avLst>
                  <a:gd name="adj" fmla="val 19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109" name="Text Box 50"/>
              <p:cNvSpPr txBox="1">
                <a:spLocks noChangeArrowheads="1"/>
              </p:cNvSpPr>
              <p:nvPr/>
            </p:nvSpPr>
            <p:spPr bwMode="auto">
              <a:xfrm>
                <a:off x="1597" y="1040"/>
                <a:ext cx="1076"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Product cost centre 1</a:t>
                </a:r>
              </a:p>
            </p:txBody>
          </p:sp>
        </p:grpSp>
        <p:sp>
          <p:nvSpPr>
            <p:cNvPr id="43020" name="AutoShape 51"/>
            <p:cNvSpPr>
              <a:spLocks noChangeArrowheads="1"/>
            </p:cNvSpPr>
            <p:nvPr/>
          </p:nvSpPr>
          <p:spPr bwMode="auto">
            <a:xfrm>
              <a:off x="1214" y="1998"/>
              <a:ext cx="267" cy="166"/>
            </a:xfrm>
            <a:prstGeom prst="rightArrow">
              <a:avLst>
                <a:gd name="adj1" fmla="val 50000"/>
                <a:gd name="adj2" fmla="val 40211"/>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21" name="AutoShape 52"/>
            <p:cNvSpPr>
              <a:spLocks noChangeArrowheads="1"/>
            </p:cNvSpPr>
            <p:nvPr/>
          </p:nvSpPr>
          <p:spPr bwMode="auto">
            <a:xfrm>
              <a:off x="1219" y="1584"/>
              <a:ext cx="267" cy="166"/>
            </a:xfrm>
            <a:prstGeom prst="rightArrow">
              <a:avLst>
                <a:gd name="adj1" fmla="val 50000"/>
                <a:gd name="adj2" fmla="val 40211"/>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22" name="AutoShape 53"/>
            <p:cNvSpPr>
              <a:spLocks noChangeArrowheads="1"/>
            </p:cNvSpPr>
            <p:nvPr/>
          </p:nvSpPr>
          <p:spPr bwMode="auto">
            <a:xfrm>
              <a:off x="1223" y="1148"/>
              <a:ext cx="267" cy="165"/>
            </a:xfrm>
            <a:prstGeom prst="rightArrow">
              <a:avLst>
                <a:gd name="adj1" fmla="val 50000"/>
                <a:gd name="adj2" fmla="val 4045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grpSp>
          <p:nvGrpSpPr>
            <p:cNvPr id="43023" name="Group 54"/>
            <p:cNvGrpSpPr>
              <a:grpSpLocks/>
            </p:cNvGrpSpPr>
            <p:nvPr/>
          </p:nvGrpSpPr>
          <p:grpSpPr bwMode="auto">
            <a:xfrm>
              <a:off x="1486" y="1439"/>
              <a:ext cx="1120" cy="399"/>
              <a:chOff x="1595" y="1011"/>
              <a:chExt cx="1120" cy="399"/>
            </a:xfrm>
          </p:grpSpPr>
          <p:sp>
            <p:nvSpPr>
              <p:cNvPr id="43106" name="AutoShape 55"/>
              <p:cNvSpPr>
                <a:spLocks noChangeArrowheads="1"/>
              </p:cNvSpPr>
              <p:nvPr/>
            </p:nvSpPr>
            <p:spPr bwMode="auto">
              <a:xfrm>
                <a:off x="1595" y="1011"/>
                <a:ext cx="1120" cy="385"/>
              </a:xfrm>
              <a:prstGeom prst="cube">
                <a:avLst>
                  <a:gd name="adj" fmla="val 19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107" name="Text Box 56"/>
              <p:cNvSpPr txBox="1">
                <a:spLocks noChangeArrowheads="1"/>
              </p:cNvSpPr>
              <p:nvPr/>
            </p:nvSpPr>
            <p:spPr bwMode="auto">
              <a:xfrm>
                <a:off x="1597" y="1040"/>
                <a:ext cx="1076"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Product cost centre 2</a:t>
                </a:r>
              </a:p>
            </p:txBody>
          </p:sp>
        </p:grpSp>
        <p:grpSp>
          <p:nvGrpSpPr>
            <p:cNvPr id="43024" name="Group 57"/>
            <p:cNvGrpSpPr>
              <a:grpSpLocks/>
            </p:cNvGrpSpPr>
            <p:nvPr/>
          </p:nvGrpSpPr>
          <p:grpSpPr bwMode="auto">
            <a:xfrm>
              <a:off x="1484" y="1870"/>
              <a:ext cx="1120" cy="399"/>
              <a:chOff x="1595" y="1011"/>
              <a:chExt cx="1120" cy="399"/>
            </a:xfrm>
          </p:grpSpPr>
          <p:sp>
            <p:nvSpPr>
              <p:cNvPr id="43104" name="AutoShape 58"/>
              <p:cNvSpPr>
                <a:spLocks noChangeArrowheads="1"/>
              </p:cNvSpPr>
              <p:nvPr/>
            </p:nvSpPr>
            <p:spPr bwMode="auto">
              <a:xfrm>
                <a:off x="1595" y="1011"/>
                <a:ext cx="1120" cy="385"/>
              </a:xfrm>
              <a:prstGeom prst="cube">
                <a:avLst>
                  <a:gd name="adj" fmla="val 19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105" name="Text Box 59"/>
              <p:cNvSpPr txBox="1">
                <a:spLocks noChangeArrowheads="1"/>
              </p:cNvSpPr>
              <p:nvPr/>
            </p:nvSpPr>
            <p:spPr bwMode="auto">
              <a:xfrm>
                <a:off x="1597" y="1040"/>
                <a:ext cx="1076"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Product cost centre 3</a:t>
                </a:r>
              </a:p>
            </p:txBody>
          </p:sp>
        </p:grpSp>
        <p:grpSp>
          <p:nvGrpSpPr>
            <p:cNvPr id="43025" name="Group 60"/>
            <p:cNvGrpSpPr>
              <a:grpSpLocks/>
            </p:cNvGrpSpPr>
            <p:nvPr/>
          </p:nvGrpSpPr>
          <p:grpSpPr bwMode="auto">
            <a:xfrm>
              <a:off x="129" y="2580"/>
              <a:ext cx="5506" cy="1615"/>
              <a:chOff x="129" y="2534"/>
              <a:chExt cx="5506" cy="1615"/>
            </a:xfrm>
          </p:grpSpPr>
          <p:sp>
            <p:nvSpPr>
              <p:cNvPr id="43052" name="AutoShape 61"/>
              <p:cNvSpPr>
                <a:spLocks noChangeArrowheads="1"/>
              </p:cNvSpPr>
              <p:nvPr/>
            </p:nvSpPr>
            <p:spPr bwMode="auto">
              <a:xfrm>
                <a:off x="137" y="2534"/>
                <a:ext cx="2576" cy="1615"/>
              </a:xfrm>
              <a:prstGeom prst="roundRect">
                <a:avLst>
                  <a:gd name="adj" fmla="val 5574"/>
                </a:avLst>
              </a:prstGeom>
              <a:solidFill>
                <a:srgbClr val="CDB29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400"/>
              </a:p>
            </p:txBody>
          </p:sp>
          <p:sp>
            <p:nvSpPr>
              <p:cNvPr id="43053" name="AutoShape 62"/>
              <p:cNvSpPr>
                <a:spLocks noChangeArrowheads="1"/>
              </p:cNvSpPr>
              <p:nvPr/>
            </p:nvSpPr>
            <p:spPr bwMode="auto">
              <a:xfrm>
                <a:off x="2813" y="2534"/>
                <a:ext cx="2822" cy="1615"/>
              </a:xfrm>
              <a:prstGeom prst="roundRect">
                <a:avLst>
                  <a:gd name="adj" fmla="val 6750"/>
                </a:avLst>
              </a:prstGeom>
              <a:solidFill>
                <a:srgbClr val="CDB29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400"/>
              </a:p>
            </p:txBody>
          </p:sp>
          <p:sp>
            <p:nvSpPr>
              <p:cNvPr id="43054" name="Text Box 63"/>
              <p:cNvSpPr txBox="1">
                <a:spLocks noChangeArrowheads="1"/>
              </p:cNvSpPr>
              <p:nvPr/>
            </p:nvSpPr>
            <p:spPr bwMode="auto">
              <a:xfrm>
                <a:off x="243" y="2548"/>
                <a:ext cx="2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i="1"/>
                  <a:t>Overheads are first assigned to cost pools</a:t>
                </a:r>
              </a:p>
            </p:txBody>
          </p:sp>
          <p:sp>
            <p:nvSpPr>
              <p:cNvPr id="43055" name="Text Box 64"/>
              <p:cNvSpPr txBox="1">
                <a:spLocks noChangeArrowheads="1"/>
              </p:cNvSpPr>
              <p:nvPr/>
            </p:nvSpPr>
            <p:spPr bwMode="auto">
              <a:xfrm>
                <a:off x="2876" y="2540"/>
                <a:ext cx="26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i="1"/>
                  <a:t>Overheads are then assigned to cost units using cost driver rates</a:t>
                </a:r>
              </a:p>
            </p:txBody>
          </p:sp>
          <p:grpSp>
            <p:nvGrpSpPr>
              <p:cNvPr id="43056" name="Group 65"/>
              <p:cNvGrpSpPr>
                <a:grpSpLocks/>
              </p:cNvGrpSpPr>
              <p:nvPr/>
            </p:nvGrpSpPr>
            <p:grpSpPr bwMode="auto">
              <a:xfrm>
                <a:off x="1252" y="2984"/>
                <a:ext cx="1398" cy="240"/>
                <a:chOff x="1571" y="2929"/>
                <a:chExt cx="1398" cy="240"/>
              </a:xfrm>
            </p:grpSpPr>
            <p:sp>
              <p:nvSpPr>
                <p:cNvPr id="43102" name="AutoShape 66"/>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103" name="Text Box 67"/>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pool 1</a:t>
                  </a:r>
                </a:p>
              </p:txBody>
            </p:sp>
          </p:grpSp>
          <p:sp>
            <p:nvSpPr>
              <p:cNvPr id="43057" name="AutoShape 68"/>
              <p:cNvSpPr>
                <a:spLocks noChangeArrowheads="1"/>
              </p:cNvSpPr>
              <p:nvPr/>
            </p:nvSpPr>
            <p:spPr bwMode="auto">
              <a:xfrm>
                <a:off x="202" y="2980"/>
                <a:ext cx="827" cy="1080"/>
              </a:xfrm>
              <a:prstGeom prst="cube">
                <a:avLst>
                  <a:gd name="adj" fmla="val 862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58" name="Text Box 69"/>
              <p:cNvSpPr txBox="1">
                <a:spLocks noChangeArrowheads="1"/>
              </p:cNvSpPr>
              <p:nvPr/>
            </p:nvSpPr>
            <p:spPr bwMode="auto">
              <a:xfrm>
                <a:off x="129" y="3301"/>
                <a:ext cx="900"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solidFill>
                      <a:srgbClr val="FFCC99"/>
                    </a:solidFill>
                  </a:rPr>
                  <a:t>Total overheads</a:t>
                </a:r>
              </a:p>
            </p:txBody>
          </p:sp>
          <p:sp>
            <p:nvSpPr>
              <p:cNvPr id="43059" name="AutoShape 70"/>
              <p:cNvSpPr>
                <a:spLocks noChangeArrowheads="1"/>
              </p:cNvSpPr>
              <p:nvPr/>
            </p:nvSpPr>
            <p:spPr bwMode="auto">
              <a:xfrm>
                <a:off x="1000" y="3033"/>
                <a:ext cx="267" cy="165"/>
              </a:xfrm>
              <a:prstGeom prst="rightArrow">
                <a:avLst>
                  <a:gd name="adj1" fmla="val 50000"/>
                  <a:gd name="adj2" fmla="val 4045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60" name="AutoShape 71"/>
              <p:cNvSpPr>
                <a:spLocks noChangeArrowheads="1"/>
              </p:cNvSpPr>
              <p:nvPr/>
            </p:nvSpPr>
            <p:spPr bwMode="auto">
              <a:xfrm>
                <a:off x="995" y="3320"/>
                <a:ext cx="267" cy="165"/>
              </a:xfrm>
              <a:prstGeom prst="rightArrow">
                <a:avLst>
                  <a:gd name="adj1" fmla="val 50000"/>
                  <a:gd name="adj2" fmla="val 4045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61" name="AutoShape 72"/>
              <p:cNvSpPr>
                <a:spLocks noChangeArrowheads="1"/>
              </p:cNvSpPr>
              <p:nvPr/>
            </p:nvSpPr>
            <p:spPr bwMode="auto">
              <a:xfrm>
                <a:off x="995" y="3611"/>
                <a:ext cx="267" cy="165"/>
              </a:xfrm>
              <a:prstGeom prst="rightArrow">
                <a:avLst>
                  <a:gd name="adj1" fmla="val 50000"/>
                  <a:gd name="adj2" fmla="val 4045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62" name="AutoShape 73"/>
              <p:cNvSpPr>
                <a:spLocks noChangeArrowheads="1"/>
              </p:cNvSpPr>
              <p:nvPr/>
            </p:nvSpPr>
            <p:spPr bwMode="auto">
              <a:xfrm>
                <a:off x="995" y="3893"/>
                <a:ext cx="267" cy="166"/>
              </a:xfrm>
              <a:prstGeom prst="rightArrow">
                <a:avLst>
                  <a:gd name="adj1" fmla="val 50000"/>
                  <a:gd name="adj2" fmla="val 40211"/>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63" name="AutoShape 74"/>
              <p:cNvSpPr>
                <a:spLocks noChangeArrowheads="1"/>
              </p:cNvSpPr>
              <p:nvPr/>
            </p:nvSpPr>
            <p:spPr bwMode="auto">
              <a:xfrm>
                <a:off x="2623" y="3032"/>
                <a:ext cx="271" cy="164"/>
              </a:xfrm>
              <a:prstGeom prst="rightArrow">
                <a:avLst>
                  <a:gd name="adj1" fmla="val 50000"/>
                  <a:gd name="adj2" fmla="val 3403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grpSp>
            <p:nvGrpSpPr>
              <p:cNvPr id="43064" name="Group 75"/>
              <p:cNvGrpSpPr>
                <a:grpSpLocks/>
              </p:cNvGrpSpPr>
              <p:nvPr/>
            </p:nvGrpSpPr>
            <p:grpSpPr bwMode="auto">
              <a:xfrm>
                <a:off x="1250" y="3264"/>
                <a:ext cx="1398" cy="240"/>
                <a:chOff x="1571" y="2929"/>
                <a:chExt cx="1398" cy="240"/>
              </a:xfrm>
            </p:grpSpPr>
            <p:sp>
              <p:nvSpPr>
                <p:cNvPr id="43100" name="AutoShape 76"/>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101" name="Text Box 77"/>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pool 2</a:t>
                  </a:r>
                </a:p>
              </p:txBody>
            </p:sp>
          </p:grpSp>
          <p:grpSp>
            <p:nvGrpSpPr>
              <p:cNvPr id="43065" name="Group 78"/>
              <p:cNvGrpSpPr>
                <a:grpSpLocks/>
              </p:cNvGrpSpPr>
              <p:nvPr/>
            </p:nvGrpSpPr>
            <p:grpSpPr bwMode="auto">
              <a:xfrm>
                <a:off x="1250" y="3546"/>
                <a:ext cx="1398" cy="240"/>
                <a:chOff x="1571" y="2929"/>
                <a:chExt cx="1398" cy="240"/>
              </a:xfrm>
            </p:grpSpPr>
            <p:sp>
              <p:nvSpPr>
                <p:cNvPr id="43098" name="AutoShape 79"/>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99" name="Text Box 80"/>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pool 3</a:t>
                  </a:r>
                </a:p>
              </p:txBody>
            </p:sp>
          </p:grpSp>
          <p:grpSp>
            <p:nvGrpSpPr>
              <p:cNvPr id="43066" name="Group 81"/>
              <p:cNvGrpSpPr>
                <a:grpSpLocks/>
              </p:cNvGrpSpPr>
              <p:nvPr/>
            </p:nvGrpSpPr>
            <p:grpSpPr bwMode="auto">
              <a:xfrm>
                <a:off x="1250" y="3834"/>
                <a:ext cx="1398" cy="240"/>
                <a:chOff x="1571" y="2929"/>
                <a:chExt cx="1398" cy="240"/>
              </a:xfrm>
            </p:grpSpPr>
            <p:sp>
              <p:nvSpPr>
                <p:cNvPr id="43096" name="AutoShape 82"/>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97" name="Text Box 83"/>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pool 4</a:t>
                  </a:r>
                </a:p>
              </p:txBody>
            </p:sp>
          </p:grpSp>
          <p:grpSp>
            <p:nvGrpSpPr>
              <p:cNvPr id="43067" name="Group 84"/>
              <p:cNvGrpSpPr>
                <a:grpSpLocks/>
              </p:cNvGrpSpPr>
              <p:nvPr/>
            </p:nvGrpSpPr>
            <p:grpSpPr bwMode="auto">
              <a:xfrm>
                <a:off x="2874" y="2984"/>
                <a:ext cx="1818" cy="240"/>
                <a:chOff x="1571" y="2929"/>
                <a:chExt cx="1398" cy="240"/>
              </a:xfrm>
            </p:grpSpPr>
            <p:sp>
              <p:nvSpPr>
                <p:cNvPr id="43094" name="AutoShape 85"/>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95" name="Text Box 86"/>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driver rate 1</a:t>
                  </a:r>
                </a:p>
              </p:txBody>
            </p:sp>
          </p:grpSp>
          <p:sp>
            <p:nvSpPr>
              <p:cNvPr id="43068" name="AutoShape 87"/>
              <p:cNvSpPr>
                <a:spLocks noChangeArrowheads="1"/>
              </p:cNvSpPr>
              <p:nvPr/>
            </p:nvSpPr>
            <p:spPr bwMode="auto">
              <a:xfrm>
                <a:off x="4845" y="2984"/>
                <a:ext cx="705" cy="1069"/>
              </a:xfrm>
              <a:prstGeom prst="cube">
                <a:avLst>
                  <a:gd name="adj" fmla="val 862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69" name="Text Box 88"/>
              <p:cNvSpPr txBox="1">
                <a:spLocks noChangeArrowheads="1"/>
              </p:cNvSpPr>
              <p:nvPr/>
            </p:nvSpPr>
            <p:spPr bwMode="auto">
              <a:xfrm>
                <a:off x="4767" y="3049"/>
                <a:ext cx="81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solidFill>
                      <a:srgbClr val="FFCC99"/>
                    </a:solidFill>
                  </a:rPr>
                  <a:t>Products</a:t>
                </a:r>
              </a:p>
            </p:txBody>
          </p:sp>
          <p:sp>
            <p:nvSpPr>
              <p:cNvPr id="43070" name="AutoShape 89"/>
              <p:cNvSpPr>
                <a:spLocks noChangeArrowheads="1"/>
              </p:cNvSpPr>
              <p:nvPr/>
            </p:nvSpPr>
            <p:spPr bwMode="auto">
              <a:xfrm>
                <a:off x="5339" y="3285"/>
                <a:ext cx="131" cy="734"/>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71" name="AutoShape 90"/>
              <p:cNvSpPr>
                <a:spLocks noChangeArrowheads="1"/>
              </p:cNvSpPr>
              <p:nvPr/>
            </p:nvSpPr>
            <p:spPr bwMode="auto">
              <a:xfrm>
                <a:off x="4876" y="3285"/>
                <a:ext cx="131" cy="734"/>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72" name="AutoShape 91"/>
              <p:cNvSpPr>
                <a:spLocks noChangeArrowheads="1"/>
              </p:cNvSpPr>
              <p:nvPr/>
            </p:nvSpPr>
            <p:spPr bwMode="auto">
              <a:xfrm>
                <a:off x="5030" y="3285"/>
                <a:ext cx="131" cy="734"/>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73" name="AutoShape 92"/>
              <p:cNvSpPr>
                <a:spLocks noChangeArrowheads="1"/>
              </p:cNvSpPr>
              <p:nvPr/>
            </p:nvSpPr>
            <p:spPr bwMode="auto">
              <a:xfrm>
                <a:off x="5185" y="3285"/>
                <a:ext cx="131" cy="734"/>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74" name="Text Box 93"/>
              <p:cNvSpPr txBox="1">
                <a:spLocks noChangeArrowheads="1"/>
              </p:cNvSpPr>
              <p:nvPr/>
            </p:nvSpPr>
            <p:spPr bwMode="auto">
              <a:xfrm>
                <a:off x="4833" y="3320"/>
                <a:ext cx="19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A</a:t>
                </a:r>
              </a:p>
            </p:txBody>
          </p:sp>
          <p:sp>
            <p:nvSpPr>
              <p:cNvPr id="43075" name="Text Box 94"/>
              <p:cNvSpPr txBox="1">
                <a:spLocks noChangeArrowheads="1"/>
              </p:cNvSpPr>
              <p:nvPr/>
            </p:nvSpPr>
            <p:spPr bwMode="auto">
              <a:xfrm>
                <a:off x="4981" y="3320"/>
                <a:ext cx="22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B</a:t>
                </a:r>
              </a:p>
            </p:txBody>
          </p:sp>
          <p:sp>
            <p:nvSpPr>
              <p:cNvPr id="43076" name="Text Box 95"/>
              <p:cNvSpPr txBox="1">
                <a:spLocks noChangeArrowheads="1"/>
              </p:cNvSpPr>
              <p:nvPr/>
            </p:nvSpPr>
            <p:spPr bwMode="auto">
              <a:xfrm>
                <a:off x="5140" y="3320"/>
                <a:ext cx="22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C</a:t>
                </a:r>
              </a:p>
            </p:txBody>
          </p:sp>
          <p:sp>
            <p:nvSpPr>
              <p:cNvPr id="43077" name="Text Box 96"/>
              <p:cNvSpPr txBox="1">
                <a:spLocks noChangeArrowheads="1"/>
              </p:cNvSpPr>
              <p:nvPr/>
            </p:nvSpPr>
            <p:spPr bwMode="auto">
              <a:xfrm>
                <a:off x="5291" y="3320"/>
                <a:ext cx="21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D</a:t>
                </a:r>
              </a:p>
            </p:txBody>
          </p:sp>
          <p:grpSp>
            <p:nvGrpSpPr>
              <p:cNvPr id="43078" name="Group 97"/>
              <p:cNvGrpSpPr>
                <a:grpSpLocks/>
              </p:cNvGrpSpPr>
              <p:nvPr/>
            </p:nvGrpSpPr>
            <p:grpSpPr bwMode="auto">
              <a:xfrm>
                <a:off x="2874" y="3264"/>
                <a:ext cx="1818" cy="240"/>
                <a:chOff x="1571" y="2929"/>
                <a:chExt cx="1398" cy="240"/>
              </a:xfrm>
            </p:grpSpPr>
            <p:sp>
              <p:nvSpPr>
                <p:cNvPr id="43092" name="AutoShape 98"/>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93" name="Text Box 99"/>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driver rate 2</a:t>
                  </a:r>
                </a:p>
              </p:txBody>
            </p:sp>
          </p:grpSp>
          <p:grpSp>
            <p:nvGrpSpPr>
              <p:cNvPr id="43079" name="Group 100"/>
              <p:cNvGrpSpPr>
                <a:grpSpLocks/>
              </p:cNvGrpSpPr>
              <p:nvPr/>
            </p:nvGrpSpPr>
            <p:grpSpPr bwMode="auto">
              <a:xfrm>
                <a:off x="2874" y="3544"/>
                <a:ext cx="1818" cy="240"/>
                <a:chOff x="1571" y="2929"/>
                <a:chExt cx="1398" cy="240"/>
              </a:xfrm>
            </p:grpSpPr>
            <p:sp>
              <p:nvSpPr>
                <p:cNvPr id="43090" name="AutoShape 101"/>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91" name="Text Box 102"/>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driver rate 3</a:t>
                  </a:r>
                </a:p>
              </p:txBody>
            </p:sp>
          </p:grpSp>
          <p:grpSp>
            <p:nvGrpSpPr>
              <p:cNvPr id="43080" name="Group 103"/>
              <p:cNvGrpSpPr>
                <a:grpSpLocks/>
              </p:cNvGrpSpPr>
              <p:nvPr/>
            </p:nvGrpSpPr>
            <p:grpSpPr bwMode="auto">
              <a:xfrm>
                <a:off x="2874" y="3824"/>
                <a:ext cx="1818" cy="240"/>
                <a:chOff x="1571" y="2929"/>
                <a:chExt cx="1398" cy="240"/>
              </a:xfrm>
            </p:grpSpPr>
            <p:sp>
              <p:nvSpPr>
                <p:cNvPr id="43088" name="AutoShape 104"/>
                <p:cNvSpPr>
                  <a:spLocks noChangeArrowheads="1"/>
                </p:cNvSpPr>
                <p:nvPr/>
              </p:nvSpPr>
              <p:spPr bwMode="auto">
                <a:xfrm>
                  <a:off x="1590" y="2929"/>
                  <a:ext cx="1379" cy="221"/>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9" name="Text Box 105"/>
                <p:cNvSpPr txBox="1">
                  <a:spLocks noChangeArrowheads="1"/>
                </p:cNvSpPr>
                <p:nvPr/>
              </p:nvSpPr>
              <p:spPr bwMode="auto">
                <a:xfrm>
                  <a:off x="1571" y="2951"/>
                  <a:ext cx="137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Activity cost driver rate 4</a:t>
                  </a:r>
                </a:p>
              </p:txBody>
            </p:sp>
          </p:grpSp>
          <p:sp>
            <p:nvSpPr>
              <p:cNvPr id="43081" name="AutoShape 106"/>
              <p:cNvSpPr>
                <a:spLocks noChangeArrowheads="1"/>
              </p:cNvSpPr>
              <p:nvPr/>
            </p:nvSpPr>
            <p:spPr bwMode="auto">
              <a:xfrm>
                <a:off x="2623" y="3304"/>
                <a:ext cx="271" cy="164"/>
              </a:xfrm>
              <a:prstGeom prst="rightArrow">
                <a:avLst>
                  <a:gd name="adj1" fmla="val 50000"/>
                  <a:gd name="adj2" fmla="val 3403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2" name="AutoShape 107"/>
              <p:cNvSpPr>
                <a:spLocks noChangeArrowheads="1"/>
              </p:cNvSpPr>
              <p:nvPr/>
            </p:nvSpPr>
            <p:spPr bwMode="auto">
              <a:xfrm>
                <a:off x="2623" y="3584"/>
                <a:ext cx="271" cy="164"/>
              </a:xfrm>
              <a:prstGeom prst="rightArrow">
                <a:avLst>
                  <a:gd name="adj1" fmla="val 50000"/>
                  <a:gd name="adj2" fmla="val 3403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3" name="AutoShape 108"/>
              <p:cNvSpPr>
                <a:spLocks noChangeArrowheads="1"/>
              </p:cNvSpPr>
              <p:nvPr/>
            </p:nvSpPr>
            <p:spPr bwMode="auto">
              <a:xfrm>
                <a:off x="2623" y="3868"/>
                <a:ext cx="271" cy="164"/>
              </a:xfrm>
              <a:prstGeom prst="rightArrow">
                <a:avLst>
                  <a:gd name="adj1" fmla="val 50000"/>
                  <a:gd name="adj2" fmla="val 3403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4" name="AutoShape 109"/>
              <p:cNvSpPr>
                <a:spLocks noChangeArrowheads="1"/>
              </p:cNvSpPr>
              <p:nvPr/>
            </p:nvSpPr>
            <p:spPr bwMode="auto">
              <a:xfrm>
                <a:off x="4667" y="3020"/>
                <a:ext cx="175" cy="164"/>
              </a:xfrm>
              <a:prstGeom prst="rightArrow">
                <a:avLst>
                  <a:gd name="adj1" fmla="val 50000"/>
                  <a:gd name="adj2" fmla="val 3414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5" name="AutoShape 110"/>
              <p:cNvSpPr>
                <a:spLocks noChangeArrowheads="1"/>
              </p:cNvSpPr>
              <p:nvPr/>
            </p:nvSpPr>
            <p:spPr bwMode="auto">
              <a:xfrm>
                <a:off x="4667" y="3296"/>
                <a:ext cx="175" cy="164"/>
              </a:xfrm>
              <a:prstGeom prst="rightArrow">
                <a:avLst>
                  <a:gd name="adj1" fmla="val 50000"/>
                  <a:gd name="adj2" fmla="val 3414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6" name="AutoShape 111"/>
              <p:cNvSpPr>
                <a:spLocks noChangeArrowheads="1"/>
              </p:cNvSpPr>
              <p:nvPr/>
            </p:nvSpPr>
            <p:spPr bwMode="auto">
              <a:xfrm>
                <a:off x="4667" y="3572"/>
                <a:ext cx="175" cy="164"/>
              </a:xfrm>
              <a:prstGeom prst="rightArrow">
                <a:avLst>
                  <a:gd name="adj1" fmla="val 50000"/>
                  <a:gd name="adj2" fmla="val 3414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87" name="AutoShape 112"/>
              <p:cNvSpPr>
                <a:spLocks noChangeArrowheads="1"/>
              </p:cNvSpPr>
              <p:nvPr/>
            </p:nvSpPr>
            <p:spPr bwMode="auto">
              <a:xfrm>
                <a:off x="4667" y="3844"/>
                <a:ext cx="175" cy="164"/>
              </a:xfrm>
              <a:prstGeom prst="rightArrow">
                <a:avLst>
                  <a:gd name="adj1" fmla="val 50000"/>
                  <a:gd name="adj2" fmla="val 34146"/>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grpSp>
        <p:grpSp>
          <p:nvGrpSpPr>
            <p:cNvPr id="43026" name="Group 113"/>
            <p:cNvGrpSpPr>
              <a:grpSpLocks/>
            </p:cNvGrpSpPr>
            <p:nvPr/>
          </p:nvGrpSpPr>
          <p:grpSpPr bwMode="auto">
            <a:xfrm>
              <a:off x="4658" y="1006"/>
              <a:ext cx="814" cy="1253"/>
              <a:chOff x="4685" y="1006"/>
              <a:chExt cx="768" cy="1080"/>
            </a:xfrm>
          </p:grpSpPr>
          <p:sp>
            <p:nvSpPr>
              <p:cNvPr id="43042" name="AutoShape 114"/>
              <p:cNvSpPr>
                <a:spLocks noChangeArrowheads="1"/>
              </p:cNvSpPr>
              <p:nvPr/>
            </p:nvSpPr>
            <p:spPr bwMode="auto">
              <a:xfrm>
                <a:off x="4759" y="1006"/>
                <a:ext cx="665" cy="1080"/>
              </a:xfrm>
              <a:prstGeom prst="cube">
                <a:avLst>
                  <a:gd name="adj" fmla="val 862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3" name="Text Box 115"/>
              <p:cNvSpPr txBox="1">
                <a:spLocks noChangeArrowheads="1"/>
              </p:cNvSpPr>
              <p:nvPr/>
            </p:nvSpPr>
            <p:spPr bwMode="auto">
              <a:xfrm>
                <a:off x="4685" y="1072"/>
                <a:ext cx="76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solidFill>
                      <a:srgbClr val="FFCC99"/>
                    </a:solidFill>
                  </a:rPr>
                  <a:t>Products</a:t>
                </a:r>
              </a:p>
            </p:txBody>
          </p:sp>
          <p:sp>
            <p:nvSpPr>
              <p:cNvPr id="43044" name="AutoShape 116"/>
              <p:cNvSpPr>
                <a:spLocks noChangeArrowheads="1"/>
              </p:cNvSpPr>
              <p:nvPr/>
            </p:nvSpPr>
            <p:spPr bwMode="auto">
              <a:xfrm>
                <a:off x="5225" y="1310"/>
                <a:ext cx="123" cy="742"/>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5" name="AutoShape 117"/>
              <p:cNvSpPr>
                <a:spLocks noChangeArrowheads="1"/>
              </p:cNvSpPr>
              <p:nvPr/>
            </p:nvSpPr>
            <p:spPr bwMode="auto">
              <a:xfrm>
                <a:off x="4788" y="1310"/>
                <a:ext cx="123" cy="742"/>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6" name="AutoShape 118"/>
              <p:cNvSpPr>
                <a:spLocks noChangeArrowheads="1"/>
              </p:cNvSpPr>
              <p:nvPr/>
            </p:nvSpPr>
            <p:spPr bwMode="auto">
              <a:xfrm>
                <a:off x="4933" y="1310"/>
                <a:ext cx="124" cy="742"/>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7" name="AutoShape 119"/>
              <p:cNvSpPr>
                <a:spLocks noChangeArrowheads="1"/>
              </p:cNvSpPr>
              <p:nvPr/>
            </p:nvSpPr>
            <p:spPr bwMode="auto">
              <a:xfrm>
                <a:off x="5079" y="1310"/>
                <a:ext cx="124" cy="742"/>
              </a:xfrm>
              <a:prstGeom prst="cube">
                <a:avLst>
                  <a:gd name="adj" fmla="val 2500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8" name="Text Box 120"/>
              <p:cNvSpPr txBox="1">
                <a:spLocks noChangeArrowheads="1"/>
              </p:cNvSpPr>
              <p:nvPr/>
            </p:nvSpPr>
            <p:spPr bwMode="auto">
              <a:xfrm>
                <a:off x="4741" y="1345"/>
                <a:ext cx="185"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A</a:t>
                </a:r>
              </a:p>
            </p:txBody>
          </p:sp>
          <p:sp>
            <p:nvSpPr>
              <p:cNvPr id="43049" name="Text Box 121"/>
              <p:cNvSpPr txBox="1">
                <a:spLocks noChangeArrowheads="1"/>
              </p:cNvSpPr>
              <p:nvPr/>
            </p:nvSpPr>
            <p:spPr bwMode="auto">
              <a:xfrm>
                <a:off x="4877" y="1345"/>
                <a:ext cx="20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B</a:t>
                </a:r>
              </a:p>
            </p:txBody>
          </p:sp>
          <p:sp>
            <p:nvSpPr>
              <p:cNvPr id="43050" name="Text Box 122"/>
              <p:cNvSpPr txBox="1">
                <a:spLocks noChangeArrowheads="1"/>
              </p:cNvSpPr>
              <p:nvPr/>
            </p:nvSpPr>
            <p:spPr bwMode="auto">
              <a:xfrm>
                <a:off x="5023" y="1345"/>
                <a:ext cx="20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C</a:t>
                </a:r>
              </a:p>
            </p:txBody>
          </p:sp>
          <p:sp>
            <p:nvSpPr>
              <p:cNvPr id="43051" name="Text Box 123"/>
              <p:cNvSpPr txBox="1">
                <a:spLocks noChangeArrowheads="1"/>
              </p:cNvSpPr>
              <p:nvPr/>
            </p:nvSpPr>
            <p:spPr bwMode="auto">
              <a:xfrm>
                <a:off x="5169" y="1345"/>
                <a:ext cx="20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200" b="1"/>
                  <a:t>D</a:t>
                </a:r>
              </a:p>
            </p:txBody>
          </p:sp>
        </p:grpSp>
        <p:sp>
          <p:nvSpPr>
            <p:cNvPr id="43027" name="AutoShape 124"/>
            <p:cNvSpPr>
              <a:spLocks noChangeArrowheads="1"/>
            </p:cNvSpPr>
            <p:nvPr/>
          </p:nvSpPr>
          <p:spPr bwMode="auto">
            <a:xfrm>
              <a:off x="2929" y="1010"/>
              <a:ext cx="1595" cy="385"/>
            </a:xfrm>
            <a:prstGeom prst="cube">
              <a:avLst>
                <a:gd name="adj" fmla="val 19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28" name="AutoShape 125"/>
            <p:cNvSpPr>
              <a:spLocks noChangeArrowheads="1"/>
            </p:cNvSpPr>
            <p:nvPr/>
          </p:nvSpPr>
          <p:spPr bwMode="auto">
            <a:xfrm>
              <a:off x="2929" y="1438"/>
              <a:ext cx="1587" cy="385"/>
            </a:xfrm>
            <a:prstGeom prst="cube">
              <a:avLst>
                <a:gd name="adj" fmla="val 19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29" name="AutoShape 126"/>
            <p:cNvSpPr>
              <a:spLocks noChangeArrowheads="1"/>
            </p:cNvSpPr>
            <p:nvPr/>
          </p:nvSpPr>
          <p:spPr bwMode="auto">
            <a:xfrm>
              <a:off x="2927" y="1869"/>
              <a:ext cx="1586" cy="385"/>
            </a:xfrm>
            <a:prstGeom prst="cube">
              <a:avLst>
                <a:gd name="adj" fmla="val 19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30" name="Text Box 127"/>
            <p:cNvSpPr txBox="1">
              <a:spLocks noChangeArrowheads="1"/>
            </p:cNvSpPr>
            <p:nvPr/>
          </p:nvSpPr>
          <p:spPr bwMode="auto">
            <a:xfrm>
              <a:off x="2900" y="1900"/>
              <a:ext cx="1555"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Cost centre overhead recovery rate 3</a:t>
              </a:r>
            </a:p>
          </p:txBody>
        </p:sp>
        <p:sp>
          <p:nvSpPr>
            <p:cNvPr id="43031" name="Text Box 128"/>
            <p:cNvSpPr txBox="1">
              <a:spLocks noChangeArrowheads="1"/>
            </p:cNvSpPr>
            <p:nvPr/>
          </p:nvSpPr>
          <p:spPr bwMode="auto">
            <a:xfrm>
              <a:off x="2917" y="1030"/>
              <a:ext cx="1555"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Cost centre overhead recovery rate 1</a:t>
              </a:r>
            </a:p>
          </p:txBody>
        </p:sp>
        <p:sp>
          <p:nvSpPr>
            <p:cNvPr id="43032" name="Text Box 129"/>
            <p:cNvSpPr txBox="1">
              <a:spLocks noChangeArrowheads="1"/>
            </p:cNvSpPr>
            <p:nvPr/>
          </p:nvSpPr>
          <p:spPr bwMode="auto">
            <a:xfrm>
              <a:off x="2918" y="1469"/>
              <a:ext cx="1555"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400" b="1"/>
                <a:t>Cost centre overhead recovery rate 2</a:t>
              </a:r>
            </a:p>
          </p:txBody>
        </p:sp>
        <p:grpSp>
          <p:nvGrpSpPr>
            <p:cNvPr id="43033" name="Group 130"/>
            <p:cNvGrpSpPr>
              <a:grpSpLocks/>
            </p:cNvGrpSpPr>
            <p:nvPr/>
          </p:nvGrpSpPr>
          <p:grpSpPr bwMode="auto">
            <a:xfrm>
              <a:off x="4480" y="1138"/>
              <a:ext cx="253" cy="1005"/>
              <a:chOff x="4480" y="1138"/>
              <a:chExt cx="208" cy="1005"/>
            </a:xfrm>
          </p:grpSpPr>
          <p:sp>
            <p:nvSpPr>
              <p:cNvPr id="43039" name="AutoShape 131"/>
              <p:cNvSpPr>
                <a:spLocks noChangeArrowheads="1"/>
              </p:cNvSpPr>
              <p:nvPr/>
            </p:nvSpPr>
            <p:spPr bwMode="auto">
              <a:xfrm>
                <a:off x="4480" y="1562"/>
                <a:ext cx="208" cy="165"/>
              </a:xfrm>
              <a:prstGeom prst="rightArrow">
                <a:avLst>
                  <a:gd name="adj1" fmla="val 49093"/>
                  <a:gd name="adj2" fmla="val 3697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0" name="AutoShape 132"/>
              <p:cNvSpPr>
                <a:spLocks noChangeArrowheads="1"/>
              </p:cNvSpPr>
              <p:nvPr/>
            </p:nvSpPr>
            <p:spPr bwMode="auto">
              <a:xfrm>
                <a:off x="4480" y="1978"/>
                <a:ext cx="208" cy="165"/>
              </a:xfrm>
              <a:prstGeom prst="rightArrow">
                <a:avLst>
                  <a:gd name="adj1" fmla="val 49093"/>
                  <a:gd name="adj2" fmla="val 3697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41" name="AutoShape 133"/>
              <p:cNvSpPr>
                <a:spLocks noChangeArrowheads="1"/>
              </p:cNvSpPr>
              <p:nvPr/>
            </p:nvSpPr>
            <p:spPr bwMode="auto">
              <a:xfrm>
                <a:off x="4484" y="1138"/>
                <a:ext cx="204" cy="165"/>
              </a:xfrm>
              <a:prstGeom prst="rightArrow">
                <a:avLst>
                  <a:gd name="adj1" fmla="val 49093"/>
                  <a:gd name="adj2" fmla="val 3626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grpSp>
        <p:sp>
          <p:nvSpPr>
            <p:cNvPr id="43034" name="AutoShape 134"/>
            <p:cNvSpPr>
              <a:spLocks noChangeArrowheads="1"/>
            </p:cNvSpPr>
            <p:nvPr/>
          </p:nvSpPr>
          <p:spPr bwMode="auto">
            <a:xfrm>
              <a:off x="2568" y="1129"/>
              <a:ext cx="359" cy="164"/>
            </a:xfrm>
            <a:prstGeom prst="rightArrow">
              <a:avLst>
                <a:gd name="adj1" fmla="val 50000"/>
                <a:gd name="adj2" fmla="val 35369"/>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35" name="AutoShape 135"/>
            <p:cNvSpPr>
              <a:spLocks noChangeArrowheads="1"/>
            </p:cNvSpPr>
            <p:nvPr/>
          </p:nvSpPr>
          <p:spPr bwMode="auto">
            <a:xfrm>
              <a:off x="2564" y="1565"/>
              <a:ext cx="359" cy="164"/>
            </a:xfrm>
            <a:prstGeom prst="rightArrow">
              <a:avLst>
                <a:gd name="adj1" fmla="val 50000"/>
                <a:gd name="adj2" fmla="val 35369"/>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36" name="AutoShape 136"/>
            <p:cNvSpPr>
              <a:spLocks noChangeArrowheads="1"/>
            </p:cNvSpPr>
            <p:nvPr/>
          </p:nvSpPr>
          <p:spPr bwMode="auto">
            <a:xfrm>
              <a:off x="2564" y="1993"/>
              <a:ext cx="359" cy="164"/>
            </a:xfrm>
            <a:prstGeom prst="rightArrow">
              <a:avLst>
                <a:gd name="adj1" fmla="val 50000"/>
                <a:gd name="adj2" fmla="val 35369"/>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400"/>
            </a:p>
          </p:txBody>
        </p:sp>
        <p:sp>
          <p:nvSpPr>
            <p:cNvPr id="43037" name="Text Box 137"/>
            <p:cNvSpPr txBox="1">
              <a:spLocks noChangeArrowheads="1"/>
            </p:cNvSpPr>
            <p:nvPr/>
          </p:nvSpPr>
          <p:spPr bwMode="auto">
            <a:xfrm>
              <a:off x="2203" y="2331"/>
              <a:ext cx="123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600" b="1"/>
                <a:t>ABC approach</a:t>
              </a:r>
              <a:endParaRPr lang="en-US" altLang="en-US" sz="1600" b="1"/>
            </a:p>
          </p:txBody>
        </p:sp>
        <p:sp>
          <p:nvSpPr>
            <p:cNvPr id="43038" name="Text Box 138"/>
            <p:cNvSpPr txBox="1">
              <a:spLocks noChangeArrowheads="1"/>
            </p:cNvSpPr>
            <p:nvPr/>
          </p:nvSpPr>
          <p:spPr bwMode="auto">
            <a:xfrm>
              <a:off x="1927" y="333"/>
              <a:ext cx="174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600" b="1"/>
                <a:t>Traditional  approach</a:t>
              </a:r>
              <a:endParaRPr lang="en-US" altLang="en-US" sz="1600" b="1"/>
            </a:p>
          </p:txBody>
        </p:sp>
      </p:grpSp>
      <p:sp>
        <p:nvSpPr>
          <p:cNvPr id="103" name="Rectangle 102"/>
          <p:cNvSpPr>
            <a:spLocks noChangeArrowheads="1"/>
          </p:cNvSpPr>
          <p:nvPr/>
        </p:nvSpPr>
        <p:spPr bwMode="auto">
          <a:xfrm rot="10800000" flipV="1">
            <a:off x="392113" y="5926138"/>
            <a:ext cx="8607425" cy="492125"/>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8.11 </a:t>
            </a:r>
            <a:r>
              <a:rPr lang="en-GB" altLang="ko-KR" kern="0" dirty="0">
                <a:solidFill>
                  <a:srgbClr val="000000"/>
                </a:solidFill>
                <a:latin typeface="Arial" panose="020B0604020202020204" pitchFamily="34" charset="0"/>
                <a:ea typeface="Gulim" pitchFamily="34" charset="-127"/>
              </a:rPr>
              <a:t> </a:t>
            </a:r>
            <a:r>
              <a:rPr lang="en-IN" altLang="ko-KR" kern="0" dirty="0">
                <a:solidFill>
                  <a:srgbClr val="000000"/>
                </a:solidFill>
                <a:latin typeface="Arial" panose="020B0604020202020204" pitchFamily="34" charset="0"/>
                <a:ea typeface="Gulim" pitchFamily="34" charset="-127"/>
              </a:rPr>
              <a:t/>
            </a:r>
            <a:br>
              <a:rPr lang="en-IN" altLang="ko-KR" kern="0" dirty="0">
                <a:solidFill>
                  <a:srgbClr val="000000"/>
                </a:solidFill>
                <a:latin typeface="Arial" panose="020B0604020202020204" pitchFamily="34" charset="0"/>
                <a:ea typeface="Gulim" pitchFamily="34" charset="-127"/>
              </a:rPr>
            </a:br>
            <a:r>
              <a:rPr lang="en-IN" altLang="ko-KR" sz="800" i="1" kern="0" dirty="0">
                <a:solidFill>
                  <a:srgbClr val="000000"/>
                </a:solidFill>
                <a:latin typeface="Arial" panose="020B0604020202020204" pitchFamily="34" charset="0"/>
                <a:ea typeface="Gulim" pitchFamily="34" charset="-127"/>
              </a:rPr>
              <a:t>Source</a:t>
            </a:r>
            <a:r>
              <a:rPr lang="en-IN" altLang="ko-KR" sz="800" kern="0" dirty="0">
                <a:solidFill>
                  <a:srgbClr val="000000"/>
                </a:solidFill>
                <a:latin typeface="Arial" panose="020B0604020202020204" pitchFamily="34" charset="0"/>
                <a:ea typeface="Gulim" pitchFamily="34" charset="-127"/>
              </a:rPr>
              <a:t>: Adapted from </a:t>
            </a:r>
            <a:r>
              <a:rPr lang="en-IN" altLang="ko-KR" sz="800" i="1" kern="0" dirty="0">
                <a:solidFill>
                  <a:srgbClr val="000000"/>
                </a:solidFill>
                <a:latin typeface="Arial" panose="020B0604020202020204" pitchFamily="34" charset="0"/>
                <a:ea typeface="Gulim" pitchFamily="34" charset="-127"/>
              </a:rPr>
              <a:t>Activity Based Costing: A Review with Case Studies</a:t>
            </a:r>
            <a:r>
              <a:rPr lang="en-IN" altLang="ko-KR" sz="800" kern="0" dirty="0">
                <a:solidFill>
                  <a:srgbClr val="000000"/>
                </a:solidFill>
                <a:latin typeface="Arial" panose="020B0604020202020204" pitchFamily="34" charset="0"/>
                <a:ea typeface="Gulim" pitchFamily="34" charset="-127"/>
              </a:rPr>
              <a:t>, J. Innes and F. Mitchell, CIMA Publishing, 1990.</a:t>
            </a:r>
          </a:p>
        </p:txBody>
      </p:sp>
    </p:spTree>
    <p:extLst>
      <p:ext uri="{BB962C8B-B14F-4D97-AF65-F5344CB8AC3E}">
        <p14:creationId xmlns:p14="http://schemas.microsoft.com/office/powerpoint/2010/main" val="10973264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44488" y="728663"/>
            <a:ext cx="8455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Benefits of ABC</a:t>
            </a:r>
            <a:endParaRPr lang="en-GB" altLang="en-US" sz="2400">
              <a:solidFill>
                <a:srgbClr val="CC0000"/>
              </a:solidFill>
            </a:endParaRPr>
          </a:p>
        </p:txBody>
      </p:sp>
      <p:grpSp>
        <p:nvGrpSpPr>
          <p:cNvPr id="40963" name="Group 3"/>
          <p:cNvGrpSpPr>
            <a:grpSpLocks/>
          </p:cNvGrpSpPr>
          <p:nvPr/>
        </p:nvGrpSpPr>
        <p:grpSpPr bwMode="auto">
          <a:xfrm>
            <a:off x="1533525" y="1730375"/>
            <a:ext cx="6076950" cy="2446338"/>
            <a:chOff x="1219" y="946"/>
            <a:chExt cx="3394" cy="1366"/>
          </a:xfrm>
        </p:grpSpPr>
        <p:sp>
          <p:nvSpPr>
            <p:cNvPr id="40964" name="AutoShape 4"/>
            <p:cNvSpPr>
              <a:spLocks noChangeArrowheads="1"/>
            </p:cNvSpPr>
            <p:nvPr/>
          </p:nvSpPr>
          <p:spPr bwMode="auto">
            <a:xfrm>
              <a:off x="1227" y="1885"/>
              <a:ext cx="325"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40965" name="AutoShape 5"/>
            <p:cNvSpPr>
              <a:spLocks noChangeArrowheads="1"/>
            </p:cNvSpPr>
            <p:nvPr/>
          </p:nvSpPr>
          <p:spPr bwMode="auto">
            <a:xfrm>
              <a:off x="1219" y="1101"/>
              <a:ext cx="325" cy="325"/>
            </a:xfrm>
            <a:prstGeom prst="cube">
              <a:avLst>
                <a:gd name="adj" fmla="val 17856"/>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nvGrpSpPr>
            <p:cNvPr id="40966" name="Group 6"/>
            <p:cNvGrpSpPr>
              <a:grpSpLocks/>
            </p:cNvGrpSpPr>
            <p:nvPr/>
          </p:nvGrpSpPr>
          <p:grpSpPr bwMode="auto">
            <a:xfrm>
              <a:off x="1779" y="946"/>
              <a:ext cx="2834" cy="1366"/>
              <a:chOff x="2099" y="946"/>
              <a:chExt cx="2414" cy="1366"/>
            </a:xfrm>
          </p:grpSpPr>
          <p:sp>
            <p:nvSpPr>
              <p:cNvPr id="40967" name="AutoShape 7"/>
              <p:cNvSpPr>
                <a:spLocks noChangeArrowheads="1"/>
              </p:cNvSpPr>
              <p:nvPr/>
            </p:nvSpPr>
            <p:spPr bwMode="auto">
              <a:xfrm>
                <a:off x="2099" y="946"/>
                <a:ext cx="2413" cy="586"/>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40968" name="AutoShape 8"/>
              <p:cNvSpPr>
                <a:spLocks noChangeArrowheads="1"/>
              </p:cNvSpPr>
              <p:nvPr/>
            </p:nvSpPr>
            <p:spPr bwMode="auto">
              <a:xfrm>
                <a:off x="2099" y="1728"/>
                <a:ext cx="2414" cy="584"/>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40969" name="Text Box 9"/>
              <p:cNvSpPr txBox="1">
                <a:spLocks noChangeArrowheads="1"/>
              </p:cNvSpPr>
              <p:nvPr/>
            </p:nvSpPr>
            <p:spPr bwMode="auto">
              <a:xfrm>
                <a:off x="2127" y="1854"/>
                <a:ext cx="2273"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100" b="1"/>
                  <a:t>Provides managers with a better understanding of the business </a:t>
                </a:r>
              </a:p>
            </p:txBody>
          </p:sp>
          <p:sp>
            <p:nvSpPr>
              <p:cNvPr id="40970" name="Text Box 10"/>
              <p:cNvSpPr txBox="1">
                <a:spLocks noChangeArrowheads="1"/>
              </p:cNvSpPr>
              <p:nvPr/>
            </p:nvSpPr>
            <p:spPr bwMode="auto">
              <a:xfrm>
                <a:off x="2155" y="1076"/>
                <a:ext cx="2208"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100" b="1"/>
                  <a:t>Provides more accurate cost for each unit of product or service</a:t>
                </a:r>
              </a:p>
            </p:txBody>
          </p:sp>
        </p:grpSp>
      </p:grpSp>
    </p:spTree>
    <p:extLst>
      <p:ext uri="{BB962C8B-B14F-4D97-AF65-F5344CB8AC3E}">
        <p14:creationId xmlns:p14="http://schemas.microsoft.com/office/powerpoint/2010/main" val="35307310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Seminar 8</a:t>
            </a:r>
            <a:endParaRPr lang="en-SG" dirty="0"/>
          </a:p>
        </p:txBody>
      </p:sp>
      <p:sp>
        <p:nvSpPr>
          <p:cNvPr id="3" name="Content Placeholder 2"/>
          <p:cNvSpPr>
            <a:spLocks noGrp="1"/>
          </p:cNvSpPr>
          <p:nvPr>
            <p:ph idx="1"/>
          </p:nvPr>
        </p:nvSpPr>
        <p:spPr/>
        <p:txBody>
          <a:bodyPr/>
          <a:lstStyle/>
          <a:p>
            <a:r>
              <a:rPr lang="en-GB" dirty="0"/>
              <a:t>Q&amp;A; Group Coursework Supervision</a:t>
            </a:r>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Single Product </a:t>
            </a:r>
            <a:r>
              <a:rPr lang="en-US" dirty="0" smtClean="0"/>
              <a:t>Businesses - </a:t>
            </a:r>
            <a:r>
              <a:rPr lang="en-US" dirty="0"/>
              <a:t>Process Costing</a:t>
            </a:r>
            <a:endParaRPr lang="en-SG"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US" dirty="0"/>
              <a:t>Where all the units of output are identical, the  full cost can be calculated as:</a:t>
            </a:r>
          </a:p>
          <a:p>
            <a:r>
              <a:rPr lang="en-US" dirty="0"/>
              <a:t>Cost per unit</a:t>
            </a:r>
          </a:p>
          <a:p>
            <a:pPr marL="457200" lvl="1" indent="0">
              <a:buNone/>
            </a:pPr>
            <a:r>
              <a:rPr lang="en-US" dirty="0" smtClean="0">
                <a:sym typeface="Wingdings" pitchFamily="2" charset="2"/>
              </a:rPr>
              <a:t></a:t>
            </a:r>
            <a:r>
              <a:rPr lang="en-US" dirty="0" smtClean="0"/>
              <a:t>Total cost of output / </a:t>
            </a:r>
            <a:r>
              <a:rPr lang="en-US" dirty="0"/>
              <a:t>Number of units produced</a:t>
            </a:r>
          </a:p>
          <a:p>
            <a:pPr marL="514350" indent="-457200"/>
            <a:r>
              <a:rPr lang="en-US" dirty="0"/>
              <a:t>For example:</a:t>
            </a:r>
          </a:p>
          <a:p>
            <a:pPr marL="914400" lvl="1" indent="-457200"/>
            <a:r>
              <a:rPr lang="en-US" dirty="0"/>
              <a:t>Ingredients £390</a:t>
            </a:r>
          </a:p>
          <a:p>
            <a:pPr marL="914400" lvl="1" indent="-457200"/>
            <a:r>
              <a:rPr lang="en-US" dirty="0"/>
              <a:t>Fuel £85</a:t>
            </a:r>
          </a:p>
          <a:p>
            <a:pPr marL="914400" lvl="1" indent="-457200"/>
            <a:r>
              <a:rPr lang="en-US" dirty="0"/>
              <a:t>Rent of accommodation £350</a:t>
            </a:r>
          </a:p>
          <a:p>
            <a:pPr marL="914400" lvl="1" indent="-457200"/>
            <a:r>
              <a:rPr lang="en-US" dirty="0"/>
              <a:t>Depreciation of equipment £</a:t>
            </a:r>
            <a:r>
              <a:rPr lang="en-US" dirty="0" smtClean="0"/>
              <a:t>75</a:t>
            </a:r>
          </a:p>
          <a:p>
            <a:pPr marL="914400" lvl="1" indent="-457200"/>
            <a:r>
              <a:rPr lang="en-US" dirty="0" err="1">
                <a:latin typeface="Times New Roman" pitchFamily="16" charset="0"/>
                <a:ea typeface="Noto Sans SC Regular" charset="0"/>
                <a:cs typeface="Noto Sans SC Regular" charset="0"/>
              </a:rPr>
              <a:t>Labour</a:t>
            </a:r>
            <a:r>
              <a:rPr lang="en-US" dirty="0">
                <a:latin typeface="Times New Roman" pitchFamily="16" charset="0"/>
                <a:ea typeface="Noto Sans SC Regular" charset="0"/>
                <a:cs typeface="Noto Sans SC Regular" charset="0"/>
              </a:rPr>
              <a:t> £880, Units produced 7,300 </a:t>
            </a:r>
            <a:r>
              <a:rPr lang="en-US" dirty="0" err="1" smtClean="0">
                <a:latin typeface="Times New Roman" pitchFamily="16" charset="0"/>
                <a:ea typeface="Noto Sans SC Regular" charset="0"/>
                <a:cs typeface="Noto Sans SC Regular" charset="0"/>
              </a:rPr>
              <a:t>litres</a:t>
            </a:r>
            <a:endParaRPr lang="en-US" dirty="0" smtClean="0">
              <a:latin typeface="Times New Roman" pitchFamily="16" charset="0"/>
              <a:ea typeface="Noto Sans SC Regular" charset="0"/>
              <a:cs typeface="Noto Sans SC Regular" charset="0"/>
            </a:endParaRPr>
          </a:p>
          <a:p>
            <a:pPr marL="57150" indent="0">
              <a:buNone/>
            </a:pPr>
            <a:r>
              <a:rPr lang="en-US" dirty="0" smtClean="0"/>
              <a:t>Adding </a:t>
            </a:r>
            <a:r>
              <a:rPr lang="en-US" dirty="0"/>
              <a:t>all of the elements of cost incurred and then dividing by the  number of </a:t>
            </a:r>
            <a:r>
              <a:rPr lang="en-US" dirty="0" err="1"/>
              <a:t>litres</a:t>
            </a:r>
            <a:r>
              <a:rPr lang="en-US" dirty="0"/>
              <a:t> produced:</a:t>
            </a:r>
          </a:p>
          <a:p>
            <a:pPr marL="57150" indent="0">
              <a:buNone/>
            </a:pPr>
            <a:r>
              <a:rPr lang="en-US" dirty="0"/>
              <a:t>£(390 + 85 + 350 + 75 + 880)/7,300 = £0.24 per </a:t>
            </a:r>
            <a:r>
              <a:rPr lang="en-US" dirty="0" err="1"/>
              <a:t>litre</a:t>
            </a:r>
            <a:endParaRPr lang="en-US" dirty="0"/>
          </a:p>
          <a:p>
            <a:pPr marL="457200" lvl="1" indent="0">
              <a:buNone/>
            </a:pPr>
            <a:endParaRPr lang="en-US" dirty="0"/>
          </a:p>
          <a:p>
            <a:pPr marL="514350" indent="-457200"/>
            <a:endParaRPr lang="en-US" dirty="0" smtClean="0"/>
          </a:p>
          <a:p>
            <a:pPr lvl="1"/>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Multi-Product </a:t>
            </a:r>
            <a:r>
              <a:rPr lang="en-US" sz="3600" dirty="0" smtClean="0"/>
              <a:t>Businesses- Job costing</a:t>
            </a:r>
            <a:endParaRPr lang="en-SG" sz="3600" dirty="0"/>
          </a:p>
        </p:txBody>
      </p:sp>
      <p:sp>
        <p:nvSpPr>
          <p:cNvPr id="3" name="Content Placeholder 2"/>
          <p:cNvSpPr>
            <a:spLocks noGrp="1"/>
          </p:cNvSpPr>
          <p:nvPr>
            <p:ph idx="1"/>
          </p:nvPr>
        </p:nvSpPr>
        <p:spPr/>
        <p:txBody>
          <a:bodyPr>
            <a:normAutofit fontScale="77500" lnSpcReduction="20000"/>
          </a:bodyPr>
          <a:lstStyle/>
          <a:p>
            <a:r>
              <a:rPr lang="en-US" dirty="0"/>
              <a:t>Where units of output are not identical, it is necessary to  divide the cost into two categories: direct cost and  indirect cost (overheads).</a:t>
            </a:r>
          </a:p>
          <a:p>
            <a:endParaRPr lang="en-US" dirty="0"/>
          </a:p>
          <a:p>
            <a:r>
              <a:rPr lang="en-US" dirty="0"/>
              <a:t>Direct cost = cost that can be identified with specific  cost units – the effect of the cost can be measured  in respect of each particular output</a:t>
            </a:r>
          </a:p>
          <a:p>
            <a:endParaRPr lang="en-US" dirty="0"/>
          </a:p>
          <a:p>
            <a:r>
              <a:rPr lang="en-US" dirty="0"/>
              <a:t>Indirect cost (or overheads) = cost that cannot </a:t>
            </a:r>
            <a:r>
              <a:rPr lang="en-US" dirty="0" smtClean="0"/>
              <a:t>be </a:t>
            </a:r>
            <a:r>
              <a:rPr lang="en-US" dirty="0"/>
              <a:t>directly measured in respect of a particular Job</a:t>
            </a:r>
          </a:p>
          <a:p>
            <a:endParaRPr lang="en-US" dirty="0"/>
          </a:p>
          <a:p>
            <a:r>
              <a:rPr lang="en-US" dirty="0"/>
              <a:t>Full (absorption) cost = direct cost + indirect cost</a:t>
            </a:r>
          </a:p>
          <a:p>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Multi-Product Businesses- Job costing</a:t>
            </a:r>
            <a:endParaRPr lang="en-SG" dirty="0"/>
          </a:p>
        </p:txBody>
      </p:sp>
      <p:sp>
        <p:nvSpPr>
          <p:cNvPr id="3" name="Content Placeholder 2"/>
          <p:cNvSpPr>
            <a:spLocks noGrp="1"/>
          </p:cNvSpPr>
          <p:nvPr>
            <p:ph idx="1"/>
          </p:nvPr>
        </p:nvSpPr>
        <p:spPr/>
        <p:txBody>
          <a:bodyPr/>
          <a:lstStyle/>
          <a:p>
            <a:r>
              <a:rPr lang="en-US" sz="2800" dirty="0"/>
              <a:t>Direct/indirect is not linked to variable/fixed</a:t>
            </a:r>
            <a:r>
              <a:rPr lang="en-US" sz="2800" dirty="0" smtClean="0"/>
              <a:t>.</a:t>
            </a:r>
            <a:endParaRPr lang="en-US" sz="2800" dirty="0"/>
          </a:p>
          <a:p>
            <a:r>
              <a:rPr lang="en-US" sz="2800" dirty="0"/>
              <a:t>Indirect cost is difficult to relate to individual cost </a:t>
            </a:r>
            <a:r>
              <a:rPr lang="en-US" sz="2800" dirty="0" smtClean="0"/>
              <a:t>units- arbitrary bases are used and there is no single correct method. </a:t>
            </a:r>
          </a:p>
          <a:p>
            <a:r>
              <a:rPr lang="en-US" sz="2800" dirty="0" smtClean="0"/>
              <a:t>Traditionally, indirect cost is seen as the cost of providing a “service” to cost units.</a:t>
            </a:r>
          </a:p>
          <a:p>
            <a:r>
              <a:rPr lang="en-US" sz="2800" dirty="0" smtClean="0"/>
              <a:t>Direct </a:t>
            </a:r>
            <a:r>
              <a:rPr lang="en-US" sz="2800" dirty="0" err="1" smtClean="0"/>
              <a:t>labour</a:t>
            </a:r>
            <a:r>
              <a:rPr lang="en-US" sz="2800" dirty="0" smtClean="0"/>
              <a:t> hour basis of applying indirect cost to cost units is the most popular in practice.</a:t>
            </a:r>
            <a:endParaRPr lang="en-US" sz="2800" dirty="0"/>
          </a:p>
          <a:p>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1000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400" b="1">
                <a:solidFill>
                  <a:srgbClr val="CC0000"/>
                </a:solidFill>
              </a:rPr>
              <a:t>Percentage of full cost contributed by direct and indirect cost </a:t>
            </a:r>
            <a:endParaRPr lang="en-GB" altLang="en-US" sz="2400">
              <a:solidFill>
                <a:srgbClr val="CC0000"/>
              </a:solidFill>
            </a:endParaRPr>
          </a:p>
        </p:txBody>
      </p:sp>
      <p:grpSp>
        <p:nvGrpSpPr>
          <p:cNvPr id="12291" name="Group 40"/>
          <p:cNvGrpSpPr>
            <a:grpSpLocks noChangeAspect="1"/>
          </p:cNvGrpSpPr>
          <p:nvPr/>
        </p:nvGrpSpPr>
        <p:grpSpPr bwMode="auto">
          <a:xfrm>
            <a:off x="1135063" y="681038"/>
            <a:ext cx="6873875" cy="5207000"/>
            <a:chOff x="610" y="675"/>
            <a:chExt cx="4554" cy="3450"/>
          </a:xfrm>
        </p:grpSpPr>
        <p:grpSp>
          <p:nvGrpSpPr>
            <p:cNvPr id="12293" name="Group 3"/>
            <p:cNvGrpSpPr>
              <a:grpSpLocks/>
            </p:cNvGrpSpPr>
            <p:nvPr/>
          </p:nvGrpSpPr>
          <p:grpSpPr bwMode="auto">
            <a:xfrm>
              <a:off x="2718" y="3900"/>
              <a:ext cx="2446" cy="225"/>
              <a:chOff x="2862" y="3988"/>
              <a:chExt cx="2446" cy="225"/>
            </a:xfrm>
          </p:grpSpPr>
          <p:sp>
            <p:nvSpPr>
              <p:cNvPr id="12325" name="Text Box 4"/>
              <p:cNvSpPr txBox="1">
                <a:spLocks noChangeArrowheads="1"/>
              </p:cNvSpPr>
              <p:nvPr/>
            </p:nvSpPr>
            <p:spPr bwMode="auto">
              <a:xfrm>
                <a:off x="4370" y="3988"/>
                <a:ext cx="9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600" b="1"/>
                  <a:t>Indirect cost</a:t>
                </a:r>
              </a:p>
            </p:txBody>
          </p:sp>
          <p:sp>
            <p:nvSpPr>
              <p:cNvPr id="12326" name="AutoShape 5"/>
              <p:cNvSpPr>
                <a:spLocks noChangeArrowheads="1"/>
              </p:cNvSpPr>
              <p:nvPr/>
            </p:nvSpPr>
            <p:spPr bwMode="auto">
              <a:xfrm>
                <a:off x="4126" y="4029"/>
                <a:ext cx="180" cy="162"/>
              </a:xfrm>
              <a:prstGeom prst="cube">
                <a:avLst>
                  <a:gd name="adj" fmla="val 25000"/>
                </a:avLst>
              </a:prstGeom>
              <a:solidFill>
                <a:srgbClr val="66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27" name="AutoShape 6"/>
              <p:cNvSpPr>
                <a:spLocks noChangeArrowheads="1"/>
              </p:cNvSpPr>
              <p:nvPr/>
            </p:nvSpPr>
            <p:spPr bwMode="auto">
              <a:xfrm>
                <a:off x="2862" y="4025"/>
                <a:ext cx="180" cy="162"/>
              </a:xfrm>
              <a:prstGeom prst="cube">
                <a:avLst>
                  <a:gd name="adj"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28" name="Text Box 7"/>
              <p:cNvSpPr txBox="1">
                <a:spLocks noChangeArrowheads="1"/>
              </p:cNvSpPr>
              <p:nvPr/>
            </p:nvSpPr>
            <p:spPr bwMode="auto">
              <a:xfrm>
                <a:off x="3098" y="3992"/>
                <a:ext cx="1022"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spcBef>
                    <a:spcPct val="50000"/>
                  </a:spcBef>
                </a:pPr>
                <a:r>
                  <a:rPr lang="en-GB" altLang="en-US" sz="1600" b="1"/>
                  <a:t>Direct cost</a:t>
                </a:r>
              </a:p>
            </p:txBody>
          </p:sp>
        </p:grpSp>
        <p:sp>
          <p:nvSpPr>
            <p:cNvPr id="12294" name="Text Box 8"/>
            <p:cNvSpPr txBox="1">
              <a:spLocks noChangeArrowheads="1"/>
            </p:cNvSpPr>
            <p:nvPr/>
          </p:nvSpPr>
          <p:spPr bwMode="auto">
            <a:xfrm rot="-5400000">
              <a:off x="642" y="700"/>
              <a:ext cx="2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endParaRPr lang="en-GB" altLang="en-US" sz="1600" b="1"/>
            </a:p>
          </p:txBody>
        </p:sp>
        <p:sp>
          <p:nvSpPr>
            <p:cNvPr id="12295" name="AutoShape 10"/>
            <p:cNvSpPr>
              <a:spLocks noChangeArrowheads="1"/>
            </p:cNvSpPr>
            <p:nvPr/>
          </p:nvSpPr>
          <p:spPr bwMode="auto">
            <a:xfrm>
              <a:off x="3600" y="678"/>
              <a:ext cx="1544" cy="2738"/>
            </a:xfrm>
            <a:prstGeom prst="roundRect">
              <a:avLst>
                <a:gd name="adj" fmla="val 11981"/>
              </a:avLst>
            </a:prstGeom>
            <a:solidFill>
              <a:srgbClr val="D2A7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GB" altLang="en-US" sz="1600"/>
            </a:p>
          </p:txBody>
        </p:sp>
        <p:sp>
          <p:nvSpPr>
            <p:cNvPr id="12296" name="Rectangle 11"/>
            <p:cNvSpPr>
              <a:spLocks noChangeArrowheads="1"/>
            </p:cNvSpPr>
            <p:nvPr/>
          </p:nvSpPr>
          <p:spPr bwMode="auto">
            <a:xfrm>
              <a:off x="2552" y="682"/>
              <a:ext cx="1256" cy="2634"/>
            </a:xfrm>
            <a:prstGeom prst="rect">
              <a:avLst/>
            </a:prstGeom>
            <a:solidFill>
              <a:srgbClr val="DFC3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297" name="Rectangle 12"/>
            <p:cNvSpPr>
              <a:spLocks noChangeArrowheads="1"/>
            </p:cNvSpPr>
            <p:nvPr/>
          </p:nvSpPr>
          <p:spPr bwMode="auto">
            <a:xfrm>
              <a:off x="1082" y="682"/>
              <a:ext cx="1470" cy="2634"/>
            </a:xfrm>
            <a:prstGeom prst="rect">
              <a:avLst/>
            </a:prstGeom>
            <a:solidFill>
              <a:srgbClr val="D2A77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298" name="AutoShape 13"/>
            <p:cNvSpPr>
              <a:spLocks noChangeArrowheads="1"/>
            </p:cNvSpPr>
            <p:nvPr/>
          </p:nvSpPr>
          <p:spPr bwMode="auto">
            <a:xfrm>
              <a:off x="610" y="675"/>
              <a:ext cx="647" cy="3095"/>
            </a:xfrm>
            <a:prstGeom prst="cube">
              <a:avLst>
                <a:gd name="adj" fmla="val 10509"/>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299" name="Text Box 14"/>
            <p:cNvSpPr txBox="1">
              <a:spLocks noChangeArrowheads="1"/>
            </p:cNvSpPr>
            <p:nvPr/>
          </p:nvSpPr>
          <p:spPr bwMode="auto">
            <a:xfrm>
              <a:off x="834" y="1408"/>
              <a:ext cx="385"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a:t>60</a:t>
              </a:r>
            </a:p>
          </p:txBody>
        </p:sp>
        <p:sp>
          <p:nvSpPr>
            <p:cNvPr id="12300" name="AutoShape 15"/>
            <p:cNvSpPr>
              <a:spLocks noChangeArrowheads="1"/>
            </p:cNvSpPr>
            <p:nvPr/>
          </p:nvSpPr>
          <p:spPr bwMode="auto">
            <a:xfrm>
              <a:off x="1192" y="1439"/>
              <a:ext cx="111" cy="128"/>
            </a:xfrm>
            <a:prstGeom prst="cube">
              <a:avLst>
                <a:gd name="adj" fmla="val 4745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01" name="AutoShape 16"/>
            <p:cNvSpPr>
              <a:spLocks noChangeArrowheads="1"/>
            </p:cNvSpPr>
            <p:nvPr/>
          </p:nvSpPr>
          <p:spPr bwMode="auto">
            <a:xfrm>
              <a:off x="1192" y="2007"/>
              <a:ext cx="112" cy="127"/>
            </a:xfrm>
            <a:prstGeom prst="cube">
              <a:avLst>
                <a:gd name="adj" fmla="val 4706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02" name="Text Box 17"/>
            <p:cNvSpPr txBox="1">
              <a:spLocks noChangeArrowheads="1"/>
            </p:cNvSpPr>
            <p:nvPr/>
          </p:nvSpPr>
          <p:spPr bwMode="auto">
            <a:xfrm>
              <a:off x="829" y="1980"/>
              <a:ext cx="389"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a:t>40</a:t>
              </a:r>
            </a:p>
          </p:txBody>
        </p:sp>
        <p:sp>
          <p:nvSpPr>
            <p:cNvPr id="12303" name="AutoShape 18"/>
            <p:cNvSpPr>
              <a:spLocks noChangeArrowheads="1"/>
            </p:cNvSpPr>
            <p:nvPr/>
          </p:nvSpPr>
          <p:spPr bwMode="auto">
            <a:xfrm>
              <a:off x="1191" y="2566"/>
              <a:ext cx="110" cy="128"/>
            </a:xfrm>
            <a:prstGeom prst="cube">
              <a:avLst>
                <a:gd name="adj" fmla="val 40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04" name="Text Box 19"/>
            <p:cNvSpPr txBox="1">
              <a:spLocks noChangeArrowheads="1"/>
            </p:cNvSpPr>
            <p:nvPr/>
          </p:nvSpPr>
          <p:spPr bwMode="auto">
            <a:xfrm>
              <a:off x="839" y="2534"/>
              <a:ext cx="429"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600" b="1"/>
                <a:t>20</a:t>
              </a:r>
            </a:p>
          </p:txBody>
        </p:sp>
        <p:sp>
          <p:nvSpPr>
            <p:cNvPr id="12305" name="AutoShape 20"/>
            <p:cNvSpPr>
              <a:spLocks noChangeArrowheads="1"/>
            </p:cNvSpPr>
            <p:nvPr/>
          </p:nvSpPr>
          <p:spPr bwMode="auto">
            <a:xfrm>
              <a:off x="1191" y="847"/>
              <a:ext cx="110" cy="127"/>
            </a:xfrm>
            <a:prstGeom prst="cube">
              <a:avLst>
                <a:gd name="adj" fmla="val 40171"/>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06" name="Text Box 21"/>
            <p:cNvSpPr txBox="1">
              <a:spLocks noChangeArrowheads="1"/>
            </p:cNvSpPr>
            <p:nvPr/>
          </p:nvSpPr>
          <p:spPr bwMode="auto">
            <a:xfrm>
              <a:off x="850" y="808"/>
              <a:ext cx="374"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a:t>80</a:t>
              </a:r>
            </a:p>
          </p:txBody>
        </p:sp>
        <p:sp>
          <p:nvSpPr>
            <p:cNvPr id="12307" name="Text Box 22"/>
            <p:cNvSpPr txBox="1">
              <a:spLocks noChangeArrowheads="1"/>
            </p:cNvSpPr>
            <p:nvPr/>
          </p:nvSpPr>
          <p:spPr bwMode="auto">
            <a:xfrm>
              <a:off x="834" y="3163"/>
              <a:ext cx="388"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eaLnBrk="1" hangingPunct="1">
                <a:spcBef>
                  <a:spcPct val="50000"/>
                </a:spcBef>
              </a:pPr>
              <a:r>
                <a:rPr lang="en-GB" altLang="en-US" sz="1600" b="1"/>
                <a:t>0</a:t>
              </a:r>
            </a:p>
          </p:txBody>
        </p:sp>
        <p:sp>
          <p:nvSpPr>
            <p:cNvPr id="12308" name="AutoShape 23"/>
            <p:cNvSpPr>
              <a:spLocks noChangeArrowheads="1"/>
            </p:cNvSpPr>
            <p:nvPr/>
          </p:nvSpPr>
          <p:spPr bwMode="auto">
            <a:xfrm>
              <a:off x="1190" y="3159"/>
              <a:ext cx="3956" cy="613"/>
            </a:xfrm>
            <a:prstGeom prst="cube">
              <a:avLst>
                <a:gd name="adj" fmla="val 1060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09" name="Text Box 24"/>
            <p:cNvSpPr txBox="1">
              <a:spLocks noChangeArrowheads="1"/>
            </p:cNvSpPr>
            <p:nvPr/>
          </p:nvSpPr>
          <p:spPr bwMode="auto">
            <a:xfrm rot="-5400000">
              <a:off x="-191" y="1562"/>
              <a:ext cx="187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t>Percentage of full cost</a:t>
              </a:r>
              <a:endParaRPr lang="en-US" altLang="en-US" sz="1800" b="1" i="1"/>
            </a:p>
          </p:txBody>
        </p:sp>
        <p:sp>
          <p:nvSpPr>
            <p:cNvPr id="12310" name="Text Box 25"/>
            <p:cNvSpPr txBox="1">
              <a:spLocks noChangeArrowheads="1"/>
            </p:cNvSpPr>
            <p:nvPr/>
          </p:nvSpPr>
          <p:spPr bwMode="auto">
            <a:xfrm>
              <a:off x="1430" y="3318"/>
              <a:ext cx="906"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600" b="1" i="1"/>
                <a:t>All 176 businesses</a:t>
              </a:r>
              <a:endParaRPr lang="en-US" altLang="en-US" sz="1600" b="1" i="1"/>
            </a:p>
          </p:txBody>
        </p:sp>
        <p:sp>
          <p:nvSpPr>
            <p:cNvPr id="12311" name="Text Box 26"/>
            <p:cNvSpPr txBox="1">
              <a:spLocks noChangeArrowheads="1"/>
            </p:cNvSpPr>
            <p:nvPr/>
          </p:nvSpPr>
          <p:spPr bwMode="auto">
            <a:xfrm>
              <a:off x="2518" y="3318"/>
              <a:ext cx="1258"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600" b="1" i="1"/>
                <a:t>Manufacturing businesses (91)</a:t>
              </a:r>
              <a:endParaRPr lang="en-US" altLang="en-US" sz="1600" b="1" i="1"/>
            </a:p>
          </p:txBody>
        </p:sp>
        <p:sp>
          <p:nvSpPr>
            <p:cNvPr id="12312" name="Text Box 27"/>
            <p:cNvSpPr txBox="1">
              <a:spLocks noChangeArrowheads="1"/>
            </p:cNvSpPr>
            <p:nvPr/>
          </p:nvSpPr>
          <p:spPr bwMode="auto">
            <a:xfrm>
              <a:off x="3718" y="3318"/>
              <a:ext cx="1378"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600" b="1" i="1"/>
                <a:t>Service and retail businesses (85)</a:t>
              </a:r>
              <a:endParaRPr lang="en-US" altLang="en-US" sz="1600" b="1" i="1"/>
            </a:p>
          </p:txBody>
        </p:sp>
        <p:sp>
          <p:nvSpPr>
            <p:cNvPr id="12313" name="AutoShape 28"/>
            <p:cNvSpPr>
              <a:spLocks noChangeArrowheads="1"/>
            </p:cNvSpPr>
            <p:nvPr/>
          </p:nvSpPr>
          <p:spPr bwMode="auto">
            <a:xfrm>
              <a:off x="1558" y="1223"/>
              <a:ext cx="419" cy="1999"/>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14" name="Text Box 29"/>
            <p:cNvSpPr txBox="1">
              <a:spLocks noChangeArrowheads="1"/>
            </p:cNvSpPr>
            <p:nvPr/>
          </p:nvSpPr>
          <p:spPr bwMode="auto">
            <a:xfrm>
              <a:off x="1528" y="1315"/>
              <a:ext cx="40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69</a:t>
              </a:r>
            </a:p>
          </p:txBody>
        </p:sp>
        <p:sp>
          <p:nvSpPr>
            <p:cNvPr id="12315" name="AutoShape 30"/>
            <p:cNvSpPr>
              <a:spLocks noChangeArrowheads="1"/>
            </p:cNvSpPr>
            <p:nvPr/>
          </p:nvSpPr>
          <p:spPr bwMode="auto">
            <a:xfrm>
              <a:off x="1909" y="2301"/>
              <a:ext cx="388" cy="922"/>
            </a:xfrm>
            <a:prstGeom prst="cube">
              <a:avLst>
                <a:gd name="adj" fmla="val 16745"/>
              </a:avLst>
            </a:prstGeom>
            <a:solidFill>
              <a:srgbClr val="66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16" name="Text Box 31"/>
            <p:cNvSpPr txBox="1">
              <a:spLocks noChangeArrowheads="1"/>
            </p:cNvSpPr>
            <p:nvPr/>
          </p:nvSpPr>
          <p:spPr bwMode="auto">
            <a:xfrm>
              <a:off x="1860" y="2397"/>
              <a:ext cx="40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31</a:t>
              </a:r>
            </a:p>
          </p:txBody>
        </p:sp>
        <p:sp>
          <p:nvSpPr>
            <p:cNvPr id="12317" name="AutoShape 32"/>
            <p:cNvSpPr>
              <a:spLocks noChangeArrowheads="1"/>
            </p:cNvSpPr>
            <p:nvPr/>
          </p:nvSpPr>
          <p:spPr bwMode="auto">
            <a:xfrm>
              <a:off x="2814" y="1039"/>
              <a:ext cx="419" cy="2183"/>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18" name="Text Box 33"/>
            <p:cNvSpPr txBox="1">
              <a:spLocks noChangeArrowheads="1"/>
            </p:cNvSpPr>
            <p:nvPr/>
          </p:nvSpPr>
          <p:spPr bwMode="auto">
            <a:xfrm>
              <a:off x="2784" y="1131"/>
              <a:ext cx="40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75</a:t>
              </a:r>
            </a:p>
          </p:txBody>
        </p:sp>
        <p:sp>
          <p:nvSpPr>
            <p:cNvPr id="12319" name="AutoShape 34"/>
            <p:cNvSpPr>
              <a:spLocks noChangeArrowheads="1"/>
            </p:cNvSpPr>
            <p:nvPr/>
          </p:nvSpPr>
          <p:spPr bwMode="auto">
            <a:xfrm>
              <a:off x="3165" y="2469"/>
              <a:ext cx="388" cy="754"/>
            </a:xfrm>
            <a:prstGeom prst="cube">
              <a:avLst>
                <a:gd name="adj" fmla="val 16745"/>
              </a:avLst>
            </a:prstGeom>
            <a:solidFill>
              <a:srgbClr val="66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20" name="Text Box 35"/>
            <p:cNvSpPr txBox="1">
              <a:spLocks noChangeArrowheads="1"/>
            </p:cNvSpPr>
            <p:nvPr/>
          </p:nvSpPr>
          <p:spPr bwMode="auto">
            <a:xfrm>
              <a:off x="3116" y="2549"/>
              <a:ext cx="40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25</a:t>
              </a:r>
            </a:p>
          </p:txBody>
        </p:sp>
        <p:sp>
          <p:nvSpPr>
            <p:cNvPr id="12321" name="AutoShape 36"/>
            <p:cNvSpPr>
              <a:spLocks noChangeArrowheads="1"/>
            </p:cNvSpPr>
            <p:nvPr/>
          </p:nvSpPr>
          <p:spPr bwMode="auto">
            <a:xfrm>
              <a:off x="4062" y="1815"/>
              <a:ext cx="419" cy="1407"/>
            </a:xfrm>
            <a:prstGeom prst="cube">
              <a:avLst>
                <a:gd name="adj" fmla="val 16745"/>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22" name="Text Box 37"/>
            <p:cNvSpPr txBox="1">
              <a:spLocks noChangeArrowheads="1"/>
            </p:cNvSpPr>
            <p:nvPr/>
          </p:nvSpPr>
          <p:spPr bwMode="auto">
            <a:xfrm>
              <a:off x="4032" y="1915"/>
              <a:ext cx="40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49</a:t>
              </a:r>
            </a:p>
          </p:txBody>
        </p:sp>
        <p:sp>
          <p:nvSpPr>
            <p:cNvPr id="12323" name="AutoShape 38"/>
            <p:cNvSpPr>
              <a:spLocks noChangeArrowheads="1"/>
            </p:cNvSpPr>
            <p:nvPr/>
          </p:nvSpPr>
          <p:spPr bwMode="auto">
            <a:xfrm>
              <a:off x="4413" y="1757"/>
              <a:ext cx="388" cy="1466"/>
            </a:xfrm>
            <a:prstGeom prst="cube">
              <a:avLst>
                <a:gd name="adj" fmla="val 16745"/>
              </a:avLst>
            </a:prstGeom>
            <a:solidFill>
              <a:srgbClr val="66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sz="1600"/>
            </a:p>
          </p:txBody>
        </p:sp>
        <p:sp>
          <p:nvSpPr>
            <p:cNvPr id="12324" name="Text Box 39"/>
            <p:cNvSpPr txBox="1">
              <a:spLocks noChangeArrowheads="1"/>
            </p:cNvSpPr>
            <p:nvPr/>
          </p:nvSpPr>
          <p:spPr bwMode="auto">
            <a:xfrm>
              <a:off x="4372" y="1845"/>
              <a:ext cx="40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1800" b="1" i="1">
                  <a:solidFill>
                    <a:srgbClr val="FFCC99"/>
                  </a:solidFill>
                </a:rPr>
                <a:t>51</a:t>
              </a:r>
            </a:p>
          </p:txBody>
        </p:sp>
      </p:grpSp>
      <p:sp>
        <p:nvSpPr>
          <p:cNvPr id="42" name="Rectangle 41"/>
          <p:cNvSpPr>
            <a:spLocks noChangeArrowheads="1"/>
          </p:cNvSpPr>
          <p:nvPr/>
        </p:nvSpPr>
        <p:spPr bwMode="auto">
          <a:xfrm rot="10800000" flipV="1">
            <a:off x="392113" y="6003925"/>
            <a:ext cx="8574087" cy="523875"/>
          </a:xfrm>
          <a:prstGeom prst="rect">
            <a:avLst/>
          </a:prstGeom>
          <a:noFill/>
          <a:ln w="9525">
            <a:noFill/>
            <a:miter lim="800000"/>
            <a:headEnd/>
            <a:tailEnd/>
          </a:ln>
        </p:spPr>
        <p:txBody>
          <a:bodyPr>
            <a:spAutoFit/>
          </a:bodyPr>
          <a:lstStyle/>
          <a:p>
            <a:pPr eaLnBrk="1" fontAlgn="auto" hangingPunct="1">
              <a:spcBef>
                <a:spcPts val="0"/>
              </a:spcBef>
              <a:spcAft>
                <a:spcPts val="0"/>
              </a:spcAft>
              <a:defRPr/>
            </a:pPr>
            <a:r>
              <a:rPr lang="en-GB" altLang="ko-KR" sz="1200" kern="0" dirty="0">
                <a:solidFill>
                  <a:srgbClr val="000000"/>
                </a:solidFill>
                <a:latin typeface="Arial" panose="020B0604020202020204" pitchFamily="34" charset="0"/>
                <a:ea typeface="Gulim" pitchFamily="34" charset="-127"/>
              </a:rPr>
              <a:t>Figure 8.2</a:t>
            </a:r>
          </a:p>
          <a:p>
            <a:pPr eaLnBrk="1" fontAlgn="auto" hangingPunct="1">
              <a:spcBef>
                <a:spcPts val="0"/>
              </a:spcBef>
              <a:spcAft>
                <a:spcPts val="0"/>
              </a:spcAft>
              <a:defRPr/>
            </a:pPr>
            <a:r>
              <a:rPr lang="en-IN" altLang="ko-KR" sz="800" i="1" kern="0" dirty="0">
                <a:solidFill>
                  <a:srgbClr val="000000"/>
                </a:solidFill>
                <a:latin typeface="Arial" panose="020B0604020202020204" pitchFamily="34" charset="0"/>
                <a:ea typeface="Gulim" pitchFamily="34" charset="-127"/>
              </a:rPr>
              <a:t>Source</a:t>
            </a:r>
            <a:r>
              <a:rPr lang="en-IN" altLang="ko-KR" sz="800" kern="0" dirty="0">
                <a:solidFill>
                  <a:srgbClr val="000000"/>
                </a:solidFill>
                <a:latin typeface="Arial" panose="020B0604020202020204" pitchFamily="34" charset="0"/>
                <a:ea typeface="Gulim" pitchFamily="34" charset="-127"/>
              </a:rPr>
              <a:t>: Al-</a:t>
            </a:r>
            <a:r>
              <a:rPr lang="en-IN" altLang="ko-KR" sz="800" kern="0" dirty="0" err="1">
                <a:solidFill>
                  <a:srgbClr val="000000"/>
                </a:solidFill>
                <a:latin typeface="Arial" panose="020B0604020202020204" pitchFamily="34" charset="0"/>
                <a:ea typeface="Gulim" pitchFamily="34" charset="-127"/>
              </a:rPr>
              <a:t>Omiri</a:t>
            </a:r>
            <a:r>
              <a:rPr lang="en-IN" altLang="ko-KR" sz="800" kern="0" dirty="0">
                <a:solidFill>
                  <a:srgbClr val="000000"/>
                </a:solidFill>
                <a:latin typeface="Arial" panose="020B0604020202020204" pitchFamily="34" charset="0"/>
                <a:ea typeface="Gulim" pitchFamily="34" charset="-127"/>
              </a:rPr>
              <a:t>, M. and Drury, C. (2007) ‘A survey of factors influencing the choice of product costing systems in UK organisations’, </a:t>
            </a:r>
            <a:r>
              <a:rPr lang="en-IN" altLang="ko-KR" sz="800" i="1" kern="0" dirty="0">
                <a:solidFill>
                  <a:srgbClr val="000000"/>
                </a:solidFill>
                <a:latin typeface="Arial" panose="020B0604020202020204" pitchFamily="34" charset="0"/>
                <a:ea typeface="Gulim" pitchFamily="34" charset="-127"/>
              </a:rPr>
              <a:t>Management Accounting Research</a:t>
            </a:r>
            <a:r>
              <a:rPr lang="en-IN" altLang="ko-KR" sz="800" kern="0" dirty="0">
                <a:solidFill>
                  <a:srgbClr val="000000"/>
                </a:solidFill>
                <a:latin typeface="Arial" panose="020B0604020202020204" pitchFamily="34" charset="0"/>
                <a:ea typeface="Gulim" pitchFamily="34" charset="-127"/>
              </a:rPr>
              <a:t>, December, pp. 399–424.</a:t>
            </a:r>
            <a:endParaRPr lang="en-IN" altLang="ko-KR" sz="1200" kern="0" dirty="0">
              <a:solidFill>
                <a:srgbClr val="000000"/>
              </a:solidFill>
              <a:latin typeface="Arial" panose="020B0604020202020204" pitchFamily="34" charset="0"/>
              <a:ea typeface="Gulim" pitchFamily="34" charset="-127"/>
            </a:endParaRPr>
          </a:p>
        </p:txBody>
      </p:sp>
    </p:spTree>
    <p:extLst>
      <p:ext uri="{BB962C8B-B14F-4D97-AF65-F5344CB8AC3E}">
        <p14:creationId xmlns:p14="http://schemas.microsoft.com/office/powerpoint/2010/main" val="179002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altLang="en-US" sz="3600" dirty="0"/>
              <a:t>The relationship between direct cost and indirect </a:t>
            </a:r>
            <a:r>
              <a:rPr lang="en-GB" altLang="en-US" sz="3600" dirty="0" smtClean="0"/>
              <a:t>cost</a:t>
            </a:r>
            <a:endParaRPr lang="en-SG" sz="3600" dirty="0"/>
          </a:p>
        </p:txBody>
      </p:sp>
      <p:grpSp>
        <p:nvGrpSpPr>
          <p:cNvPr id="4" name="Group 6"/>
          <p:cNvGrpSpPr>
            <a:grpSpLocks/>
          </p:cNvGrpSpPr>
          <p:nvPr/>
        </p:nvGrpSpPr>
        <p:grpSpPr bwMode="auto">
          <a:xfrm>
            <a:off x="2239963" y="2025650"/>
            <a:ext cx="4664075" cy="2806700"/>
            <a:chOff x="1440" y="1152"/>
            <a:chExt cx="2938" cy="1768"/>
          </a:xfrm>
        </p:grpSpPr>
        <p:sp>
          <p:nvSpPr>
            <p:cNvPr id="5" name="AutoShape 7"/>
            <p:cNvSpPr>
              <a:spLocks noChangeArrowheads="1"/>
            </p:cNvSpPr>
            <p:nvPr/>
          </p:nvSpPr>
          <p:spPr bwMode="auto">
            <a:xfrm>
              <a:off x="1442" y="2245"/>
              <a:ext cx="2920" cy="675"/>
            </a:xfrm>
            <a:prstGeom prst="cube">
              <a:avLst>
                <a:gd name="adj" fmla="val 13782"/>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6" name="Text Box 8"/>
            <p:cNvSpPr txBox="1">
              <a:spLocks noChangeArrowheads="1"/>
            </p:cNvSpPr>
            <p:nvPr/>
          </p:nvSpPr>
          <p:spPr bwMode="auto">
            <a:xfrm>
              <a:off x="1694" y="2469"/>
              <a:ext cx="235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200" b="1">
                  <a:solidFill>
                    <a:srgbClr val="FFCC99"/>
                  </a:solidFill>
                </a:rPr>
                <a:t>Full cost of the job</a:t>
              </a:r>
            </a:p>
          </p:txBody>
        </p:sp>
        <p:sp>
          <p:nvSpPr>
            <p:cNvPr id="7" name="AutoShape 9"/>
            <p:cNvSpPr>
              <a:spLocks noChangeArrowheads="1"/>
            </p:cNvSpPr>
            <p:nvPr/>
          </p:nvSpPr>
          <p:spPr bwMode="auto">
            <a:xfrm>
              <a:off x="3478" y="1807"/>
              <a:ext cx="395" cy="515"/>
            </a:xfrm>
            <a:prstGeom prst="downArrow">
              <a:avLst>
                <a:gd name="adj1" fmla="val 50000"/>
                <a:gd name="adj2" fmla="val 3259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8" name="AutoShape 10"/>
            <p:cNvSpPr>
              <a:spLocks noChangeArrowheads="1"/>
            </p:cNvSpPr>
            <p:nvPr/>
          </p:nvSpPr>
          <p:spPr bwMode="auto">
            <a:xfrm>
              <a:off x="1440" y="1152"/>
              <a:ext cx="1330" cy="803"/>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9" name="Text Box 11"/>
            <p:cNvSpPr txBox="1">
              <a:spLocks noChangeArrowheads="1"/>
            </p:cNvSpPr>
            <p:nvPr/>
          </p:nvSpPr>
          <p:spPr bwMode="auto">
            <a:xfrm>
              <a:off x="1512" y="1372"/>
              <a:ext cx="107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Direct cost of the job</a:t>
              </a:r>
            </a:p>
          </p:txBody>
        </p:sp>
        <p:sp>
          <p:nvSpPr>
            <p:cNvPr id="10" name="AutoShape 12"/>
            <p:cNvSpPr>
              <a:spLocks noChangeArrowheads="1"/>
            </p:cNvSpPr>
            <p:nvPr/>
          </p:nvSpPr>
          <p:spPr bwMode="auto">
            <a:xfrm>
              <a:off x="3038" y="1152"/>
              <a:ext cx="1330" cy="803"/>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sp>
          <p:nvSpPr>
            <p:cNvPr id="11" name="Text Box 13"/>
            <p:cNvSpPr txBox="1">
              <a:spLocks noChangeArrowheads="1"/>
            </p:cNvSpPr>
            <p:nvPr/>
          </p:nvSpPr>
          <p:spPr bwMode="auto">
            <a:xfrm>
              <a:off x="2936" y="1291"/>
              <a:ext cx="1442"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spcBef>
                  <a:spcPct val="50000"/>
                </a:spcBef>
              </a:pPr>
              <a:r>
                <a:rPr lang="en-GB" altLang="en-US" sz="2000" b="1"/>
                <a:t>Appropriate share of indirect cost (overheads)</a:t>
              </a:r>
            </a:p>
          </p:txBody>
        </p:sp>
        <p:sp>
          <p:nvSpPr>
            <p:cNvPr id="12" name="AutoShape 14"/>
            <p:cNvSpPr>
              <a:spLocks noChangeArrowheads="1"/>
            </p:cNvSpPr>
            <p:nvPr/>
          </p:nvSpPr>
          <p:spPr bwMode="auto">
            <a:xfrm>
              <a:off x="1870" y="1799"/>
              <a:ext cx="395" cy="515"/>
            </a:xfrm>
            <a:prstGeom prst="downArrow">
              <a:avLst>
                <a:gd name="adj1" fmla="val 50000"/>
                <a:gd name="adj2" fmla="val 32595"/>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altLang="en-US"/>
            </a:p>
          </p:txBody>
        </p:sp>
      </p:grpSp>
      <p:sp>
        <p:nvSpPr>
          <p:cNvPr id="13" name="TextBox 12"/>
          <p:cNvSpPr txBox="1"/>
          <p:nvPr/>
        </p:nvSpPr>
        <p:spPr>
          <a:xfrm>
            <a:off x="373150" y="5135473"/>
            <a:ext cx="7956376" cy="1200329"/>
          </a:xfrm>
          <a:prstGeom prst="rect">
            <a:avLst/>
          </a:prstGeom>
          <a:noFill/>
        </p:spPr>
        <p:txBody>
          <a:bodyPr wrap="square" rtlCol="0">
            <a:spAutoFit/>
          </a:bodyPr>
          <a:lstStyle/>
          <a:p>
            <a:pPr marL="285750" indent="-285750">
              <a:buFont typeface="Arial" pitchFamily="34" charset="0"/>
              <a:buChar char="•"/>
            </a:pPr>
            <a:r>
              <a:rPr lang="en-US" dirty="0"/>
              <a:t>To deduce the full cost of a particular cost unit, we first identify the direct cost of the cost unit, which, from the definition of direct cost, is fairly straightforward</a:t>
            </a:r>
            <a:r>
              <a:rPr lang="en-US" dirty="0" smtClean="0"/>
              <a:t>.</a:t>
            </a:r>
          </a:p>
          <a:p>
            <a:pPr marL="285750" indent="-285750">
              <a:buFont typeface="Arial" pitchFamily="34" charset="0"/>
              <a:buChar char="•"/>
            </a:pPr>
            <a:r>
              <a:rPr lang="en-US" dirty="0" smtClean="0"/>
              <a:t>To </a:t>
            </a:r>
            <a:r>
              <a:rPr lang="en-US" dirty="0"/>
              <a:t>‘charge’ each cost unit with an ‘appropriate’ share of indirect cost (overheads)</a:t>
            </a:r>
            <a:endParaRPr lang="en-SG" dirty="0"/>
          </a:p>
        </p:txBody>
      </p:sp>
    </p:spTree>
    <p:extLst>
      <p:ext uri="{BB962C8B-B14F-4D97-AF65-F5344CB8AC3E}">
        <p14:creationId xmlns:p14="http://schemas.microsoft.com/office/powerpoint/2010/main" val="1448379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2902</Words>
  <Application>Microsoft Office PowerPoint</Application>
  <PresentationFormat>On-screen Show (4:3)</PresentationFormat>
  <Paragraphs>328</Paragraphs>
  <Slides>44</Slides>
  <Notes>16</Notes>
  <HiddenSlides>5</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Lesson 8: Full costing</vt:lpstr>
      <vt:lpstr>Learning outcomes</vt:lpstr>
      <vt:lpstr>Full costing</vt:lpstr>
      <vt:lpstr>Uses of full cost by managers</vt:lpstr>
      <vt:lpstr>Single Product Businesses - Process Costing</vt:lpstr>
      <vt:lpstr>Multi-Product Businesses- Job costing</vt:lpstr>
      <vt:lpstr>Multi-Product Businesses- Job costing</vt:lpstr>
      <vt:lpstr>PowerPoint Presentation</vt:lpstr>
      <vt:lpstr>The relationship between direct cost and indirect cost</vt:lpstr>
      <vt:lpstr>Example</vt:lpstr>
      <vt:lpstr>The relationship between fixed cost, variable cost and total cost</vt:lpstr>
      <vt:lpstr>Question</vt:lpstr>
      <vt:lpstr>Answer: </vt:lpstr>
      <vt:lpstr>PowerPoint Presentation</vt:lpstr>
      <vt:lpstr>The Indirect Cost Issue</vt:lpstr>
      <vt:lpstr>Overheads as service renderers</vt:lpstr>
      <vt:lpstr>Example</vt:lpstr>
      <vt:lpstr>Answer: </vt:lpstr>
      <vt:lpstr>Question:</vt:lpstr>
      <vt:lpstr>Answer</vt:lpstr>
      <vt:lpstr>PowerPoint Presentation</vt:lpstr>
      <vt:lpstr>Question</vt:lpstr>
      <vt:lpstr>Answer</vt:lpstr>
      <vt:lpstr>Selecting a basis for charging overheads</vt:lpstr>
      <vt:lpstr>Answer</vt:lpstr>
      <vt:lpstr>PowerPoint Presentation</vt:lpstr>
      <vt:lpstr>Overhead recovery rates in practice</vt:lpstr>
      <vt:lpstr>Segmenting the overheads</vt:lpstr>
      <vt:lpstr>Segmenting the overheads</vt:lpstr>
      <vt:lpstr>Answer</vt:lpstr>
      <vt:lpstr>Dealing with overheads on a cost centre basis</vt:lpstr>
      <vt:lpstr>PowerPoint Presentation</vt:lpstr>
      <vt:lpstr>PowerPoint Presentation</vt:lpstr>
      <vt:lpstr>Batch costing</vt:lpstr>
      <vt:lpstr>PowerPoint Presentation</vt:lpstr>
      <vt:lpstr>PowerPoint Presentation</vt:lpstr>
      <vt:lpstr>PowerPoint Presentation</vt:lpstr>
      <vt:lpstr>Activity-based Costing</vt:lpstr>
      <vt:lpstr>PowerPoint Presentation</vt:lpstr>
      <vt:lpstr>PowerPoint Presentation</vt:lpstr>
      <vt:lpstr>Refer to reading material </vt:lpstr>
      <vt:lpstr>PowerPoint Presentation</vt:lpstr>
      <vt:lpstr>PowerPoint Presentation</vt:lpstr>
      <vt:lpstr>Seminar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and Finance</dc:title>
  <dc:creator>Gee</dc:creator>
  <cp:lastModifiedBy>Gee</cp:lastModifiedBy>
  <cp:revision>130</cp:revision>
  <dcterms:created xsi:type="dcterms:W3CDTF">2020-07-03T09:29:19Z</dcterms:created>
  <dcterms:modified xsi:type="dcterms:W3CDTF">2020-09-03T07:31:15Z</dcterms:modified>
</cp:coreProperties>
</file>