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684" r:id="rId5"/>
  </p:sldMasterIdLst>
  <p:notesMasterIdLst>
    <p:notesMasterId r:id="rId12"/>
  </p:notesMasterIdLst>
  <p:sldIdLst>
    <p:sldId id="256" r:id="rId6"/>
    <p:sldId id="257" r:id="rId7"/>
    <p:sldId id="269" r:id="rId8"/>
    <p:sldId id="271" r:id="rId9"/>
    <p:sldId id="272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2688" autoAdjust="0"/>
  </p:normalViewPr>
  <p:slideViewPr>
    <p:cSldViewPr snapToGrid="0">
      <p:cViewPr varScale="1">
        <p:scale>
          <a:sx n="71" d="100"/>
          <a:sy n="71" d="100"/>
        </p:scale>
        <p:origin x="20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Ravenswood" userId="187e6a02-5d68-4663-84cc-040bf26dcacd" providerId="ADAL" clId="{70CA8D95-F4B0-41D5-BB48-80CD7385F45A}"/>
    <pc:docChg chg="custSel addSld delSld modSld">
      <pc:chgData name="Katherine Ravenswood" userId="187e6a02-5d68-4663-84cc-040bf26dcacd" providerId="ADAL" clId="{70CA8D95-F4B0-41D5-BB48-80CD7385F45A}" dt="2023-07-30T22:57:25.232" v="1188" actId="27636"/>
      <pc:docMkLst>
        <pc:docMk/>
      </pc:docMkLst>
      <pc:sldChg chg="modSp mod">
        <pc:chgData name="Katherine Ravenswood" userId="187e6a02-5d68-4663-84cc-040bf26dcacd" providerId="ADAL" clId="{70CA8D95-F4B0-41D5-BB48-80CD7385F45A}" dt="2023-07-30T22:47:45.090" v="4" actId="20577"/>
        <pc:sldMkLst>
          <pc:docMk/>
          <pc:sldMk cId="1685988057" sldId="256"/>
        </pc:sldMkLst>
        <pc:spChg chg="mod">
          <ac:chgData name="Katherine Ravenswood" userId="187e6a02-5d68-4663-84cc-040bf26dcacd" providerId="ADAL" clId="{70CA8D95-F4B0-41D5-BB48-80CD7385F45A}" dt="2023-07-30T22:47:45.090" v="4" actId="20577"/>
          <ac:spMkLst>
            <pc:docMk/>
            <pc:sldMk cId="1685988057" sldId="256"/>
            <ac:spMk id="2" creationId="{F9ADFE4E-EFBF-8A1F-97E9-9ED2BA894F96}"/>
          </ac:spMkLst>
        </pc:spChg>
        <pc:spChg chg="mod">
          <ac:chgData name="Katherine Ravenswood" userId="187e6a02-5d68-4663-84cc-040bf26dcacd" providerId="ADAL" clId="{70CA8D95-F4B0-41D5-BB48-80CD7385F45A}" dt="2023-07-30T22:47:41.594" v="2" actId="20577"/>
          <ac:spMkLst>
            <pc:docMk/>
            <pc:sldMk cId="1685988057" sldId="256"/>
            <ac:spMk id="3" creationId="{62E79B26-857C-128D-91AF-FFB5E1699B6A}"/>
          </ac:spMkLst>
        </pc:spChg>
      </pc:sldChg>
      <pc:sldChg chg="modSp mod">
        <pc:chgData name="Katherine Ravenswood" userId="187e6a02-5d68-4663-84cc-040bf26dcacd" providerId="ADAL" clId="{70CA8D95-F4B0-41D5-BB48-80CD7385F45A}" dt="2023-07-30T22:49:18.233" v="215" actId="255"/>
        <pc:sldMkLst>
          <pc:docMk/>
          <pc:sldMk cId="738533426" sldId="257"/>
        </pc:sldMkLst>
        <pc:spChg chg="mod">
          <ac:chgData name="Katherine Ravenswood" userId="187e6a02-5d68-4663-84cc-040bf26dcacd" providerId="ADAL" clId="{70CA8D95-F4B0-41D5-BB48-80CD7385F45A}" dt="2023-07-30T22:48:35.020" v="42" actId="20577"/>
          <ac:spMkLst>
            <pc:docMk/>
            <pc:sldMk cId="738533426" sldId="257"/>
            <ac:spMk id="2" creationId="{E3903A54-6622-09C8-8FCA-318E0FBE0DAD}"/>
          </ac:spMkLst>
        </pc:spChg>
        <pc:spChg chg="mod">
          <ac:chgData name="Katherine Ravenswood" userId="187e6a02-5d68-4663-84cc-040bf26dcacd" providerId="ADAL" clId="{70CA8D95-F4B0-41D5-BB48-80CD7385F45A}" dt="2023-07-30T22:49:18.233" v="215" actId="255"/>
          <ac:spMkLst>
            <pc:docMk/>
            <pc:sldMk cId="738533426" sldId="257"/>
            <ac:spMk id="9" creationId="{A1762EBC-E204-0453-5BFD-CAE7F67EBB7B}"/>
          </ac:spMkLst>
        </pc:spChg>
      </pc:sldChg>
      <pc:sldChg chg="addSp modSp mod setBg modNotesTx">
        <pc:chgData name="Katherine Ravenswood" userId="187e6a02-5d68-4663-84cc-040bf26dcacd" providerId="ADAL" clId="{70CA8D95-F4B0-41D5-BB48-80CD7385F45A}" dt="2023-07-30T22:55:50.972" v="1119" actId="113"/>
        <pc:sldMkLst>
          <pc:docMk/>
          <pc:sldMk cId="4165130203" sldId="269"/>
        </pc:sldMkLst>
        <pc:spChg chg="mod">
          <ac:chgData name="Katherine Ravenswood" userId="187e6a02-5d68-4663-84cc-040bf26dcacd" providerId="ADAL" clId="{70CA8D95-F4B0-41D5-BB48-80CD7385F45A}" dt="2023-07-30T22:55:50.972" v="1119" actId="113"/>
          <ac:spMkLst>
            <pc:docMk/>
            <pc:sldMk cId="4165130203" sldId="269"/>
            <ac:spMk id="2" creationId="{BE2A91A3-473E-6EE4-9E91-6ABEDA51E666}"/>
          </ac:spMkLst>
        </pc:spChg>
        <pc:spChg chg="mod">
          <ac:chgData name="Katherine Ravenswood" userId="187e6a02-5d68-4663-84cc-040bf26dcacd" providerId="ADAL" clId="{70CA8D95-F4B0-41D5-BB48-80CD7385F45A}" dt="2023-07-30T22:55:38.198" v="1117" actId="27636"/>
          <ac:spMkLst>
            <pc:docMk/>
            <pc:sldMk cId="4165130203" sldId="269"/>
            <ac:spMk id="3" creationId="{1CF33524-10F7-C3AF-A6C0-2C30E8108F4E}"/>
          </ac:spMkLst>
        </pc:spChg>
        <pc:spChg chg="add">
          <ac:chgData name="Katherine Ravenswood" userId="187e6a02-5d68-4663-84cc-040bf26dcacd" providerId="ADAL" clId="{70CA8D95-F4B0-41D5-BB48-80CD7385F45A}" dt="2023-07-30T22:55:20.755" v="1113" actId="26606"/>
          <ac:spMkLst>
            <pc:docMk/>
            <pc:sldMk cId="4165130203" sldId="269"/>
            <ac:spMk id="9" creationId="{311973C2-EB8B-452A-A698-4A252FD3AE28}"/>
          </ac:spMkLst>
        </pc:spChg>
        <pc:spChg chg="add">
          <ac:chgData name="Katherine Ravenswood" userId="187e6a02-5d68-4663-84cc-040bf26dcacd" providerId="ADAL" clId="{70CA8D95-F4B0-41D5-BB48-80CD7385F45A}" dt="2023-07-30T22:55:20.755" v="1113" actId="26606"/>
          <ac:spMkLst>
            <pc:docMk/>
            <pc:sldMk cId="4165130203" sldId="269"/>
            <ac:spMk id="11" creationId="{10162E77-11AD-44A7-84EC-40C59EEFBD2E}"/>
          </ac:spMkLst>
        </pc:spChg>
        <pc:picChg chg="add">
          <ac:chgData name="Katherine Ravenswood" userId="187e6a02-5d68-4663-84cc-040bf26dcacd" providerId="ADAL" clId="{70CA8D95-F4B0-41D5-BB48-80CD7385F45A}" dt="2023-07-30T22:55:20.755" v="1113" actId="26606"/>
          <ac:picMkLst>
            <pc:docMk/>
            <pc:sldMk cId="4165130203" sldId="269"/>
            <ac:picMk id="5" creationId="{020E066F-C81F-B8A2-605C-AFA331C2706D}"/>
          </ac:picMkLst>
        </pc:picChg>
        <pc:cxnChg chg="add">
          <ac:chgData name="Katherine Ravenswood" userId="187e6a02-5d68-4663-84cc-040bf26dcacd" providerId="ADAL" clId="{70CA8D95-F4B0-41D5-BB48-80CD7385F45A}" dt="2023-07-30T22:55:20.755" v="1113" actId="26606"/>
          <ac:cxnSpMkLst>
            <pc:docMk/>
            <pc:sldMk cId="4165130203" sldId="269"/>
            <ac:cxnSpMk id="13" creationId="{5AB158E9-1B40-4CD6-95F0-95CA11DF7B7A}"/>
          </ac:cxnSpMkLst>
        </pc:cxnChg>
      </pc:sldChg>
      <pc:sldChg chg="del">
        <pc:chgData name="Katherine Ravenswood" userId="187e6a02-5d68-4663-84cc-040bf26dcacd" providerId="ADAL" clId="{70CA8D95-F4B0-41D5-BB48-80CD7385F45A}" dt="2023-07-30T22:55:55.800" v="1120" actId="47"/>
        <pc:sldMkLst>
          <pc:docMk/>
          <pc:sldMk cId="2831748293" sldId="270"/>
        </pc:sldMkLst>
      </pc:sldChg>
      <pc:sldChg chg="addSp modSp new mod setBg">
        <pc:chgData name="Katherine Ravenswood" userId="187e6a02-5d68-4663-84cc-040bf26dcacd" providerId="ADAL" clId="{70CA8D95-F4B0-41D5-BB48-80CD7385F45A}" dt="2023-07-30T22:55:45.787" v="1118" actId="113"/>
        <pc:sldMkLst>
          <pc:docMk/>
          <pc:sldMk cId="3395146006" sldId="271"/>
        </pc:sldMkLst>
        <pc:spChg chg="mod">
          <ac:chgData name="Katherine Ravenswood" userId="187e6a02-5d68-4663-84cc-040bf26dcacd" providerId="ADAL" clId="{70CA8D95-F4B0-41D5-BB48-80CD7385F45A}" dt="2023-07-30T22:55:45.787" v="1118" actId="113"/>
          <ac:spMkLst>
            <pc:docMk/>
            <pc:sldMk cId="3395146006" sldId="271"/>
            <ac:spMk id="2" creationId="{DCCDBEC4-F6A4-E3D3-442D-64392491EE24}"/>
          </ac:spMkLst>
        </pc:spChg>
        <pc:spChg chg="mod">
          <ac:chgData name="Katherine Ravenswood" userId="187e6a02-5d68-4663-84cc-040bf26dcacd" providerId="ADAL" clId="{70CA8D95-F4B0-41D5-BB48-80CD7385F45A}" dt="2023-07-30T22:55:01.017" v="1112" actId="27636"/>
          <ac:spMkLst>
            <pc:docMk/>
            <pc:sldMk cId="3395146006" sldId="271"/>
            <ac:spMk id="3" creationId="{56BBC1C6-3E90-E333-7C37-1CDBDAABD124}"/>
          </ac:spMkLst>
        </pc:spChg>
        <pc:spChg chg="add">
          <ac:chgData name="Katherine Ravenswood" userId="187e6a02-5d68-4663-84cc-040bf26dcacd" providerId="ADAL" clId="{70CA8D95-F4B0-41D5-BB48-80CD7385F45A}" dt="2023-07-30T22:54:24.194" v="1106" actId="26606"/>
          <ac:spMkLst>
            <pc:docMk/>
            <pc:sldMk cId="3395146006" sldId="271"/>
            <ac:spMk id="9" creationId="{311973C2-EB8B-452A-A698-4A252FD3AE28}"/>
          </ac:spMkLst>
        </pc:spChg>
        <pc:spChg chg="add">
          <ac:chgData name="Katherine Ravenswood" userId="187e6a02-5d68-4663-84cc-040bf26dcacd" providerId="ADAL" clId="{70CA8D95-F4B0-41D5-BB48-80CD7385F45A}" dt="2023-07-30T22:54:24.194" v="1106" actId="26606"/>
          <ac:spMkLst>
            <pc:docMk/>
            <pc:sldMk cId="3395146006" sldId="271"/>
            <ac:spMk id="11" creationId="{10162E77-11AD-44A7-84EC-40C59EEFBD2E}"/>
          </ac:spMkLst>
        </pc:spChg>
        <pc:picChg chg="add">
          <ac:chgData name="Katherine Ravenswood" userId="187e6a02-5d68-4663-84cc-040bf26dcacd" providerId="ADAL" clId="{70CA8D95-F4B0-41D5-BB48-80CD7385F45A}" dt="2023-07-30T22:54:24.194" v="1106" actId="26606"/>
          <ac:picMkLst>
            <pc:docMk/>
            <pc:sldMk cId="3395146006" sldId="271"/>
            <ac:picMk id="5" creationId="{AD7E4AA2-955A-78F0-9DB0-6D2864C60F70}"/>
          </ac:picMkLst>
        </pc:picChg>
        <pc:cxnChg chg="add">
          <ac:chgData name="Katherine Ravenswood" userId="187e6a02-5d68-4663-84cc-040bf26dcacd" providerId="ADAL" clId="{70CA8D95-F4B0-41D5-BB48-80CD7385F45A}" dt="2023-07-30T22:54:24.194" v="1106" actId="26606"/>
          <ac:cxnSpMkLst>
            <pc:docMk/>
            <pc:sldMk cId="3395146006" sldId="271"/>
            <ac:cxnSpMk id="13" creationId="{5AB158E9-1B40-4CD6-95F0-95CA11DF7B7A}"/>
          </ac:cxnSpMkLst>
        </pc:cxnChg>
      </pc:sldChg>
      <pc:sldChg chg="modSp new mod">
        <pc:chgData name="Katherine Ravenswood" userId="187e6a02-5d68-4663-84cc-040bf26dcacd" providerId="ADAL" clId="{70CA8D95-F4B0-41D5-BB48-80CD7385F45A}" dt="2023-07-30T22:57:25.232" v="1188" actId="27636"/>
        <pc:sldMkLst>
          <pc:docMk/>
          <pc:sldMk cId="170143988" sldId="272"/>
        </pc:sldMkLst>
        <pc:spChg chg="mod">
          <ac:chgData name="Katherine Ravenswood" userId="187e6a02-5d68-4663-84cc-040bf26dcacd" providerId="ADAL" clId="{70CA8D95-F4B0-41D5-BB48-80CD7385F45A}" dt="2023-07-30T22:56:15.287" v="1166" actId="20577"/>
          <ac:spMkLst>
            <pc:docMk/>
            <pc:sldMk cId="170143988" sldId="272"/>
            <ac:spMk id="2" creationId="{8334F043-5F41-047F-C5DF-9216CCBEF9B8}"/>
          </ac:spMkLst>
        </pc:spChg>
        <pc:spChg chg="mod">
          <ac:chgData name="Katherine Ravenswood" userId="187e6a02-5d68-4663-84cc-040bf26dcacd" providerId="ADAL" clId="{70CA8D95-F4B0-41D5-BB48-80CD7385F45A}" dt="2023-07-30T22:57:25.232" v="1188" actId="27636"/>
          <ac:spMkLst>
            <pc:docMk/>
            <pc:sldMk cId="170143988" sldId="272"/>
            <ac:spMk id="3" creationId="{A68E63CD-EF6C-8DE3-9F9E-3E9AB291DA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2CDD2-BB0D-44F7-98D2-0D097727D2EF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FDB32-0C66-4A63-8F46-599251EB66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451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FDB32-0C66-4A63-8F46-599251EB66A4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180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FDB32-0C66-4A63-8F46-599251EB66A4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2801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Student support services links to:</a:t>
            </a:r>
          </a:p>
          <a:p>
            <a:r>
              <a:rPr lang="en-NZ" dirty="0"/>
              <a:t>Disability support</a:t>
            </a:r>
          </a:p>
          <a:p>
            <a:r>
              <a:rPr lang="en-NZ" dirty="0"/>
              <a:t>High performance athlete support</a:t>
            </a:r>
          </a:p>
          <a:p>
            <a:r>
              <a:rPr lang="en-NZ" dirty="0"/>
              <a:t>International student support</a:t>
            </a:r>
          </a:p>
          <a:p>
            <a:r>
              <a:rPr lang="en-NZ" dirty="0"/>
              <a:t>M</a:t>
            </a:r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āori student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Multifaith and spiritual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Pacific Student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Peer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Postgraduate research student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Rainbow student support: LGBTQIA+ services and resources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Refugee and resettled communities student support</a:t>
            </a:r>
          </a:p>
          <a:p>
            <a:r>
              <a:rPr lang="en-NZ" dirty="0">
                <a:latin typeface="Calibri" panose="020F0502020204030204" pitchFamily="34" charset="0"/>
                <a:cs typeface="Calibri" panose="020F0502020204030204" pitchFamily="34" charset="0"/>
              </a:rPr>
              <a:t>Scholarship student support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30CC8-B58E-47C6-8D3D-424D76324374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109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17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4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96C-64ED-4153-A483-5C02E44AD5C3}" type="datetime1">
              <a:rPr lang="en-US" smtClean="0"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84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83AA-0568-754F-0E5D-4FBEDC8D8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808B8-5007-D1C1-7148-0A87378F1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75380-4465-1AA2-128A-C79BD4DF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5898E-2E76-9DB2-0F63-A3860BC3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1D328-396D-D99C-EB8B-82755EB8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2840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5B78-D04D-A0A3-0F84-107E69E0E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8D7BC-416C-9A68-0FFE-2065AD9EE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DA493-1A8A-6DA3-6A0B-FB16A7EF3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5CE69-A7F5-3A9C-4D30-ECA123E4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A7E5C-CAE7-E776-DB75-29F44509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3204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961F2-3201-0168-EFB9-00256343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F7471-82DB-AA1E-0943-635A82BEE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3023B-9AAF-2226-1C24-2985C9E6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F1428-C0A8-BF7B-31A8-12DFEBE3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602F5-78B5-6088-7B17-C44EA356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686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0C9D-300B-6225-F762-A2E04D144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F69D-2F16-980B-EF76-86A5A3CB0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BC2AF-9F00-E0A5-DE5B-81BEB29C4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E9448-940A-25DC-0347-34857820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E9913-387A-27BF-96C0-613342D9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DBE91-B1D5-231B-4D78-C8A9647D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7257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B5061-F950-7427-4490-8158D41A9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C3C5D-350D-106A-B395-5D870F986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75072-2A43-439E-5CA0-39C8BF136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E8CE9B-52EE-D28D-14F2-E411CABEF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CC947D-37CA-7A60-F7F7-F35EC8E5D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AFD43-DBE7-D24D-21CD-E174E5F6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CD7EC-7A45-99FD-EAC7-AC72F10F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01761C-A73A-8027-80EA-DBBD9A82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5410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575E-CFD0-9ABB-6F16-FB567ACA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7B4B8-92A6-6526-F577-7AD6E384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63375-A0F5-E33F-5A0C-755F7B5A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8228A-A223-5C69-5CDA-955E6BDF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8166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7C85D7-E110-DC8E-1231-F76E3B7F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560FFE-F002-4F4F-CC14-8F27D055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AC94F-E705-F4F5-7934-6BF02444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5659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B32B-4202-795C-E39A-5D5B3FAF7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EB4C5-57A7-6DBC-F4F1-C84AB6B1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6FF6B-8B5C-F8D4-4497-05D4FE813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9D6CA-6D60-57CF-9718-3F1EC13C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E1F72-8277-6E5B-0B7A-454988D5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6791D-9B47-6EF1-1385-0780C772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323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93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F338-5FAA-FA77-C8FE-1B58678C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FE7F7-9A67-07DB-BE28-FB1265B59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DE6DA-3E90-50BB-5A6A-8A1C37A8B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72514-FBDF-C75D-9799-F9A4352C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5F6A6-E04D-5664-DC41-71307CD3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9D884-7ABB-40FB-F8B1-63EA7013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4745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E398D-7E2A-A860-BCFC-8554EB3AD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1B6B9-1EF1-D18A-870B-E909DF2BD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D37C3-1FAF-3B57-8F84-F8F9F9A9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20684-69B6-59E3-2A5F-E4DD71CCC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91D67-3068-A57E-9EBC-D5EE55A0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9057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270DBE-066B-AD91-FAFA-39811BC03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E02FFF-5A26-1C9E-07B6-ABE4A6091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DEE56-F0ED-2CC2-AC21-AA3514B9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7E43F-710C-8A4F-6763-D799F165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CE460-DCFC-7077-A571-36BD29524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038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86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8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7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0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5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565E655-9687-48DF-A33F-F8824CCCB5D1}" type="datetime1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0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0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69DBBB-59DF-1EC8-A837-29AA847A9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A9BE5-6445-6630-3511-C041D2A01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CE42-4D0E-D051-6F55-18F6760C9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3B35-438E-4E97-912E-46C75DF4FBFC}" type="datetimeFigureOut">
              <a:rPr lang="en-NZ" smtClean="0"/>
              <a:t>31/07/2023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5B8C9-333B-D515-B721-10148750A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AFF84-BCB5-1BB9-198D-967F6B340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91A2-E1E6-406F-B711-08531E0EE5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785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6" r:id="rId3"/>
    <p:sldLayoutId id="2147483685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sa.org.nz/" TargetMode="External"/><Relationship Id="rId7" Type="http://schemas.openxmlformats.org/officeDocument/2006/relationships/hyperlink" Target="https://www.aut.ac.nz/student-life/support-servic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ut.ac.nz/student-life/student-health-and-wellbeing/counselling-and-mental-health-support" TargetMode="External"/><Relationship Id="rId5" Type="http://schemas.openxmlformats.org/officeDocument/2006/relationships/hyperlink" Target="https://www.aut.ac.nz/student-life/student-health-and-wellbeing/student-medical-centre" TargetMode="External"/><Relationship Id="rId4" Type="http://schemas.openxmlformats.org/officeDocument/2006/relationships/hyperlink" Target="https://www.aut.ac.nz/student-life/support-services/student-hu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DFE4E-EFBF-8A1F-97E9-9ED2BA894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732349"/>
            <a:ext cx="6542916" cy="2782508"/>
          </a:xfrm>
        </p:spPr>
        <p:txBody>
          <a:bodyPr anchor="ctr">
            <a:normAutofit/>
          </a:bodyPr>
          <a:lstStyle/>
          <a:p>
            <a:pPr algn="l"/>
            <a:r>
              <a:rPr lang="en-NZ" dirty="0">
                <a:solidFill>
                  <a:schemeClr val="tx2">
                    <a:alpha val="80000"/>
                  </a:schemeClr>
                </a:solidFill>
              </a:rPr>
              <a:t>Your Rights at Work (3)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79B26-857C-128D-91AF-FFB5E1699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8593" y="725465"/>
            <a:ext cx="4612131" cy="2232201"/>
          </a:xfrm>
        </p:spPr>
        <p:txBody>
          <a:bodyPr anchor="ctr">
            <a:normAutofit/>
          </a:bodyPr>
          <a:lstStyle/>
          <a:p>
            <a:pPr algn="l"/>
            <a:r>
              <a:rPr lang="en-NZ" dirty="0">
                <a:solidFill>
                  <a:schemeClr val="tx2">
                    <a:alpha val="80000"/>
                  </a:schemeClr>
                </a:solidFill>
              </a:rPr>
              <a:t>EMPL601 Workshop 5</a:t>
            </a:r>
          </a:p>
        </p:txBody>
      </p:sp>
      <p:pic>
        <p:nvPicPr>
          <p:cNvPr id="4" name="Picture 3" descr="Colorized light photo effects">
            <a:extLst>
              <a:ext uri="{FF2B5EF4-FFF2-40B4-BE49-F238E27FC236}">
                <a16:creationId xmlns:a16="http://schemas.microsoft.com/office/drawing/2014/main" id="{42314DA1-32B4-D741-A8A0-B278CFAAC0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022" r="2" b="33773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8598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3A54-6622-09C8-8FCA-318E0FBE0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2348"/>
            <a:ext cx="6159160" cy="827511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Workshop Overview: What would you do?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1762EBC-E204-0453-5BFD-CAE7F67EB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74259"/>
            <a:ext cx="6159160" cy="3844481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ClrTx/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This workshop gets you thinking about real life employment scenarios and finding out what the problems are, and what you would recommend the employee, union and employer should do.</a:t>
            </a:r>
          </a:p>
        </p:txBody>
      </p:sp>
      <p:pic>
        <p:nvPicPr>
          <p:cNvPr id="4" name="Graphic 3" descr="Customer review with solid fill">
            <a:extLst>
              <a:ext uri="{FF2B5EF4-FFF2-40B4-BE49-F238E27FC236}">
                <a16:creationId xmlns:a16="http://schemas.microsoft.com/office/drawing/2014/main" id="{D89AAEF2-85AE-82F0-2656-E275CBCA8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3514" y="978211"/>
            <a:ext cx="5009616" cy="500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3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2A91A3-473E-6EE4-9E91-6ABEDA51E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NZ" b="1" dirty="0"/>
              <a:t>What is the problem here?</a:t>
            </a:r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020E066F-C81F-B8A2-605C-AFA331C270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03" r="52677" b="1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33524-10F7-C3AF-A6C0-2C30E8108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 fontScale="92500" lnSpcReduction="20000"/>
          </a:bodyPr>
          <a:lstStyle/>
          <a:p>
            <a:r>
              <a:rPr lang="en-NZ" sz="2400" dirty="0"/>
              <a:t>You will have 1 employment scenario for your group.</a:t>
            </a:r>
          </a:p>
          <a:p>
            <a:r>
              <a:rPr lang="en-NZ" sz="2400" dirty="0"/>
              <a:t>Read it through and identify all the problems or issues that you can find.</a:t>
            </a:r>
          </a:p>
          <a:p>
            <a:r>
              <a:rPr lang="en-NZ" sz="2400" dirty="0"/>
              <a:t>Write them down and state if they are legal problems or ‘poor management practice’ problem</a:t>
            </a:r>
          </a:p>
          <a:p>
            <a:r>
              <a:rPr lang="en-NZ" sz="2400" dirty="0"/>
              <a:t>Give the reason why they are a problem too – if it’s breaking the law, say which law and what it is specifically.</a:t>
            </a:r>
          </a:p>
          <a:p>
            <a:endParaRPr lang="en-NZ" sz="2400" dirty="0"/>
          </a:p>
          <a:p>
            <a:r>
              <a:rPr lang="en-NZ" sz="2400" dirty="0"/>
              <a:t>Pass it on to the next group!</a:t>
            </a:r>
          </a:p>
          <a:p>
            <a:pPr marL="0" indent="0">
              <a:buNone/>
            </a:pP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416513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CDBEC4-F6A4-E3D3-442D-64392491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NZ" b="1" dirty="0"/>
              <a:t>What would you do?</a:t>
            </a:r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AD7E4AA2-955A-78F0-9DB0-6D2864C60F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675" r="-1" b="-1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BC1C6-3E90-E333-7C37-1CDBDAABD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 lnSpcReduction="10000"/>
          </a:bodyPr>
          <a:lstStyle/>
          <a:p>
            <a:r>
              <a:rPr lang="en-NZ" sz="2400" dirty="0"/>
              <a:t>You now have the same scenario that you started off with.</a:t>
            </a:r>
          </a:p>
          <a:p>
            <a:r>
              <a:rPr lang="en-NZ" sz="2400" dirty="0"/>
              <a:t>Read through all the information. </a:t>
            </a:r>
          </a:p>
          <a:p>
            <a:r>
              <a:rPr lang="en-NZ" sz="2400" dirty="0"/>
              <a:t>What do you think the employee, employer and union should do to resolve these issues?</a:t>
            </a:r>
          </a:p>
          <a:p>
            <a:r>
              <a:rPr lang="en-NZ" sz="2400" dirty="0"/>
              <a:t>Come up with at least 3 practical solutions</a:t>
            </a:r>
          </a:p>
          <a:p>
            <a:endParaRPr lang="en-NZ" sz="2400" dirty="0"/>
          </a:p>
          <a:p>
            <a:r>
              <a:rPr lang="en-NZ" sz="2400" dirty="0"/>
              <a:t>*Extra points: What could/should the government do?</a:t>
            </a:r>
          </a:p>
          <a:p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39514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F043-5F41-047F-C5DF-9216CCBE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Who are the stakeholders in your scenario?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E63CD-EF6C-8DE3-9F9E-3E9AB291D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N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the industry level stakeholders? Think of possible Unions, Business associations/representatives.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N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the national level stakeholders? E.g. government ministries, unions, business/employer associations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N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might the international stakeholder groups/bodies be?</a:t>
            </a:r>
          </a:p>
          <a:p>
            <a:endParaRPr lang="en-NZ" dirty="0"/>
          </a:p>
          <a:p>
            <a:r>
              <a:rPr lang="en-NZ" sz="2300" u="sng" dirty="0"/>
              <a:t>Note:</a:t>
            </a:r>
          </a:p>
          <a:p>
            <a:pPr marL="457200">
              <a:lnSpc>
                <a:spcPct val="107000"/>
              </a:lnSpc>
            </a:pPr>
            <a:r>
              <a:rPr lang="en-NZ" sz="2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1: Fast Food</a:t>
            </a:r>
          </a:p>
          <a:p>
            <a:pPr marL="457200">
              <a:lnSpc>
                <a:spcPct val="107000"/>
              </a:lnSpc>
            </a:pPr>
            <a:r>
              <a:rPr lang="en-NZ" sz="2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2: Air New Zealand</a:t>
            </a:r>
          </a:p>
          <a:p>
            <a:pPr marL="457200">
              <a:lnSpc>
                <a:spcPct val="107000"/>
              </a:lnSpc>
            </a:pPr>
            <a:r>
              <a:rPr lang="en-NZ" sz="2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3: Community mental health services </a:t>
            </a:r>
          </a:p>
          <a:p>
            <a:endParaRPr lang="en-NZ" u="sng" dirty="0"/>
          </a:p>
        </p:txBody>
      </p:sp>
    </p:spTree>
    <p:extLst>
      <p:ext uri="{BB962C8B-B14F-4D97-AF65-F5344CB8AC3E}">
        <p14:creationId xmlns:p14="http://schemas.microsoft.com/office/powerpoint/2010/main" val="17014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177F-5A87-F57D-212F-535E50FAC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7847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Useful links at AUT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48B19-B80B-1037-18C3-41CD1B9B4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513"/>
            <a:ext cx="10515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AUTSA (student union) </a:t>
            </a:r>
            <a:r>
              <a:rPr lang="en-NZ" dirty="0">
                <a:hlinkClick r:id="rId3"/>
              </a:rPr>
              <a:t>https://www.autsa.org.nz/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Student Hub  </a:t>
            </a:r>
            <a:r>
              <a:rPr lang="en-NZ" dirty="0">
                <a:hlinkClick r:id="rId4"/>
              </a:rPr>
              <a:t>https://www.aut.ac.nz/student-life/support-services/student-hub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Student Medical Centre </a:t>
            </a:r>
            <a:r>
              <a:rPr lang="en-NZ" dirty="0">
                <a:hlinkClick r:id="rId5"/>
              </a:rPr>
              <a:t>https://www.aut.ac.nz/student-life/student-health-and-wellbeing/student-medical-centre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Counselling and mental health support </a:t>
            </a:r>
            <a:r>
              <a:rPr lang="en-NZ" dirty="0">
                <a:hlinkClick r:id="rId6"/>
              </a:rPr>
              <a:t>https://www.aut.ac.nz/student-life/student-health-and-wellbeing/counselling-and-mental-health-support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Student support services </a:t>
            </a:r>
            <a:r>
              <a:rPr lang="en-NZ" dirty="0">
                <a:hlinkClick r:id="rId7"/>
              </a:rPr>
              <a:t>https://www.aut.ac.nz/student-life/support-services</a:t>
            </a:r>
            <a:r>
              <a:rPr lang="en-NZ" dirty="0"/>
              <a:t>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9738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8c1feb46-5947-414f-89b9-1e29900a659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EFA10CE007746A66842AC988927DE" ma:contentTypeVersion="18" ma:contentTypeDescription="Create a new document." ma:contentTypeScope="" ma:versionID="e9ca593a8e0bb1f85cae1faa8f4d1f05">
  <xsd:schema xmlns:xsd="http://www.w3.org/2001/XMLSchema" xmlns:xs="http://www.w3.org/2001/XMLSchema" xmlns:p="http://schemas.microsoft.com/office/2006/metadata/properties" xmlns:ns1="http://schemas.microsoft.com/sharepoint/v3" xmlns:ns3="57805d61-3435-47bd-abdb-a3b0b3beefa1" xmlns:ns4="8c1feb46-5947-414f-89b9-1e29900a6592" targetNamespace="http://schemas.microsoft.com/office/2006/metadata/properties" ma:root="true" ma:fieldsID="057a693b1df8a310583b94ac6e6ce4ba" ns1:_="" ns3:_="" ns4:_="">
    <xsd:import namespace="http://schemas.microsoft.com/sharepoint/v3"/>
    <xsd:import namespace="57805d61-3435-47bd-abdb-a3b0b3beefa1"/>
    <xsd:import namespace="8c1feb46-5947-414f-89b9-1e29900a659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05d61-3435-47bd-abdb-a3b0b3beefa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feb46-5947-414f-89b9-1e29900a6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C1C17C-B826-4224-82C1-118AFCD8AFF6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c1feb46-5947-414f-89b9-1e29900a6592"/>
    <ds:schemaRef ds:uri="57805d61-3435-47bd-abdb-a3b0b3beefa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93C55C-00F5-45AD-98C7-EAFF71F22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805d61-3435-47bd-abdb-a3b0b3beefa1"/>
    <ds:schemaRef ds:uri="8c1feb46-5947-414f-89b9-1e29900a65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CB7BE6-0B75-4707-AEE0-AB77DFA99C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408</Words>
  <Application>Microsoft Office PowerPoint</Application>
  <PresentationFormat>Widescreen</PresentationFormat>
  <Paragraphs>58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Office Theme</vt:lpstr>
      <vt:lpstr>Your Rights at Work (3)</vt:lpstr>
      <vt:lpstr>Workshop Overview: What would you do?</vt:lpstr>
      <vt:lpstr>What is the problem here?</vt:lpstr>
      <vt:lpstr>What would you do?</vt:lpstr>
      <vt:lpstr>Who are the stakeholders in your scenario?</vt:lpstr>
      <vt:lpstr>Useful links at AUT</vt:lpstr>
    </vt:vector>
  </TitlesOfParts>
  <Company>Auckland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Employment Relations?</dc:title>
  <dc:creator>Katherine Ravenswood</dc:creator>
  <cp:lastModifiedBy>Katherine Ravenswood</cp:lastModifiedBy>
  <cp:revision>11</cp:revision>
  <dcterms:created xsi:type="dcterms:W3CDTF">2023-02-22T22:02:23Z</dcterms:created>
  <dcterms:modified xsi:type="dcterms:W3CDTF">2023-07-30T22:57:27Z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0x010100BCEEFA10CE007746A66842AC988927DE</vt:lpwstr>
  </property>
</Properties>
</file>