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312" r:id="rId4"/>
    <p:sldId id="315" r:id="rId5"/>
    <p:sldId id="316" r:id="rId6"/>
    <p:sldId id="31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2B537B-F6CD-4B34-8031-F93DF28B7B9C}" v="57" dt="2023-09-19T22:58:23.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964" autoAdjust="0"/>
  </p:normalViewPr>
  <p:slideViewPr>
    <p:cSldViewPr snapToGrid="0">
      <p:cViewPr varScale="1">
        <p:scale>
          <a:sx n="69" d="100"/>
          <a:sy n="69" d="100"/>
        </p:scale>
        <p:origin x="12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Ravenswood" userId="187e6a02-5d68-4663-84cc-040bf26dcacd" providerId="ADAL" clId="{FF2B537B-F6CD-4B34-8031-F93DF28B7B9C}"/>
    <pc:docChg chg="undo custSel addSld delSld modSld">
      <pc:chgData name="Katherine Ravenswood" userId="187e6a02-5d68-4663-84cc-040bf26dcacd" providerId="ADAL" clId="{FF2B537B-F6CD-4B34-8031-F93DF28B7B9C}" dt="2023-09-19T22:45:05.622" v="4135" actId="20577"/>
      <pc:docMkLst>
        <pc:docMk/>
      </pc:docMkLst>
      <pc:sldChg chg="modSp mod setBg">
        <pc:chgData name="Katherine Ravenswood" userId="187e6a02-5d68-4663-84cc-040bf26dcacd" providerId="ADAL" clId="{FF2B537B-F6CD-4B34-8031-F93DF28B7B9C}" dt="2023-09-19T20:46:39.873" v="2547" actId="2711"/>
        <pc:sldMkLst>
          <pc:docMk/>
          <pc:sldMk cId="3929471376" sldId="256"/>
        </pc:sldMkLst>
        <pc:spChg chg="mod">
          <ac:chgData name="Katherine Ravenswood" userId="187e6a02-5d68-4663-84cc-040bf26dcacd" providerId="ADAL" clId="{FF2B537B-F6CD-4B34-8031-F93DF28B7B9C}" dt="2023-09-19T20:46:39.873" v="2547" actId="2711"/>
          <ac:spMkLst>
            <pc:docMk/>
            <pc:sldMk cId="3929471376" sldId="256"/>
            <ac:spMk id="2" creationId="{8E7E5E94-4360-F677-EBE7-32299AC9C81A}"/>
          </ac:spMkLst>
        </pc:spChg>
      </pc:sldChg>
      <pc:sldChg chg="addSp modSp mod setBg">
        <pc:chgData name="Katherine Ravenswood" userId="187e6a02-5d68-4663-84cc-040bf26dcacd" providerId="ADAL" clId="{FF2B537B-F6CD-4B34-8031-F93DF28B7B9C}" dt="2023-09-19T22:36:11.074" v="4062" actId="255"/>
        <pc:sldMkLst>
          <pc:docMk/>
          <pc:sldMk cId="4115088407" sldId="257"/>
        </pc:sldMkLst>
        <pc:spChg chg="mod">
          <ac:chgData name="Katherine Ravenswood" userId="187e6a02-5d68-4663-84cc-040bf26dcacd" providerId="ADAL" clId="{FF2B537B-F6CD-4B34-8031-F93DF28B7B9C}" dt="2023-09-19T22:33:08.949" v="4054" actId="26606"/>
          <ac:spMkLst>
            <pc:docMk/>
            <pc:sldMk cId="4115088407" sldId="257"/>
            <ac:spMk id="2" creationId="{96E937B1-FF1F-B2DB-BC6A-80DF4212FAB5}"/>
          </ac:spMkLst>
        </pc:spChg>
        <pc:spChg chg="mod">
          <ac:chgData name="Katherine Ravenswood" userId="187e6a02-5d68-4663-84cc-040bf26dcacd" providerId="ADAL" clId="{FF2B537B-F6CD-4B34-8031-F93DF28B7B9C}" dt="2023-09-19T22:36:11.074" v="4062" actId="255"/>
          <ac:spMkLst>
            <pc:docMk/>
            <pc:sldMk cId="4115088407" sldId="257"/>
            <ac:spMk id="3" creationId="{D576B82C-8A77-1B34-884E-6A8567DA2535}"/>
          </ac:spMkLst>
        </pc:spChg>
        <pc:picChg chg="add">
          <ac:chgData name="Katherine Ravenswood" userId="187e6a02-5d68-4663-84cc-040bf26dcacd" providerId="ADAL" clId="{FF2B537B-F6CD-4B34-8031-F93DF28B7B9C}" dt="2023-09-19T22:33:08.949" v="4054" actId="26606"/>
          <ac:picMkLst>
            <pc:docMk/>
            <pc:sldMk cId="4115088407" sldId="257"/>
            <ac:picMk id="5" creationId="{2F1A1D41-4F5F-52B8-D87C-430A42A37601}"/>
          </ac:picMkLst>
        </pc:picChg>
        <pc:cxnChg chg="add">
          <ac:chgData name="Katherine Ravenswood" userId="187e6a02-5d68-4663-84cc-040bf26dcacd" providerId="ADAL" clId="{FF2B537B-F6CD-4B34-8031-F93DF28B7B9C}" dt="2023-09-19T22:33:08.949" v="4054" actId="26606"/>
          <ac:cxnSpMkLst>
            <pc:docMk/>
            <pc:sldMk cId="4115088407" sldId="257"/>
            <ac:cxnSpMk id="9" creationId="{1503BFE4-729B-D9D0-C17B-501E6AF1127A}"/>
          </ac:cxnSpMkLst>
        </pc:cxnChg>
      </pc:sldChg>
      <pc:sldChg chg="modSp add mod">
        <pc:chgData name="Katherine Ravenswood" userId="187e6a02-5d68-4663-84cc-040bf26dcacd" providerId="ADAL" clId="{FF2B537B-F6CD-4B34-8031-F93DF28B7B9C}" dt="2023-09-19T22:34:27.522" v="4059" actId="113"/>
        <pc:sldMkLst>
          <pc:docMk/>
          <pc:sldMk cId="245973842" sldId="262"/>
        </pc:sldMkLst>
        <pc:spChg chg="mod">
          <ac:chgData name="Katherine Ravenswood" userId="187e6a02-5d68-4663-84cc-040bf26dcacd" providerId="ADAL" clId="{FF2B537B-F6CD-4B34-8031-F93DF28B7B9C}" dt="2023-09-19T22:34:27.522" v="4059" actId="113"/>
          <ac:spMkLst>
            <pc:docMk/>
            <pc:sldMk cId="245973842" sldId="262"/>
            <ac:spMk id="2" creationId="{A5FF177F-5A87-F57D-212F-535E50FACE3F}"/>
          </ac:spMkLst>
        </pc:spChg>
      </pc:sldChg>
      <pc:sldChg chg="modSp del mod">
        <pc:chgData name="Katherine Ravenswood" userId="187e6a02-5d68-4663-84cc-040bf26dcacd" providerId="ADAL" clId="{FF2B537B-F6CD-4B34-8031-F93DF28B7B9C}" dt="2023-09-19T22:33:24.379" v="4056" actId="47"/>
        <pc:sldMkLst>
          <pc:docMk/>
          <pc:sldMk cId="4022666208" sldId="311"/>
        </pc:sldMkLst>
        <pc:spChg chg="mod">
          <ac:chgData name="Katherine Ravenswood" userId="187e6a02-5d68-4663-84cc-040bf26dcacd" providerId="ADAL" clId="{FF2B537B-F6CD-4B34-8031-F93DF28B7B9C}" dt="2023-09-19T22:33:21.020" v="4055" actId="6549"/>
          <ac:spMkLst>
            <pc:docMk/>
            <pc:sldMk cId="4022666208" sldId="311"/>
            <ac:spMk id="3" creationId="{C149E678-489D-88E5-6838-AF5BADB2688D}"/>
          </ac:spMkLst>
        </pc:spChg>
      </pc:sldChg>
      <pc:sldChg chg="addSp delSp modSp new mod modNotesTx">
        <pc:chgData name="Katherine Ravenswood" userId="187e6a02-5d68-4663-84cc-040bf26dcacd" providerId="ADAL" clId="{FF2B537B-F6CD-4B34-8031-F93DF28B7B9C}" dt="2023-09-19T22:37:03.620" v="4065" actId="1076"/>
        <pc:sldMkLst>
          <pc:docMk/>
          <pc:sldMk cId="3686745992" sldId="312"/>
        </pc:sldMkLst>
        <pc:spChg chg="mod">
          <ac:chgData name="Katherine Ravenswood" userId="187e6a02-5d68-4663-84cc-040bf26dcacd" providerId="ADAL" clId="{FF2B537B-F6CD-4B34-8031-F93DF28B7B9C}" dt="2023-09-19T20:34:56.050" v="285" actId="20577"/>
          <ac:spMkLst>
            <pc:docMk/>
            <pc:sldMk cId="3686745992" sldId="312"/>
            <ac:spMk id="2" creationId="{E1B85AFD-C74F-A079-C000-599287AEF19B}"/>
          </ac:spMkLst>
        </pc:spChg>
        <pc:spChg chg="del">
          <ac:chgData name="Katherine Ravenswood" userId="187e6a02-5d68-4663-84cc-040bf26dcacd" providerId="ADAL" clId="{FF2B537B-F6CD-4B34-8031-F93DF28B7B9C}" dt="2023-09-19T20:34:23.306" v="264"/>
          <ac:spMkLst>
            <pc:docMk/>
            <pc:sldMk cId="3686745992" sldId="312"/>
            <ac:spMk id="3" creationId="{A7724940-F2AD-AE0D-D84E-59AC8AF52A23}"/>
          </ac:spMkLst>
        </pc:spChg>
        <pc:spChg chg="add mod">
          <ac:chgData name="Katherine Ravenswood" userId="187e6a02-5d68-4663-84cc-040bf26dcacd" providerId="ADAL" clId="{FF2B537B-F6CD-4B34-8031-F93DF28B7B9C}" dt="2023-09-19T22:37:03.620" v="4065" actId="1076"/>
          <ac:spMkLst>
            <pc:docMk/>
            <pc:sldMk cId="3686745992" sldId="312"/>
            <ac:spMk id="5" creationId="{7C2560BF-64CF-F0B2-44E7-40AE0FE9305A}"/>
          </ac:spMkLst>
        </pc:spChg>
        <pc:picChg chg="add mod">
          <ac:chgData name="Katherine Ravenswood" userId="187e6a02-5d68-4663-84cc-040bf26dcacd" providerId="ADAL" clId="{FF2B537B-F6CD-4B34-8031-F93DF28B7B9C}" dt="2023-09-19T20:34:26.645" v="265" actId="1076"/>
          <ac:picMkLst>
            <pc:docMk/>
            <pc:sldMk cId="3686745992" sldId="312"/>
            <ac:picMk id="4" creationId="{8E2770E4-63C2-1496-8349-CE9164DBF823}"/>
          </ac:picMkLst>
        </pc:picChg>
        <pc:picChg chg="add del mod">
          <ac:chgData name="Katherine Ravenswood" userId="187e6a02-5d68-4663-84cc-040bf26dcacd" providerId="ADAL" clId="{FF2B537B-F6CD-4B34-8031-F93DF28B7B9C}" dt="2023-09-19T20:41:02.801" v="1436"/>
          <ac:picMkLst>
            <pc:docMk/>
            <pc:sldMk cId="3686745992" sldId="312"/>
            <ac:picMk id="6" creationId="{4193A7D7-1B48-521C-B134-FAEFE4E79C57}"/>
          </ac:picMkLst>
        </pc:picChg>
      </pc:sldChg>
      <pc:sldChg chg="modSp mod delDesignElem modNotesTx">
        <pc:chgData name="Katherine Ravenswood" userId="187e6a02-5d68-4663-84cc-040bf26dcacd" providerId="ADAL" clId="{FF2B537B-F6CD-4B34-8031-F93DF28B7B9C}" dt="2023-09-19T22:45:05.622" v="4135" actId="20577"/>
        <pc:sldMkLst>
          <pc:docMk/>
          <pc:sldMk cId="2002656982" sldId="315"/>
        </pc:sldMkLst>
        <pc:spChg chg="mod">
          <ac:chgData name="Katherine Ravenswood" userId="187e6a02-5d68-4663-84cc-040bf26dcacd" providerId="ADAL" clId="{FF2B537B-F6CD-4B34-8031-F93DF28B7B9C}" dt="2023-09-19T22:45:05.622" v="4135" actId="20577"/>
          <ac:spMkLst>
            <pc:docMk/>
            <pc:sldMk cId="2002656982" sldId="315"/>
            <ac:spMk id="5" creationId="{A77CA98B-C289-2DC9-C292-3F2AC44CB339}"/>
          </ac:spMkLst>
        </pc:spChg>
      </pc:sldChg>
      <pc:sldChg chg="addSp delSp modSp new mod modNotesTx">
        <pc:chgData name="Katherine Ravenswood" userId="187e6a02-5d68-4663-84cc-040bf26dcacd" providerId="ADAL" clId="{FF2B537B-F6CD-4B34-8031-F93DF28B7B9C}" dt="2023-09-19T21:04:43.228" v="4053" actId="20577"/>
        <pc:sldMkLst>
          <pc:docMk/>
          <pc:sldMk cId="4005254330" sldId="316"/>
        </pc:sldMkLst>
        <pc:spChg chg="mod">
          <ac:chgData name="Katherine Ravenswood" userId="187e6a02-5d68-4663-84cc-040bf26dcacd" providerId="ADAL" clId="{FF2B537B-F6CD-4B34-8031-F93DF28B7B9C}" dt="2023-09-19T20:57:21.246" v="3654" actId="113"/>
          <ac:spMkLst>
            <pc:docMk/>
            <pc:sldMk cId="4005254330" sldId="316"/>
            <ac:spMk id="2" creationId="{38525130-3DB3-2037-A9BA-F4E9AD8A8DC1}"/>
          </ac:spMkLst>
        </pc:spChg>
        <pc:spChg chg="mod">
          <ac:chgData name="Katherine Ravenswood" userId="187e6a02-5d68-4663-84cc-040bf26dcacd" providerId="ADAL" clId="{FF2B537B-F6CD-4B34-8031-F93DF28B7B9C}" dt="2023-09-19T21:04:43.228" v="4053" actId="20577"/>
          <ac:spMkLst>
            <pc:docMk/>
            <pc:sldMk cId="4005254330" sldId="316"/>
            <ac:spMk id="3" creationId="{3320A2F3-23EC-AB6A-257A-736EAEBFB468}"/>
          </ac:spMkLst>
        </pc:spChg>
        <pc:spChg chg="add">
          <ac:chgData name="Katherine Ravenswood" userId="187e6a02-5d68-4663-84cc-040bf26dcacd" providerId="ADAL" clId="{FF2B537B-F6CD-4B34-8031-F93DF28B7B9C}" dt="2023-09-19T20:52:51.139" v="3242"/>
          <ac:spMkLst>
            <pc:docMk/>
            <pc:sldMk cId="4005254330" sldId="316"/>
            <ac:spMk id="4" creationId="{AE76A8FB-BCCD-FD83-135D-CFC90318E0CE}"/>
          </ac:spMkLst>
        </pc:spChg>
        <pc:spChg chg="add del mod">
          <ac:chgData name="Katherine Ravenswood" userId="187e6a02-5d68-4663-84cc-040bf26dcacd" providerId="ADAL" clId="{FF2B537B-F6CD-4B34-8031-F93DF28B7B9C}" dt="2023-09-19T20:53:01.464" v="3244" actId="478"/>
          <ac:spMkLst>
            <pc:docMk/>
            <pc:sldMk cId="4005254330" sldId="316"/>
            <ac:spMk id="5" creationId="{CB630F65-C292-0A9C-9788-D03CCD2F71AF}"/>
          </ac:spMkLst>
        </pc:spChg>
        <pc:picChg chg="add del">
          <ac:chgData name="Katherine Ravenswood" userId="187e6a02-5d68-4663-84cc-040bf26dcacd" providerId="ADAL" clId="{FF2B537B-F6CD-4B34-8031-F93DF28B7B9C}" dt="2023-09-19T20:52:17.165" v="3241"/>
          <ac:picMkLst>
            <pc:docMk/>
            <pc:sldMk cId="4005254330" sldId="316"/>
            <ac:picMk id="1026" creationId="{9995E7E2-B609-352D-C096-A9D91D09D7E6}"/>
          </ac:picMkLst>
        </pc:picChg>
      </pc:sldChg>
      <pc:sldChg chg="addSp modSp new mod setBg">
        <pc:chgData name="Katherine Ravenswood" userId="187e6a02-5d68-4663-84cc-040bf26dcacd" providerId="ADAL" clId="{FF2B537B-F6CD-4B34-8031-F93DF28B7B9C}" dt="2023-09-19T22:33:32.585" v="4057" actId="6549"/>
        <pc:sldMkLst>
          <pc:docMk/>
          <pc:sldMk cId="2216074072" sldId="317"/>
        </pc:sldMkLst>
        <pc:spChg chg="mod">
          <ac:chgData name="Katherine Ravenswood" userId="187e6a02-5d68-4663-84cc-040bf26dcacd" providerId="ADAL" clId="{FF2B537B-F6CD-4B34-8031-F93DF28B7B9C}" dt="2023-09-19T21:04:16.546" v="3965" actId="26606"/>
          <ac:spMkLst>
            <pc:docMk/>
            <pc:sldMk cId="2216074072" sldId="317"/>
            <ac:spMk id="2" creationId="{6B4745B3-80DB-21BC-EA1D-C56980752C1B}"/>
          </ac:spMkLst>
        </pc:spChg>
        <pc:spChg chg="mod">
          <ac:chgData name="Katherine Ravenswood" userId="187e6a02-5d68-4663-84cc-040bf26dcacd" providerId="ADAL" clId="{FF2B537B-F6CD-4B34-8031-F93DF28B7B9C}" dt="2023-09-19T22:33:32.585" v="4057" actId="6549"/>
          <ac:spMkLst>
            <pc:docMk/>
            <pc:sldMk cId="2216074072" sldId="317"/>
            <ac:spMk id="3" creationId="{9149AFE6-70EE-F552-3575-DF85FBFC68C1}"/>
          </ac:spMkLst>
        </pc:spChg>
        <pc:spChg chg="add">
          <ac:chgData name="Katherine Ravenswood" userId="187e6a02-5d68-4663-84cc-040bf26dcacd" providerId="ADAL" clId="{FF2B537B-F6CD-4B34-8031-F93DF28B7B9C}" dt="2023-09-19T21:04:16.546" v="3965" actId="26606"/>
          <ac:spMkLst>
            <pc:docMk/>
            <pc:sldMk cId="2216074072" sldId="317"/>
            <ac:spMk id="9" creationId="{3ECBE1F1-D69B-4AFA-ABD5-8E41720EF6DE}"/>
          </ac:spMkLst>
        </pc:spChg>
        <pc:spChg chg="add">
          <ac:chgData name="Katherine Ravenswood" userId="187e6a02-5d68-4663-84cc-040bf26dcacd" providerId="ADAL" clId="{FF2B537B-F6CD-4B34-8031-F93DF28B7B9C}" dt="2023-09-19T21:04:16.546" v="3965" actId="26606"/>
          <ac:spMkLst>
            <pc:docMk/>
            <pc:sldMk cId="2216074072" sldId="317"/>
            <ac:spMk id="11" creationId="{603A6265-E10C-4B85-9C20-E75FCAF9CC63}"/>
          </ac:spMkLst>
        </pc:spChg>
        <pc:picChg chg="add">
          <ac:chgData name="Katherine Ravenswood" userId="187e6a02-5d68-4663-84cc-040bf26dcacd" providerId="ADAL" clId="{FF2B537B-F6CD-4B34-8031-F93DF28B7B9C}" dt="2023-09-19T21:04:16.546" v="3965" actId="26606"/>
          <ac:picMkLst>
            <pc:docMk/>
            <pc:sldMk cId="2216074072" sldId="317"/>
            <ac:picMk id="5" creationId="{34E05859-F7F3-3886-1463-F9EE7F8600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A2B0D-0A92-41E6-B4BD-549EF7172113}" type="datetimeFigureOut">
              <a:rPr lang="en-NZ" smtClean="0"/>
              <a:t>20/09/2023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FEE86-FB55-4CDB-83BD-FB207DE8EF39}" type="slidenum">
              <a:rPr lang="en-NZ" smtClean="0"/>
              <a:t>‹#›</a:t>
            </a:fld>
            <a:endParaRPr lang="en-NZ"/>
          </a:p>
        </p:txBody>
      </p:sp>
    </p:spTree>
    <p:extLst>
      <p:ext uri="{BB962C8B-B14F-4D97-AF65-F5344CB8AC3E}">
        <p14:creationId xmlns:p14="http://schemas.microsoft.com/office/powerpoint/2010/main" val="240182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NZ" dirty="0"/>
              <a:t>Instead of a focus on individual gains and profit, it argues that the economy is situated within the social world and the natural environment.</a:t>
            </a:r>
          </a:p>
          <a:p>
            <a:pPr marL="285750" indent="-285750">
              <a:buFont typeface="Arial" panose="020B0604020202020204" pitchFamily="34" charset="0"/>
              <a:buChar char="•"/>
            </a:pPr>
            <a:r>
              <a:rPr lang="en-NZ" dirty="0"/>
              <a:t>It argues that if we are to continue to exist, and thrive, there is a ‘safe and just space for humanity’.</a:t>
            </a:r>
          </a:p>
          <a:p>
            <a:pPr marL="285750" indent="-285750">
              <a:buFont typeface="Arial" panose="020B0604020202020204" pitchFamily="34" charset="0"/>
              <a:buChar char="•"/>
            </a:pPr>
            <a:r>
              <a:rPr lang="en-NZ" dirty="0"/>
              <a:t>This is with a just social foundation and within the planetary boundaries.</a:t>
            </a:r>
          </a:p>
          <a:p>
            <a:pPr marL="285750" indent="-285750">
              <a:buFont typeface="Arial" panose="020B0604020202020204" pitchFamily="34" charset="0"/>
              <a:buChar char="•"/>
            </a:pPr>
            <a:r>
              <a:rPr lang="en-NZ" dirty="0"/>
              <a:t>Rather than competition in the market, it argues that our economy and society needs to work towards goals that meet the needs of society and the environment (not just business needs for profit). i.e. rather than economic policy, society and the environment serving the needs of Business, our businesses should work in a way that allows us to leave in the ‘safe and just space’. </a:t>
            </a:r>
          </a:p>
          <a:p>
            <a:endParaRPr lang="en-NZ" dirty="0"/>
          </a:p>
        </p:txBody>
      </p:sp>
      <p:sp>
        <p:nvSpPr>
          <p:cNvPr id="4" name="Slide Number Placeholder 3"/>
          <p:cNvSpPr>
            <a:spLocks noGrp="1"/>
          </p:cNvSpPr>
          <p:nvPr>
            <p:ph type="sldNum" sz="quarter" idx="5"/>
          </p:nvPr>
        </p:nvSpPr>
        <p:spPr/>
        <p:txBody>
          <a:bodyPr/>
          <a:lstStyle/>
          <a:p>
            <a:fld id="{114FEE86-FB55-4CDB-83BD-FB207DE8EF39}" type="slidenum">
              <a:rPr lang="en-NZ" smtClean="0"/>
              <a:t>3</a:t>
            </a:fld>
            <a:endParaRPr lang="en-NZ"/>
          </a:p>
        </p:txBody>
      </p:sp>
    </p:spTree>
    <p:extLst>
      <p:ext uri="{BB962C8B-B14F-4D97-AF65-F5344CB8AC3E}">
        <p14:creationId xmlns:p14="http://schemas.microsoft.com/office/powerpoint/2010/main" val="192676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NZ" dirty="0"/>
              <a:t>Most obvious is the role that jobs play in the social foundations.</a:t>
            </a:r>
          </a:p>
          <a:p>
            <a:pPr>
              <a:buFont typeface="Arial" panose="020B0604020202020204" pitchFamily="34" charset="0"/>
              <a:buChar char="•"/>
            </a:pPr>
            <a:r>
              <a:rPr lang="en-NZ" dirty="0"/>
              <a:t>How can our labour market and economy contribute to jobs that also provide social equity, gender equity, health, education, voice, income?</a:t>
            </a:r>
          </a:p>
          <a:p>
            <a:pPr>
              <a:buFont typeface="Arial" panose="020B0604020202020204" pitchFamily="34" charset="0"/>
              <a:buChar char="•"/>
            </a:pPr>
            <a:r>
              <a:rPr lang="en-NZ" dirty="0"/>
              <a:t>When we think of employment relations, then we need to broaden our view of the stakeholders in employment relations.</a:t>
            </a:r>
          </a:p>
          <a:p>
            <a:pPr>
              <a:buFont typeface="Arial" panose="020B0604020202020204" pitchFamily="34" charset="0"/>
              <a:buChar char="•"/>
            </a:pPr>
            <a:r>
              <a:rPr lang="en-NZ" dirty="0"/>
              <a:t>We also need to expect that the stakeholders, policy and law take a broader approach to ER that encompasses the social foundations and environmental ceiling, and that works towards inclusive and sustainable societies.</a:t>
            </a:r>
          </a:p>
          <a:p>
            <a:endParaRPr lang="en-NZ" dirty="0"/>
          </a:p>
          <a:p>
            <a:r>
              <a:rPr lang="en-NZ" dirty="0"/>
              <a:t>Notes: the Living Wage addresses a lot of the Social Foundation aspects of Doughnut Economics</a:t>
            </a:r>
          </a:p>
          <a:p>
            <a:r>
              <a:rPr lang="en-NZ" dirty="0"/>
              <a:t>Voice: think of taking part in local (Mayors and councillors) and national elections; being on School Boards, taking part in NFP community groups that work towards community needs (could even lobby and organise), knowing that your experience and knowledge (and that of your community) is listened to and understood. At work – how much say do you have in 1) day to day activities (think of how you do tasks, allocation of tasks within a team, organising rosters etc), 2) input into strategic direction of your workplace 3) ability to make decisions on how to allocate resources, who to hire etc 4) does your employer keep you up to date with what’s happening with their company? 5) do they welcome unions and work with unions?</a:t>
            </a:r>
          </a:p>
        </p:txBody>
      </p:sp>
      <p:sp>
        <p:nvSpPr>
          <p:cNvPr id="4" name="Slide Number Placeholder 3"/>
          <p:cNvSpPr>
            <a:spLocks noGrp="1"/>
          </p:cNvSpPr>
          <p:nvPr>
            <p:ph type="sldNum" sz="quarter" idx="5"/>
          </p:nvPr>
        </p:nvSpPr>
        <p:spPr/>
        <p:txBody>
          <a:bodyPr/>
          <a:lstStyle/>
          <a:p>
            <a:fld id="{114FEE86-FB55-4CDB-83BD-FB207DE8EF39}" type="slidenum">
              <a:rPr lang="en-NZ" smtClean="0"/>
              <a:t>4</a:t>
            </a:fld>
            <a:endParaRPr lang="en-NZ"/>
          </a:p>
        </p:txBody>
      </p:sp>
    </p:spTree>
    <p:extLst>
      <p:ext uri="{BB962C8B-B14F-4D97-AF65-F5344CB8AC3E}">
        <p14:creationId xmlns:p14="http://schemas.microsoft.com/office/powerpoint/2010/main" val="368349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Political party policy not only influences social thoughts and norms (and should also respond to society) but can become the laws that govern how we work, what is acceptable for employers/employees/unions etc.</a:t>
            </a:r>
          </a:p>
          <a:p>
            <a:r>
              <a:rPr lang="en-NZ" dirty="0"/>
              <a:t>It also governs what Business and individuals are required to do for the environment.</a:t>
            </a:r>
          </a:p>
          <a:p>
            <a:r>
              <a:rPr lang="en-NZ" b="0" i="1" dirty="0">
                <a:solidFill>
                  <a:srgbClr val="D12C38"/>
                </a:solidFill>
                <a:effectLst/>
                <a:latin typeface="Open Sans" panose="020B0606030504020204" pitchFamily="34" charset="0"/>
              </a:rPr>
              <a:t>Te </a:t>
            </a:r>
            <a:r>
              <a:rPr lang="en-NZ" b="0" i="1" dirty="0" err="1">
                <a:solidFill>
                  <a:srgbClr val="D12C38"/>
                </a:solidFill>
                <a:effectLst/>
                <a:latin typeface="Open Sans" panose="020B0606030504020204" pitchFamily="34" charset="0"/>
              </a:rPr>
              <a:t>Pāti</a:t>
            </a:r>
            <a:r>
              <a:rPr lang="en-NZ" b="0" i="1" dirty="0">
                <a:solidFill>
                  <a:srgbClr val="D12C38"/>
                </a:solidFill>
                <a:effectLst/>
                <a:latin typeface="Open Sans" panose="020B0606030504020204" pitchFamily="34" charset="0"/>
              </a:rPr>
              <a:t> Māori is a registered political party that is currently in government. As a ‘minor’ party with fewer resources it is not getting much attention in mainstream media and society. It also has policy that clearly relates to the environment and to society. So, it is a useful political party to focus on in this exercise.</a:t>
            </a:r>
            <a:endParaRPr lang="en-NZ" b="0" dirty="0"/>
          </a:p>
        </p:txBody>
      </p:sp>
      <p:sp>
        <p:nvSpPr>
          <p:cNvPr id="4" name="Slide Number Placeholder 3"/>
          <p:cNvSpPr>
            <a:spLocks noGrp="1"/>
          </p:cNvSpPr>
          <p:nvPr>
            <p:ph type="sldNum" sz="quarter" idx="5"/>
          </p:nvPr>
        </p:nvSpPr>
        <p:spPr/>
        <p:txBody>
          <a:bodyPr/>
          <a:lstStyle/>
          <a:p>
            <a:fld id="{114FEE86-FB55-4CDB-83BD-FB207DE8EF39}" type="slidenum">
              <a:rPr lang="en-NZ" smtClean="0"/>
              <a:t>5</a:t>
            </a:fld>
            <a:endParaRPr lang="en-NZ"/>
          </a:p>
        </p:txBody>
      </p:sp>
    </p:spTree>
    <p:extLst>
      <p:ext uri="{BB962C8B-B14F-4D97-AF65-F5344CB8AC3E}">
        <p14:creationId xmlns:p14="http://schemas.microsoft.com/office/powerpoint/2010/main" val="3761141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Student support services links to:</a:t>
            </a:r>
          </a:p>
          <a:p>
            <a:r>
              <a:rPr lang="en-NZ" dirty="0"/>
              <a:t>Disability support</a:t>
            </a:r>
          </a:p>
          <a:p>
            <a:r>
              <a:rPr lang="en-NZ" dirty="0"/>
              <a:t>High performance athlete support</a:t>
            </a:r>
          </a:p>
          <a:p>
            <a:r>
              <a:rPr lang="en-NZ" dirty="0"/>
              <a:t>International student support</a:t>
            </a:r>
          </a:p>
          <a:p>
            <a:r>
              <a:rPr lang="en-NZ" dirty="0"/>
              <a:t>M</a:t>
            </a:r>
            <a:r>
              <a:rPr lang="en-NZ" dirty="0">
                <a:latin typeface="Calibri" panose="020F0502020204030204" pitchFamily="34" charset="0"/>
                <a:cs typeface="Calibri" panose="020F0502020204030204" pitchFamily="34" charset="0"/>
              </a:rPr>
              <a:t>āori student support</a:t>
            </a:r>
          </a:p>
          <a:p>
            <a:r>
              <a:rPr lang="en-NZ" dirty="0">
                <a:latin typeface="Calibri" panose="020F0502020204030204" pitchFamily="34" charset="0"/>
                <a:cs typeface="Calibri" panose="020F0502020204030204" pitchFamily="34" charset="0"/>
              </a:rPr>
              <a:t>Multifaith and spiritual support</a:t>
            </a:r>
          </a:p>
          <a:p>
            <a:r>
              <a:rPr lang="en-NZ" dirty="0">
                <a:latin typeface="Calibri" panose="020F0502020204030204" pitchFamily="34" charset="0"/>
                <a:cs typeface="Calibri" panose="020F0502020204030204" pitchFamily="34" charset="0"/>
              </a:rPr>
              <a:t>Pacific Student support</a:t>
            </a:r>
          </a:p>
          <a:p>
            <a:r>
              <a:rPr lang="en-NZ" dirty="0">
                <a:latin typeface="Calibri" panose="020F0502020204030204" pitchFamily="34" charset="0"/>
                <a:cs typeface="Calibri" panose="020F0502020204030204" pitchFamily="34" charset="0"/>
              </a:rPr>
              <a:t>Peer support</a:t>
            </a:r>
          </a:p>
          <a:p>
            <a:r>
              <a:rPr lang="en-NZ" dirty="0">
                <a:latin typeface="Calibri" panose="020F0502020204030204" pitchFamily="34" charset="0"/>
                <a:cs typeface="Calibri" panose="020F0502020204030204" pitchFamily="34" charset="0"/>
              </a:rPr>
              <a:t>Postgraduate research student support</a:t>
            </a:r>
          </a:p>
          <a:p>
            <a:r>
              <a:rPr lang="en-NZ" dirty="0">
                <a:latin typeface="Calibri" panose="020F0502020204030204" pitchFamily="34" charset="0"/>
                <a:cs typeface="Calibri" panose="020F0502020204030204" pitchFamily="34" charset="0"/>
              </a:rPr>
              <a:t>Rainbow student support: LGBTQIA+ services and resources</a:t>
            </a:r>
          </a:p>
          <a:p>
            <a:r>
              <a:rPr lang="en-NZ" dirty="0">
                <a:latin typeface="Calibri" panose="020F0502020204030204" pitchFamily="34" charset="0"/>
                <a:cs typeface="Calibri" panose="020F0502020204030204" pitchFamily="34" charset="0"/>
              </a:rPr>
              <a:t>Refugee and resettled communities student support</a:t>
            </a:r>
          </a:p>
          <a:p>
            <a:r>
              <a:rPr lang="en-NZ" dirty="0">
                <a:latin typeface="Calibri" panose="020F0502020204030204" pitchFamily="34" charset="0"/>
                <a:cs typeface="Calibri" panose="020F0502020204030204" pitchFamily="34" charset="0"/>
              </a:rPr>
              <a:t>Scholarship student support</a:t>
            </a:r>
            <a:endParaRPr lang="en-NZ" dirty="0"/>
          </a:p>
        </p:txBody>
      </p:sp>
      <p:sp>
        <p:nvSpPr>
          <p:cNvPr id="4" name="Slide Number Placeholder 3"/>
          <p:cNvSpPr>
            <a:spLocks noGrp="1"/>
          </p:cNvSpPr>
          <p:nvPr>
            <p:ph type="sldNum" sz="quarter" idx="5"/>
          </p:nvPr>
        </p:nvSpPr>
        <p:spPr/>
        <p:txBody>
          <a:bodyPr/>
          <a:lstStyle/>
          <a:p>
            <a:fld id="{5CD30CC8-B58E-47C6-8D3D-424D76324374}" type="slidenum">
              <a:rPr lang="en-NZ" smtClean="0"/>
              <a:t>7</a:t>
            </a:fld>
            <a:endParaRPr lang="en-NZ"/>
          </a:p>
        </p:txBody>
      </p:sp>
    </p:spTree>
    <p:extLst>
      <p:ext uri="{BB962C8B-B14F-4D97-AF65-F5344CB8AC3E}">
        <p14:creationId xmlns:p14="http://schemas.microsoft.com/office/powerpoint/2010/main" val="4231094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F067-2A7C-E7A5-8D57-1E8DF7FA7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E77E4B0-51E1-0EB3-281A-4915898268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94E421D6-B191-2A2D-D41A-4974217818EC}"/>
              </a:ext>
            </a:extLst>
          </p:cNvPr>
          <p:cNvSpPr>
            <a:spLocks noGrp="1"/>
          </p:cNvSpPr>
          <p:nvPr>
            <p:ph type="dt" sz="half" idx="10"/>
          </p:nvPr>
        </p:nvSpPr>
        <p:spPr/>
        <p:txBody>
          <a:bodyPr/>
          <a:lstStyle/>
          <a:p>
            <a:fld id="{D8C90117-6F35-4698-AFB2-F30393DC6ADF}" type="datetimeFigureOut">
              <a:rPr lang="en-NZ" smtClean="0"/>
              <a:t>20/09/2023</a:t>
            </a:fld>
            <a:endParaRPr lang="en-NZ"/>
          </a:p>
        </p:txBody>
      </p:sp>
      <p:sp>
        <p:nvSpPr>
          <p:cNvPr id="5" name="Footer Placeholder 4">
            <a:extLst>
              <a:ext uri="{FF2B5EF4-FFF2-40B4-BE49-F238E27FC236}">
                <a16:creationId xmlns:a16="http://schemas.microsoft.com/office/drawing/2014/main" id="{AF70A336-563D-BA9D-BD2C-FC3CD8CF40D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FD92FED-D05E-0879-6D78-68D2799E14BC}"/>
              </a:ext>
            </a:extLst>
          </p:cNvPr>
          <p:cNvSpPr>
            <a:spLocks noGrp="1"/>
          </p:cNvSpPr>
          <p:nvPr>
            <p:ph type="sldNum" sz="quarter" idx="12"/>
          </p:nvPr>
        </p:nvSpPr>
        <p:spPr/>
        <p:txBody>
          <a:bodyPr/>
          <a:lstStyle/>
          <a:p>
            <a:fld id="{748F57D9-34E4-46D3-90FB-690A7CCDC8DA}" type="slidenum">
              <a:rPr lang="en-NZ" smtClean="0"/>
              <a:t>‹#›</a:t>
            </a:fld>
            <a:endParaRPr lang="en-NZ"/>
          </a:p>
        </p:txBody>
      </p:sp>
    </p:spTree>
    <p:extLst>
      <p:ext uri="{BB962C8B-B14F-4D97-AF65-F5344CB8AC3E}">
        <p14:creationId xmlns:p14="http://schemas.microsoft.com/office/powerpoint/2010/main" val="281412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770D-68A9-3DF4-C0CD-D0317A23F03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55AB7A1-45DE-8158-D555-A6E1AE4DB3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4314852-195A-4A9D-4C05-B5567B59432E}"/>
              </a:ext>
            </a:extLst>
          </p:cNvPr>
          <p:cNvSpPr>
            <a:spLocks noGrp="1"/>
          </p:cNvSpPr>
          <p:nvPr>
            <p:ph type="dt" sz="half" idx="10"/>
          </p:nvPr>
        </p:nvSpPr>
        <p:spPr/>
        <p:txBody>
          <a:bodyPr/>
          <a:lstStyle/>
          <a:p>
            <a:fld id="{D8C90117-6F35-4698-AFB2-F30393DC6ADF}" type="datetimeFigureOut">
              <a:rPr lang="en-NZ" smtClean="0"/>
              <a:t>20/09/2023</a:t>
            </a:fld>
            <a:endParaRPr lang="en-NZ"/>
          </a:p>
        </p:txBody>
      </p:sp>
      <p:sp>
        <p:nvSpPr>
          <p:cNvPr id="5" name="Footer Placeholder 4">
            <a:extLst>
              <a:ext uri="{FF2B5EF4-FFF2-40B4-BE49-F238E27FC236}">
                <a16:creationId xmlns:a16="http://schemas.microsoft.com/office/drawing/2014/main" id="{0C75E008-6474-FE3E-1688-AB7A67C5704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25B9BF9-C098-EF22-FAA5-812F00FDE024}"/>
              </a:ext>
            </a:extLst>
          </p:cNvPr>
          <p:cNvSpPr>
            <a:spLocks noGrp="1"/>
          </p:cNvSpPr>
          <p:nvPr>
            <p:ph type="sldNum" sz="quarter" idx="12"/>
          </p:nvPr>
        </p:nvSpPr>
        <p:spPr/>
        <p:txBody>
          <a:bodyPr/>
          <a:lstStyle/>
          <a:p>
            <a:fld id="{748F57D9-34E4-46D3-90FB-690A7CCDC8DA}" type="slidenum">
              <a:rPr lang="en-NZ" smtClean="0"/>
              <a:t>‹#›</a:t>
            </a:fld>
            <a:endParaRPr lang="en-NZ"/>
          </a:p>
        </p:txBody>
      </p:sp>
    </p:spTree>
    <p:extLst>
      <p:ext uri="{BB962C8B-B14F-4D97-AF65-F5344CB8AC3E}">
        <p14:creationId xmlns:p14="http://schemas.microsoft.com/office/powerpoint/2010/main" val="376747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33DA8-BE6E-617C-51A8-11C0D4C098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17342DE-2996-543F-A4B4-95AA9C0B1F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824C75D-AC36-75D6-DE20-14E4053DA0EE}"/>
              </a:ext>
            </a:extLst>
          </p:cNvPr>
          <p:cNvSpPr>
            <a:spLocks noGrp="1"/>
          </p:cNvSpPr>
          <p:nvPr>
            <p:ph type="dt" sz="half" idx="10"/>
          </p:nvPr>
        </p:nvSpPr>
        <p:spPr/>
        <p:txBody>
          <a:bodyPr/>
          <a:lstStyle/>
          <a:p>
            <a:fld id="{D8C90117-6F35-4698-AFB2-F30393DC6ADF}" type="datetimeFigureOut">
              <a:rPr lang="en-NZ" smtClean="0"/>
              <a:t>20/09/2023</a:t>
            </a:fld>
            <a:endParaRPr lang="en-NZ"/>
          </a:p>
        </p:txBody>
      </p:sp>
      <p:sp>
        <p:nvSpPr>
          <p:cNvPr id="5" name="Footer Placeholder 4">
            <a:extLst>
              <a:ext uri="{FF2B5EF4-FFF2-40B4-BE49-F238E27FC236}">
                <a16:creationId xmlns:a16="http://schemas.microsoft.com/office/drawing/2014/main" id="{5ED2F72D-99EC-56F3-4AF3-C7DD35838F9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ECA9D33-9E76-AFF1-32B9-994C56C548CB}"/>
              </a:ext>
            </a:extLst>
          </p:cNvPr>
          <p:cNvSpPr>
            <a:spLocks noGrp="1"/>
          </p:cNvSpPr>
          <p:nvPr>
            <p:ph type="sldNum" sz="quarter" idx="12"/>
          </p:nvPr>
        </p:nvSpPr>
        <p:spPr/>
        <p:txBody>
          <a:bodyPr/>
          <a:lstStyle/>
          <a:p>
            <a:fld id="{748F57D9-34E4-46D3-90FB-690A7CCDC8DA}" type="slidenum">
              <a:rPr lang="en-NZ" smtClean="0"/>
              <a:t>‹#›</a:t>
            </a:fld>
            <a:endParaRPr lang="en-NZ"/>
          </a:p>
        </p:txBody>
      </p:sp>
    </p:spTree>
    <p:extLst>
      <p:ext uri="{BB962C8B-B14F-4D97-AF65-F5344CB8AC3E}">
        <p14:creationId xmlns:p14="http://schemas.microsoft.com/office/powerpoint/2010/main" val="373247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E17B-45A7-9AD3-1AB4-BCAB01CF1AE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D20BF28-0EF6-8983-FDDA-60D6099667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ED13149-4A5A-7136-507A-CBC95996948D}"/>
              </a:ext>
            </a:extLst>
          </p:cNvPr>
          <p:cNvSpPr>
            <a:spLocks noGrp="1"/>
          </p:cNvSpPr>
          <p:nvPr>
            <p:ph type="dt" sz="half" idx="10"/>
          </p:nvPr>
        </p:nvSpPr>
        <p:spPr/>
        <p:txBody>
          <a:bodyPr/>
          <a:lstStyle/>
          <a:p>
            <a:fld id="{D8C90117-6F35-4698-AFB2-F30393DC6ADF}" type="datetimeFigureOut">
              <a:rPr lang="en-NZ" smtClean="0"/>
              <a:t>20/09/2023</a:t>
            </a:fld>
            <a:endParaRPr lang="en-NZ"/>
          </a:p>
        </p:txBody>
      </p:sp>
      <p:sp>
        <p:nvSpPr>
          <p:cNvPr id="5" name="Footer Placeholder 4">
            <a:extLst>
              <a:ext uri="{FF2B5EF4-FFF2-40B4-BE49-F238E27FC236}">
                <a16:creationId xmlns:a16="http://schemas.microsoft.com/office/drawing/2014/main" id="{0E8BEF4B-919F-C442-77E0-9530A3F3E85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C539E32-4274-FDFF-C9C3-E78184BE7B53}"/>
              </a:ext>
            </a:extLst>
          </p:cNvPr>
          <p:cNvSpPr>
            <a:spLocks noGrp="1"/>
          </p:cNvSpPr>
          <p:nvPr>
            <p:ph type="sldNum" sz="quarter" idx="12"/>
          </p:nvPr>
        </p:nvSpPr>
        <p:spPr/>
        <p:txBody>
          <a:bodyPr/>
          <a:lstStyle/>
          <a:p>
            <a:fld id="{748F57D9-34E4-46D3-90FB-690A7CCDC8DA}" type="slidenum">
              <a:rPr lang="en-NZ" smtClean="0"/>
              <a:t>‹#›</a:t>
            </a:fld>
            <a:endParaRPr lang="en-NZ"/>
          </a:p>
        </p:txBody>
      </p:sp>
    </p:spTree>
    <p:extLst>
      <p:ext uri="{BB962C8B-B14F-4D97-AF65-F5344CB8AC3E}">
        <p14:creationId xmlns:p14="http://schemas.microsoft.com/office/powerpoint/2010/main" val="283996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B908-65A9-215B-60A9-57E2B0288E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FE4541E4-3B0F-EA0C-4DED-D4D4105B5D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459748-AD27-7038-5110-05500C187B51}"/>
              </a:ext>
            </a:extLst>
          </p:cNvPr>
          <p:cNvSpPr>
            <a:spLocks noGrp="1"/>
          </p:cNvSpPr>
          <p:nvPr>
            <p:ph type="dt" sz="half" idx="10"/>
          </p:nvPr>
        </p:nvSpPr>
        <p:spPr/>
        <p:txBody>
          <a:bodyPr/>
          <a:lstStyle/>
          <a:p>
            <a:fld id="{D8C90117-6F35-4698-AFB2-F30393DC6ADF}" type="datetimeFigureOut">
              <a:rPr lang="en-NZ" smtClean="0"/>
              <a:t>20/09/2023</a:t>
            </a:fld>
            <a:endParaRPr lang="en-NZ"/>
          </a:p>
        </p:txBody>
      </p:sp>
      <p:sp>
        <p:nvSpPr>
          <p:cNvPr id="5" name="Footer Placeholder 4">
            <a:extLst>
              <a:ext uri="{FF2B5EF4-FFF2-40B4-BE49-F238E27FC236}">
                <a16:creationId xmlns:a16="http://schemas.microsoft.com/office/drawing/2014/main" id="{6083EF41-C991-8A5C-77B5-81C91A09B87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23071DF-B093-09F8-6A25-56E87EF46071}"/>
              </a:ext>
            </a:extLst>
          </p:cNvPr>
          <p:cNvSpPr>
            <a:spLocks noGrp="1"/>
          </p:cNvSpPr>
          <p:nvPr>
            <p:ph type="sldNum" sz="quarter" idx="12"/>
          </p:nvPr>
        </p:nvSpPr>
        <p:spPr/>
        <p:txBody>
          <a:bodyPr/>
          <a:lstStyle/>
          <a:p>
            <a:fld id="{748F57D9-34E4-46D3-90FB-690A7CCDC8DA}" type="slidenum">
              <a:rPr lang="en-NZ" smtClean="0"/>
              <a:t>‹#›</a:t>
            </a:fld>
            <a:endParaRPr lang="en-NZ"/>
          </a:p>
        </p:txBody>
      </p:sp>
    </p:spTree>
    <p:extLst>
      <p:ext uri="{BB962C8B-B14F-4D97-AF65-F5344CB8AC3E}">
        <p14:creationId xmlns:p14="http://schemas.microsoft.com/office/powerpoint/2010/main" val="365499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9487-3315-C67D-40D9-29D74C44E8C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271F94D-A50E-FF48-1B40-778BFCDD2F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EC756FB-92F6-72B2-7652-1DDD547DC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5863D5F-D468-C979-277F-378622EF3467}"/>
              </a:ext>
            </a:extLst>
          </p:cNvPr>
          <p:cNvSpPr>
            <a:spLocks noGrp="1"/>
          </p:cNvSpPr>
          <p:nvPr>
            <p:ph type="dt" sz="half" idx="10"/>
          </p:nvPr>
        </p:nvSpPr>
        <p:spPr/>
        <p:txBody>
          <a:bodyPr/>
          <a:lstStyle/>
          <a:p>
            <a:fld id="{D8C90117-6F35-4698-AFB2-F30393DC6ADF}" type="datetimeFigureOut">
              <a:rPr lang="en-NZ" smtClean="0"/>
              <a:t>20/09/2023</a:t>
            </a:fld>
            <a:endParaRPr lang="en-NZ"/>
          </a:p>
        </p:txBody>
      </p:sp>
      <p:sp>
        <p:nvSpPr>
          <p:cNvPr id="6" name="Footer Placeholder 5">
            <a:extLst>
              <a:ext uri="{FF2B5EF4-FFF2-40B4-BE49-F238E27FC236}">
                <a16:creationId xmlns:a16="http://schemas.microsoft.com/office/drawing/2014/main" id="{8C6123C8-E43F-1C9B-BE5E-676221031F3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77EB639-5FE4-D850-D627-C45AE6FEC72F}"/>
              </a:ext>
            </a:extLst>
          </p:cNvPr>
          <p:cNvSpPr>
            <a:spLocks noGrp="1"/>
          </p:cNvSpPr>
          <p:nvPr>
            <p:ph type="sldNum" sz="quarter" idx="12"/>
          </p:nvPr>
        </p:nvSpPr>
        <p:spPr/>
        <p:txBody>
          <a:bodyPr/>
          <a:lstStyle/>
          <a:p>
            <a:fld id="{748F57D9-34E4-46D3-90FB-690A7CCDC8DA}" type="slidenum">
              <a:rPr lang="en-NZ" smtClean="0"/>
              <a:t>‹#›</a:t>
            </a:fld>
            <a:endParaRPr lang="en-NZ"/>
          </a:p>
        </p:txBody>
      </p:sp>
    </p:spTree>
    <p:extLst>
      <p:ext uri="{BB962C8B-B14F-4D97-AF65-F5344CB8AC3E}">
        <p14:creationId xmlns:p14="http://schemas.microsoft.com/office/powerpoint/2010/main" val="339792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8E3C-BC2B-3D03-2930-3BC007FB52D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4C6780E-428B-CB1B-0AF7-05FCB66D2A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12E05-DADC-5838-7A83-96E58282DB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78434B0B-F8CF-D9C0-9201-F264D922E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B5C16A-574D-9891-11DE-5ED145ECE3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6328293-105F-2315-8E7B-EC757637D026}"/>
              </a:ext>
            </a:extLst>
          </p:cNvPr>
          <p:cNvSpPr>
            <a:spLocks noGrp="1"/>
          </p:cNvSpPr>
          <p:nvPr>
            <p:ph type="dt" sz="half" idx="10"/>
          </p:nvPr>
        </p:nvSpPr>
        <p:spPr/>
        <p:txBody>
          <a:bodyPr/>
          <a:lstStyle/>
          <a:p>
            <a:fld id="{D8C90117-6F35-4698-AFB2-F30393DC6ADF}" type="datetimeFigureOut">
              <a:rPr lang="en-NZ" smtClean="0"/>
              <a:t>20/09/2023</a:t>
            </a:fld>
            <a:endParaRPr lang="en-NZ"/>
          </a:p>
        </p:txBody>
      </p:sp>
      <p:sp>
        <p:nvSpPr>
          <p:cNvPr id="8" name="Footer Placeholder 7">
            <a:extLst>
              <a:ext uri="{FF2B5EF4-FFF2-40B4-BE49-F238E27FC236}">
                <a16:creationId xmlns:a16="http://schemas.microsoft.com/office/drawing/2014/main" id="{959C0178-435A-5C85-30E8-200F39A4A4E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1CF6A6FB-72DB-464F-648D-1ED9CC3690E3}"/>
              </a:ext>
            </a:extLst>
          </p:cNvPr>
          <p:cNvSpPr>
            <a:spLocks noGrp="1"/>
          </p:cNvSpPr>
          <p:nvPr>
            <p:ph type="sldNum" sz="quarter" idx="12"/>
          </p:nvPr>
        </p:nvSpPr>
        <p:spPr/>
        <p:txBody>
          <a:bodyPr/>
          <a:lstStyle/>
          <a:p>
            <a:fld id="{748F57D9-34E4-46D3-90FB-690A7CCDC8DA}" type="slidenum">
              <a:rPr lang="en-NZ" smtClean="0"/>
              <a:t>‹#›</a:t>
            </a:fld>
            <a:endParaRPr lang="en-NZ"/>
          </a:p>
        </p:txBody>
      </p:sp>
    </p:spTree>
    <p:extLst>
      <p:ext uri="{BB962C8B-B14F-4D97-AF65-F5344CB8AC3E}">
        <p14:creationId xmlns:p14="http://schemas.microsoft.com/office/powerpoint/2010/main" val="102016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6C8C-0554-12F0-13A6-1702CBA9F56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3124EEE-FFD4-CDFD-56CD-8EA6CC53D53C}"/>
              </a:ext>
            </a:extLst>
          </p:cNvPr>
          <p:cNvSpPr>
            <a:spLocks noGrp="1"/>
          </p:cNvSpPr>
          <p:nvPr>
            <p:ph type="dt" sz="half" idx="10"/>
          </p:nvPr>
        </p:nvSpPr>
        <p:spPr/>
        <p:txBody>
          <a:bodyPr/>
          <a:lstStyle/>
          <a:p>
            <a:fld id="{D8C90117-6F35-4698-AFB2-F30393DC6ADF}" type="datetimeFigureOut">
              <a:rPr lang="en-NZ" smtClean="0"/>
              <a:t>20/09/2023</a:t>
            </a:fld>
            <a:endParaRPr lang="en-NZ"/>
          </a:p>
        </p:txBody>
      </p:sp>
      <p:sp>
        <p:nvSpPr>
          <p:cNvPr id="4" name="Footer Placeholder 3">
            <a:extLst>
              <a:ext uri="{FF2B5EF4-FFF2-40B4-BE49-F238E27FC236}">
                <a16:creationId xmlns:a16="http://schemas.microsoft.com/office/drawing/2014/main" id="{A50961AA-DC94-E574-3AAB-3CC46A8CE333}"/>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3D757B3E-5600-2ECE-A503-7A7DC22DC1E7}"/>
              </a:ext>
            </a:extLst>
          </p:cNvPr>
          <p:cNvSpPr>
            <a:spLocks noGrp="1"/>
          </p:cNvSpPr>
          <p:nvPr>
            <p:ph type="sldNum" sz="quarter" idx="12"/>
          </p:nvPr>
        </p:nvSpPr>
        <p:spPr/>
        <p:txBody>
          <a:bodyPr/>
          <a:lstStyle/>
          <a:p>
            <a:fld id="{748F57D9-34E4-46D3-90FB-690A7CCDC8DA}" type="slidenum">
              <a:rPr lang="en-NZ" smtClean="0"/>
              <a:t>‹#›</a:t>
            </a:fld>
            <a:endParaRPr lang="en-NZ"/>
          </a:p>
        </p:txBody>
      </p:sp>
    </p:spTree>
    <p:extLst>
      <p:ext uri="{BB962C8B-B14F-4D97-AF65-F5344CB8AC3E}">
        <p14:creationId xmlns:p14="http://schemas.microsoft.com/office/powerpoint/2010/main" val="277825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42B907-25C6-1C4A-AD2D-EAF02D950931}"/>
              </a:ext>
            </a:extLst>
          </p:cNvPr>
          <p:cNvSpPr>
            <a:spLocks noGrp="1"/>
          </p:cNvSpPr>
          <p:nvPr>
            <p:ph type="dt" sz="half" idx="10"/>
          </p:nvPr>
        </p:nvSpPr>
        <p:spPr/>
        <p:txBody>
          <a:bodyPr/>
          <a:lstStyle/>
          <a:p>
            <a:fld id="{D8C90117-6F35-4698-AFB2-F30393DC6ADF}" type="datetimeFigureOut">
              <a:rPr lang="en-NZ" smtClean="0"/>
              <a:t>20/09/2023</a:t>
            </a:fld>
            <a:endParaRPr lang="en-NZ"/>
          </a:p>
        </p:txBody>
      </p:sp>
      <p:sp>
        <p:nvSpPr>
          <p:cNvPr id="3" name="Footer Placeholder 2">
            <a:extLst>
              <a:ext uri="{FF2B5EF4-FFF2-40B4-BE49-F238E27FC236}">
                <a16:creationId xmlns:a16="http://schemas.microsoft.com/office/drawing/2014/main" id="{2895A97A-5E22-8D6F-B1AF-09894CFDEEB0}"/>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896C000-01DA-5A4C-A2E2-6B68BCB9CCFE}"/>
              </a:ext>
            </a:extLst>
          </p:cNvPr>
          <p:cNvSpPr>
            <a:spLocks noGrp="1"/>
          </p:cNvSpPr>
          <p:nvPr>
            <p:ph type="sldNum" sz="quarter" idx="12"/>
          </p:nvPr>
        </p:nvSpPr>
        <p:spPr/>
        <p:txBody>
          <a:bodyPr/>
          <a:lstStyle/>
          <a:p>
            <a:fld id="{748F57D9-34E4-46D3-90FB-690A7CCDC8DA}" type="slidenum">
              <a:rPr lang="en-NZ" smtClean="0"/>
              <a:t>‹#›</a:t>
            </a:fld>
            <a:endParaRPr lang="en-NZ"/>
          </a:p>
        </p:txBody>
      </p:sp>
    </p:spTree>
    <p:extLst>
      <p:ext uri="{BB962C8B-B14F-4D97-AF65-F5344CB8AC3E}">
        <p14:creationId xmlns:p14="http://schemas.microsoft.com/office/powerpoint/2010/main" val="408626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D2B6-0FAC-985B-39C0-A07BB9A35A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1762575-8D16-7574-C437-C57FB7036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9B9AF6A-1ACC-0546-1973-776B37549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C6E30-49AD-CD16-3201-E7E76763B77A}"/>
              </a:ext>
            </a:extLst>
          </p:cNvPr>
          <p:cNvSpPr>
            <a:spLocks noGrp="1"/>
          </p:cNvSpPr>
          <p:nvPr>
            <p:ph type="dt" sz="half" idx="10"/>
          </p:nvPr>
        </p:nvSpPr>
        <p:spPr/>
        <p:txBody>
          <a:bodyPr/>
          <a:lstStyle/>
          <a:p>
            <a:fld id="{D8C90117-6F35-4698-AFB2-F30393DC6ADF}" type="datetimeFigureOut">
              <a:rPr lang="en-NZ" smtClean="0"/>
              <a:t>20/09/2023</a:t>
            </a:fld>
            <a:endParaRPr lang="en-NZ"/>
          </a:p>
        </p:txBody>
      </p:sp>
      <p:sp>
        <p:nvSpPr>
          <p:cNvPr id="6" name="Footer Placeholder 5">
            <a:extLst>
              <a:ext uri="{FF2B5EF4-FFF2-40B4-BE49-F238E27FC236}">
                <a16:creationId xmlns:a16="http://schemas.microsoft.com/office/drawing/2014/main" id="{96273D9B-651F-7D76-AA91-4AA06829E4A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4541393-20F7-6CB1-259B-511A03B31837}"/>
              </a:ext>
            </a:extLst>
          </p:cNvPr>
          <p:cNvSpPr>
            <a:spLocks noGrp="1"/>
          </p:cNvSpPr>
          <p:nvPr>
            <p:ph type="sldNum" sz="quarter" idx="12"/>
          </p:nvPr>
        </p:nvSpPr>
        <p:spPr/>
        <p:txBody>
          <a:bodyPr/>
          <a:lstStyle/>
          <a:p>
            <a:fld id="{748F57D9-34E4-46D3-90FB-690A7CCDC8DA}" type="slidenum">
              <a:rPr lang="en-NZ" smtClean="0"/>
              <a:t>‹#›</a:t>
            </a:fld>
            <a:endParaRPr lang="en-NZ"/>
          </a:p>
        </p:txBody>
      </p:sp>
    </p:spTree>
    <p:extLst>
      <p:ext uri="{BB962C8B-B14F-4D97-AF65-F5344CB8AC3E}">
        <p14:creationId xmlns:p14="http://schemas.microsoft.com/office/powerpoint/2010/main" val="66780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285F-D538-0478-C3C4-9B84B57E4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E78D6A8-88AB-6D58-000D-49C18BD6C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93A7F43-9937-828C-EE49-AA7C56A25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AF8FC-3EF2-16FD-F0F7-6464F52803E9}"/>
              </a:ext>
            </a:extLst>
          </p:cNvPr>
          <p:cNvSpPr>
            <a:spLocks noGrp="1"/>
          </p:cNvSpPr>
          <p:nvPr>
            <p:ph type="dt" sz="half" idx="10"/>
          </p:nvPr>
        </p:nvSpPr>
        <p:spPr/>
        <p:txBody>
          <a:bodyPr/>
          <a:lstStyle/>
          <a:p>
            <a:fld id="{D8C90117-6F35-4698-AFB2-F30393DC6ADF}" type="datetimeFigureOut">
              <a:rPr lang="en-NZ" smtClean="0"/>
              <a:t>20/09/2023</a:t>
            </a:fld>
            <a:endParaRPr lang="en-NZ"/>
          </a:p>
        </p:txBody>
      </p:sp>
      <p:sp>
        <p:nvSpPr>
          <p:cNvPr id="6" name="Footer Placeholder 5">
            <a:extLst>
              <a:ext uri="{FF2B5EF4-FFF2-40B4-BE49-F238E27FC236}">
                <a16:creationId xmlns:a16="http://schemas.microsoft.com/office/drawing/2014/main" id="{BA7BEEBC-7F47-AC24-E49F-02E1AB8F52C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E699F41-6BD9-ACD3-0840-FD72A48B14E0}"/>
              </a:ext>
            </a:extLst>
          </p:cNvPr>
          <p:cNvSpPr>
            <a:spLocks noGrp="1"/>
          </p:cNvSpPr>
          <p:nvPr>
            <p:ph type="sldNum" sz="quarter" idx="12"/>
          </p:nvPr>
        </p:nvSpPr>
        <p:spPr/>
        <p:txBody>
          <a:bodyPr/>
          <a:lstStyle/>
          <a:p>
            <a:fld id="{748F57D9-34E4-46D3-90FB-690A7CCDC8DA}" type="slidenum">
              <a:rPr lang="en-NZ" smtClean="0"/>
              <a:t>‹#›</a:t>
            </a:fld>
            <a:endParaRPr lang="en-NZ"/>
          </a:p>
        </p:txBody>
      </p:sp>
    </p:spTree>
    <p:extLst>
      <p:ext uri="{BB962C8B-B14F-4D97-AF65-F5344CB8AC3E}">
        <p14:creationId xmlns:p14="http://schemas.microsoft.com/office/powerpoint/2010/main" val="65279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66CC6-F03B-A63E-A763-E81F262BC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82E5594-CDC2-BBF2-D4AE-3997BC8E1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C935EF8-C33C-E292-77C4-982F775DB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90117-6F35-4698-AFB2-F30393DC6ADF}" type="datetimeFigureOut">
              <a:rPr lang="en-NZ" smtClean="0"/>
              <a:t>20/09/2023</a:t>
            </a:fld>
            <a:endParaRPr lang="en-NZ"/>
          </a:p>
        </p:txBody>
      </p:sp>
      <p:sp>
        <p:nvSpPr>
          <p:cNvPr id="5" name="Footer Placeholder 4">
            <a:extLst>
              <a:ext uri="{FF2B5EF4-FFF2-40B4-BE49-F238E27FC236}">
                <a16:creationId xmlns:a16="http://schemas.microsoft.com/office/drawing/2014/main" id="{B8983670-8A14-EE14-7D90-A5A4877A8F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F913E7E2-D87C-0C30-178E-CB66CA725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F57D9-34E4-46D3-90FB-690A7CCDC8DA}" type="slidenum">
              <a:rPr lang="en-NZ" smtClean="0"/>
              <a:t>‹#›</a:t>
            </a:fld>
            <a:endParaRPr lang="en-NZ"/>
          </a:p>
        </p:txBody>
      </p:sp>
    </p:spTree>
    <p:extLst>
      <p:ext uri="{BB962C8B-B14F-4D97-AF65-F5344CB8AC3E}">
        <p14:creationId xmlns:p14="http://schemas.microsoft.com/office/powerpoint/2010/main" val="3918969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oriparty.org.n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utsa.org.nz/" TargetMode="External"/><Relationship Id="rId7" Type="http://schemas.openxmlformats.org/officeDocument/2006/relationships/hyperlink" Target="https://www.aut.ac.nz/student-life/support-servi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aut.ac.nz/student-life/student-health-and-wellbeing/counselling-and-mental-health-support" TargetMode="External"/><Relationship Id="rId5" Type="http://schemas.openxmlformats.org/officeDocument/2006/relationships/hyperlink" Target="https://www.aut.ac.nz/student-life/student-health-and-wellbeing/student-medical-centre" TargetMode="External"/><Relationship Id="rId4" Type="http://schemas.openxmlformats.org/officeDocument/2006/relationships/hyperlink" Target="https://www.aut.ac.nz/student-life/support-services/student-hu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5E94-4360-F677-EBE7-32299AC9C81A}"/>
              </a:ext>
            </a:extLst>
          </p:cNvPr>
          <p:cNvSpPr>
            <a:spLocks noGrp="1"/>
          </p:cNvSpPr>
          <p:nvPr>
            <p:ph type="ctrTitle"/>
          </p:nvPr>
        </p:nvSpPr>
        <p:spPr/>
        <p:txBody>
          <a:bodyPr/>
          <a:lstStyle/>
          <a:p>
            <a:r>
              <a:rPr lang="en-NZ" b="1" dirty="0">
                <a:latin typeface="Aharoni" panose="02010803020104030203" pitchFamily="2" charset="-79"/>
                <a:cs typeface="Aharoni" panose="02010803020104030203" pitchFamily="2" charset="-79"/>
              </a:rPr>
              <a:t>Doughnut Economics &amp; Employment Relations</a:t>
            </a:r>
          </a:p>
        </p:txBody>
      </p:sp>
      <p:sp>
        <p:nvSpPr>
          <p:cNvPr id="3" name="Subtitle 2">
            <a:extLst>
              <a:ext uri="{FF2B5EF4-FFF2-40B4-BE49-F238E27FC236}">
                <a16:creationId xmlns:a16="http://schemas.microsoft.com/office/drawing/2014/main" id="{315FC9C1-C3F9-3945-2B07-44FCCBEECC02}"/>
              </a:ext>
            </a:extLst>
          </p:cNvPr>
          <p:cNvSpPr>
            <a:spLocks noGrp="1"/>
          </p:cNvSpPr>
          <p:nvPr>
            <p:ph type="subTitle" idx="1"/>
          </p:nvPr>
        </p:nvSpPr>
        <p:spPr/>
        <p:txBody>
          <a:bodyPr/>
          <a:lstStyle/>
          <a:p>
            <a:r>
              <a:rPr lang="en-NZ" dirty="0"/>
              <a:t>EMPL601 Workshop</a:t>
            </a:r>
          </a:p>
        </p:txBody>
      </p:sp>
    </p:spTree>
    <p:extLst>
      <p:ext uri="{BB962C8B-B14F-4D97-AF65-F5344CB8AC3E}">
        <p14:creationId xmlns:p14="http://schemas.microsoft.com/office/powerpoint/2010/main" val="392947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37B1-FF1F-B2DB-BC6A-80DF4212FAB5}"/>
              </a:ext>
            </a:extLst>
          </p:cNvPr>
          <p:cNvSpPr>
            <a:spLocks noGrp="1"/>
          </p:cNvSpPr>
          <p:nvPr>
            <p:ph type="title"/>
          </p:nvPr>
        </p:nvSpPr>
        <p:spPr>
          <a:xfrm>
            <a:off x="762000" y="1138036"/>
            <a:ext cx="4085665" cy="1402470"/>
          </a:xfrm>
        </p:spPr>
        <p:txBody>
          <a:bodyPr anchor="t">
            <a:normAutofit/>
          </a:bodyPr>
          <a:lstStyle/>
          <a:p>
            <a:r>
              <a:rPr lang="en-NZ" sz="3200"/>
              <a:t>Overview</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76B82C-8A77-1B34-884E-6A8567DA2535}"/>
              </a:ext>
            </a:extLst>
          </p:cNvPr>
          <p:cNvSpPr>
            <a:spLocks noGrp="1"/>
          </p:cNvSpPr>
          <p:nvPr>
            <p:ph idx="1"/>
          </p:nvPr>
        </p:nvSpPr>
        <p:spPr>
          <a:xfrm>
            <a:off x="762000" y="1828800"/>
            <a:ext cx="4590585" cy="4313583"/>
          </a:xfrm>
        </p:spPr>
        <p:txBody>
          <a:bodyPr>
            <a:normAutofit/>
          </a:bodyPr>
          <a:lstStyle/>
          <a:p>
            <a:r>
              <a:rPr lang="en-NZ" sz="2400" dirty="0"/>
              <a:t>Recap of what Doughnut Economics is (see Week 9 lecture).</a:t>
            </a:r>
          </a:p>
          <a:p>
            <a:r>
              <a:rPr lang="en-NZ" sz="2400" dirty="0"/>
              <a:t>How does it apply to Employment Relations?</a:t>
            </a:r>
          </a:p>
          <a:p>
            <a:r>
              <a:rPr lang="en-NZ" sz="2400" dirty="0"/>
              <a:t>What kind of policy/laws would be relevant?</a:t>
            </a:r>
          </a:p>
          <a:p>
            <a:r>
              <a:rPr lang="en-NZ" sz="2400" dirty="0"/>
              <a:t>Doughnut Economics in real life: How do political parties stack up?</a:t>
            </a:r>
          </a:p>
        </p:txBody>
      </p:sp>
      <p:pic>
        <p:nvPicPr>
          <p:cNvPr id="5" name="Picture 4" descr="Colourful doughnuts on a flat blue surface">
            <a:extLst>
              <a:ext uri="{FF2B5EF4-FFF2-40B4-BE49-F238E27FC236}">
                <a16:creationId xmlns:a16="http://schemas.microsoft.com/office/drawing/2014/main" id="{2F1A1D41-4F5F-52B8-D87C-430A42A37601}"/>
              </a:ext>
            </a:extLst>
          </p:cNvPr>
          <p:cNvPicPr>
            <a:picLocks noChangeAspect="1"/>
          </p:cNvPicPr>
          <p:nvPr/>
        </p:nvPicPr>
        <p:blipFill rotWithShape="1">
          <a:blip r:embed="rId2"/>
          <a:srcRect l="16553" r="11914"/>
          <a:stretch/>
        </p:blipFill>
        <p:spPr>
          <a:xfrm>
            <a:off x="5650992" y="10"/>
            <a:ext cx="6541008" cy="6857990"/>
          </a:xfrm>
          <a:prstGeom prst="rect">
            <a:avLst/>
          </a:prstGeom>
        </p:spPr>
      </p:pic>
    </p:spTree>
    <p:extLst>
      <p:ext uri="{BB962C8B-B14F-4D97-AF65-F5344CB8AC3E}">
        <p14:creationId xmlns:p14="http://schemas.microsoft.com/office/powerpoint/2010/main" val="411508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5AFD-C74F-A079-C000-599287AEF19B}"/>
              </a:ext>
            </a:extLst>
          </p:cNvPr>
          <p:cNvSpPr>
            <a:spLocks noGrp="1"/>
          </p:cNvSpPr>
          <p:nvPr>
            <p:ph type="title"/>
          </p:nvPr>
        </p:nvSpPr>
        <p:spPr/>
        <p:txBody>
          <a:bodyPr/>
          <a:lstStyle/>
          <a:p>
            <a:r>
              <a:rPr lang="en-NZ" sz="4400" dirty="0"/>
              <a:t>Doughnut Economics</a:t>
            </a:r>
            <a:endParaRPr lang="en-NZ" dirty="0"/>
          </a:p>
        </p:txBody>
      </p:sp>
      <p:pic>
        <p:nvPicPr>
          <p:cNvPr id="4" name="Picture 2" descr="The Doughnut Economics: definition and critical analysis">
            <a:extLst>
              <a:ext uri="{FF2B5EF4-FFF2-40B4-BE49-F238E27FC236}">
                <a16:creationId xmlns:a16="http://schemas.microsoft.com/office/drawing/2014/main" id="{8E2770E4-63C2-1496-8349-CE9164DBF82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719" t="6861" r="5957" b="2913"/>
          <a:stretch/>
        </p:blipFill>
        <p:spPr bwMode="auto">
          <a:xfrm>
            <a:off x="652319" y="1917989"/>
            <a:ext cx="4403434"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2560BF-64CF-F0B2-44E7-40AE0FE9305A}"/>
              </a:ext>
            </a:extLst>
          </p:cNvPr>
          <p:cNvSpPr txBox="1"/>
          <p:nvPr/>
        </p:nvSpPr>
        <p:spPr>
          <a:xfrm>
            <a:off x="6096000" y="1219312"/>
            <a:ext cx="5608782" cy="6186309"/>
          </a:xfrm>
          <a:prstGeom prst="rect">
            <a:avLst/>
          </a:prstGeom>
          <a:noFill/>
        </p:spPr>
        <p:txBody>
          <a:bodyPr wrap="square" rtlCol="0">
            <a:spAutoFit/>
          </a:bodyPr>
          <a:lstStyle/>
          <a:p>
            <a:pPr marL="285750" indent="-285750">
              <a:buFont typeface="Arial" panose="020B0604020202020204" pitchFamily="34" charset="0"/>
              <a:buChar char="•"/>
            </a:pPr>
            <a:r>
              <a:rPr lang="en-NZ" sz="2400" dirty="0"/>
              <a:t>The economy is situated within the social world and the natural environment – the ‘market’ is not a separate entity.</a:t>
            </a:r>
          </a:p>
          <a:p>
            <a:pPr marL="285750" indent="-285750">
              <a:buFont typeface="Arial" panose="020B0604020202020204" pitchFamily="34" charset="0"/>
              <a:buChar char="•"/>
            </a:pPr>
            <a:r>
              <a:rPr lang="en-NZ" sz="2400" dirty="0"/>
              <a:t>It argues that if we are to continue to exist, and thrive, there is a ‘safe and just space for humanity’.</a:t>
            </a:r>
          </a:p>
          <a:p>
            <a:pPr marL="285750" indent="-285750">
              <a:buFont typeface="Arial" panose="020B0604020202020204" pitchFamily="34" charset="0"/>
              <a:buChar char="•"/>
            </a:pPr>
            <a:r>
              <a:rPr lang="en-NZ" sz="2400" dirty="0"/>
              <a:t>Working towards the collective needs of society and the environment.</a:t>
            </a:r>
          </a:p>
          <a:p>
            <a:pPr marL="285750" indent="-285750">
              <a:buFont typeface="Arial" panose="020B0604020202020204" pitchFamily="34" charset="0"/>
              <a:buChar char="•"/>
            </a:pPr>
            <a:r>
              <a:rPr lang="en-NZ" sz="2400" dirty="0"/>
              <a:t>A big shift from current versions of capitalism, such as neoliberal ideology which dominates in Aotearoa currently.</a:t>
            </a:r>
          </a:p>
          <a:p>
            <a:endParaRPr lang="en-NZ" sz="2400" dirty="0"/>
          </a:p>
          <a:p>
            <a:r>
              <a:rPr lang="en-NZ" sz="2400" dirty="0"/>
              <a:t>What do you think of Doughnut Economics? Agree or disagree with its key points?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368674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7EE0-4322-5F46-F5AE-47E4B5FE31A7}"/>
              </a:ext>
            </a:extLst>
          </p:cNvPr>
          <p:cNvSpPr>
            <a:spLocks noGrp="1"/>
          </p:cNvSpPr>
          <p:nvPr>
            <p:ph type="title"/>
          </p:nvPr>
        </p:nvSpPr>
        <p:spPr>
          <a:xfrm>
            <a:off x="6411685" y="634946"/>
            <a:ext cx="5127171" cy="1450757"/>
          </a:xfrm>
        </p:spPr>
        <p:txBody>
          <a:bodyPr>
            <a:normAutofit/>
          </a:bodyPr>
          <a:lstStyle/>
          <a:p>
            <a:r>
              <a:rPr lang="en-NZ" sz="4300" dirty="0"/>
              <a:t>The ‘Doughnut’ and Employment Relations</a:t>
            </a:r>
          </a:p>
        </p:txBody>
      </p:sp>
      <p:pic>
        <p:nvPicPr>
          <p:cNvPr id="6" name="Picture 2" descr="The Doughnut Economics: definition and critical analysis">
            <a:extLst>
              <a:ext uri="{FF2B5EF4-FFF2-40B4-BE49-F238E27FC236}">
                <a16:creationId xmlns:a16="http://schemas.microsoft.com/office/drawing/2014/main" id="{357D3178-A6E1-D623-7DD7-6CAA3FEC85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19" t="6861" r="5957" b="2913"/>
          <a:stretch/>
        </p:blipFill>
        <p:spPr bwMode="auto">
          <a:xfrm>
            <a:off x="643192" y="744383"/>
            <a:ext cx="5115347" cy="504919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77CA98B-C289-2DC9-C292-3F2AC44CB339}"/>
              </a:ext>
            </a:extLst>
          </p:cNvPr>
          <p:cNvSpPr>
            <a:spLocks noGrp="1"/>
          </p:cNvSpPr>
          <p:nvPr>
            <p:ph idx="1"/>
          </p:nvPr>
        </p:nvSpPr>
        <p:spPr>
          <a:xfrm>
            <a:off x="6243782" y="2407436"/>
            <a:ext cx="5295074" cy="3947182"/>
          </a:xfrm>
        </p:spPr>
        <p:txBody>
          <a:bodyPr>
            <a:normAutofit/>
          </a:bodyPr>
          <a:lstStyle/>
          <a:p>
            <a:r>
              <a:rPr lang="en-NZ" dirty="0"/>
              <a:t>What are some parts of the Social Foundations you don’t understand?</a:t>
            </a:r>
          </a:p>
          <a:p>
            <a:pPr>
              <a:buFont typeface="Arial" panose="020B0604020202020204" pitchFamily="34" charset="0"/>
              <a:buChar char="•"/>
            </a:pPr>
            <a:r>
              <a:rPr lang="en-NZ" dirty="0"/>
              <a:t>What might the role of ‘jobs’ be?</a:t>
            </a:r>
          </a:p>
          <a:p>
            <a:pPr>
              <a:buFont typeface="Arial" panose="020B0604020202020204" pitchFamily="34" charset="0"/>
              <a:buChar char="•"/>
            </a:pPr>
            <a:r>
              <a:rPr lang="en-NZ" dirty="0"/>
              <a:t>What other parts of the Social Foundation interact with employment relations? Why?</a:t>
            </a:r>
          </a:p>
          <a:p>
            <a:pPr>
              <a:buFont typeface="Arial" panose="020B0604020202020204" pitchFamily="34" charset="0"/>
              <a:buChar char="•"/>
            </a:pPr>
            <a:r>
              <a:rPr lang="en-NZ" dirty="0"/>
              <a:t>What does the environmental ceiling have to do with it?</a:t>
            </a:r>
          </a:p>
          <a:p>
            <a:pPr>
              <a:buFont typeface="Arial" panose="020B0604020202020204" pitchFamily="34" charset="0"/>
              <a:buChar char="•"/>
            </a:pPr>
            <a:endParaRPr lang="en-NZ" dirty="0"/>
          </a:p>
        </p:txBody>
      </p:sp>
    </p:spTree>
    <p:extLst>
      <p:ext uri="{BB962C8B-B14F-4D97-AF65-F5344CB8AC3E}">
        <p14:creationId xmlns:p14="http://schemas.microsoft.com/office/powerpoint/2010/main" val="200265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5130-3DB3-2037-A9BA-F4E9AD8A8DC1}"/>
              </a:ext>
            </a:extLst>
          </p:cNvPr>
          <p:cNvSpPr>
            <a:spLocks noGrp="1"/>
          </p:cNvSpPr>
          <p:nvPr>
            <p:ph type="title"/>
          </p:nvPr>
        </p:nvSpPr>
        <p:spPr/>
        <p:txBody>
          <a:bodyPr/>
          <a:lstStyle/>
          <a:p>
            <a:r>
              <a:rPr lang="en-NZ" b="1" dirty="0"/>
              <a:t>Political Party Policy - </a:t>
            </a:r>
            <a:r>
              <a:rPr lang="en-NZ" b="1" i="1" dirty="0">
                <a:solidFill>
                  <a:srgbClr val="D12C38"/>
                </a:solidFill>
                <a:effectLst/>
                <a:latin typeface="Open Sans" panose="020B0606030504020204" pitchFamily="34" charset="0"/>
              </a:rPr>
              <a:t>Te </a:t>
            </a:r>
            <a:r>
              <a:rPr lang="en-NZ" b="1" i="1" dirty="0" err="1">
                <a:solidFill>
                  <a:srgbClr val="D12C38"/>
                </a:solidFill>
                <a:effectLst/>
                <a:latin typeface="Open Sans" panose="020B0606030504020204" pitchFamily="34" charset="0"/>
              </a:rPr>
              <a:t>Pāti</a:t>
            </a:r>
            <a:r>
              <a:rPr lang="en-NZ" b="1" i="1" dirty="0">
                <a:solidFill>
                  <a:srgbClr val="D12C38"/>
                </a:solidFill>
                <a:effectLst/>
                <a:latin typeface="Open Sans" panose="020B0606030504020204" pitchFamily="34" charset="0"/>
              </a:rPr>
              <a:t> Māori </a:t>
            </a:r>
            <a:endParaRPr lang="en-NZ" b="1" dirty="0"/>
          </a:p>
        </p:txBody>
      </p:sp>
      <p:sp>
        <p:nvSpPr>
          <p:cNvPr id="3" name="Content Placeholder 2">
            <a:extLst>
              <a:ext uri="{FF2B5EF4-FFF2-40B4-BE49-F238E27FC236}">
                <a16:creationId xmlns:a16="http://schemas.microsoft.com/office/drawing/2014/main" id="{3320A2F3-23EC-AB6A-257A-736EAEBFB468}"/>
              </a:ext>
            </a:extLst>
          </p:cNvPr>
          <p:cNvSpPr>
            <a:spLocks noGrp="1"/>
          </p:cNvSpPr>
          <p:nvPr>
            <p:ph idx="1"/>
          </p:nvPr>
        </p:nvSpPr>
        <p:spPr/>
        <p:txBody>
          <a:bodyPr>
            <a:normAutofit lnSpcReduction="10000"/>
          </a:bodyPr>
          <a:lstStyle/>
          <a:p>
            <a:pPr marL="0" indent="0">
              <a:buNone/>
            </a:pPr>
            <a:r>
              <a:rPr lang="en-NZ" dirty="0"/>
              <a:t>Half the class will work on ‘The environmental ceiling’, half on ‘social foundations’.</a:t>
            </a:r>
          </a:p>
          <a:p>
            <a:pPr marL="0" indent="0">
              <a:buNone/>
            </a:pPr>
            <a:r>
              <a:rPr lang="en-NZ" dirty="0">
                <a:hlinkClick r:id="rId3"/>
              </a:rPr>
              <a:t>https://www.maoriparty.org.nz/</a:t>
            </a:r>
            <a:r>
              <a:rPr lang="en-NZ" dirty="0"/>
              <a:t> </a:t>
            </a:r>
          </a:p>
          <a:p>
            <a:pPr marL="514350" indent="-514350">
              <a:buAutoNum type="arabicPeriod"/>
            </a:pPr>
            <a:r>
              <a:rPr lang="en-NZ" dirty="0"/>
              <a:t>In your group, find </a:t>
            </a:r>
            <a:r>
              <a:rPr lang="en-NZ" i="1" dirty="0">
                <a:effectLst/>
                <a:latin typeface="Open Sans" panose="020B0606030504020204" pitchFamily="34" charset="0"/>
              </a:rPr>
              <a:t>Te </a:t>
            </a:r>
            <a:r>
              <a:rPr lang="en-NZ" i="1" dirty="0" err="1">
                <a:effectLst/>
                <a:latin typeface="Open Sans" panose="020B0606030504020204" pitchFamily="34" charset="0"/>
              </a:rPr>
              <a:t>Pāti</a:t>
            </a:r>
            <a:r>
              <a:rPr lang="en-NZ" i="1" dirty="0">
                <a:effectLst/>
                <a:latin typeface="Open Sans" panose="020B0606030504020204" pitchFamily="34" charset="0"/>
              </a:rPr>
              <a:t> Māori policy.</a:t>
            </a:r>
          </a:p>
          <a:p>
            <a:pPr marL="514350" indent="-514350">
              <a:buAutoNum type="arabicPeriod"/>
            </a:pPr>
            <a:r>
              <a:rPr lang="en-NZ" dirty="0">
                <a:latin typeface="Open Sans" panose="020B0606030504020204" pitchFamily="34" charset="0"/>
              </a:rPr>
              <a:t>Identify the policy that might relate to your topic. Read the policy. </a:t>
            </a:r>
          </a:p>
          <a:p>
            <a:pPr marL="514350" indent="-514350">
              <a:buAutoNum type="arabicPeriod"/>
            </a:pPr>
            <a:r>
              <a:rPr lang="en-NZ" dirty="0">
                <a:latin typeface="Open Sans" panose="020B0606030504020204" pitchFamily="34" charset="0"/>
              </a:rPr>
              <a:t>Which parts of the doughnut does it relate to? Why?</a:t>
            </a:r>
          </a:p>
          <a:p>
            <a:pPr marL="514350" indent="-514350">
              <a:buAutoNum type="arabicPeriod"/>
            </a:pPr>
            <a:r>
              <a:rPr lang="en-NZ" dirty="0">
                <a:latin typeface="Open Sans" panose="020B0606030504020204" pitchFamily="34" charset="0"/>
              </a:rPr>
              <a:t>What parts of the social </a:t>
            </a:r>
            <a:r>
              <a:rPr lang="en-NZ">
                <a:latin typeface="Open Sans" panose="020B0606030504020204" pitchFamily="34" charset="0"/>
              </a:rPr>
              <a:t>or environmental parts is it missing?</a:t>
            </a:r>
            <a:endParaRPr lang="en-NZ" dirty="0">
              <a:latin typeface="Open Sans" panose="020B0606030504020204" pitchFamily="34" charset="0"/>
            </a:endParaRPr>
          </a:p>
          <a:p>
            <a:pPr marL="514350" indent="-514350">
              <a:buAutoNum type="arabicPeriod"/>
            </a:pPr>
            <a:r>
              <a:rPr lang="en-NZ" dirty="0">
                <a:latin typeface="Open Sans" panose="020B0606030504020204" pitchFamily="34" charset="0"/>
              </a:rPr>
              <a:t>Report back to the class.</a:t>
            </a:r>
          </a:p>
          <a:p>
            <a:pPr marL="514350" indent="-514350">
              <a:buAutoNum type="arabicPeriod"/>
            </a:pPr>
            <a:endParaRPr lang="en-NZ" dirty="0"/>
          </a:p>
        </p:txBody>
      </p:sp>
      <p:sp>
        <p:nvSpPr>
          <p:cNvPr id="4" name="AutoShape 4" descr="NZ Maori Party">
            <a:extLst>
              <a:ext uri="{FF2B5EF4-FFF2-40B4-BE49-F238E27FC236}">
                <a16:creationId xmlns:a16="http://schemas.microsoft.com/office/drawing/2014/main" id="{AE76A8FB-BCCD-FD83-135D-CFC90318E0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400525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34E05859-F7F3-3886-1463-F9EE7F8600E4}"/>
              </a:ext>
            </a:extLst>
          </p:cNvPr>
          <p:cNvPicPr>
            <a:picLocks noChangeAspect="1"/>
          </p:cNvPicPr>
          <p:nvPr/>
        </p:nvPicPr>
        <p:blipFill rotWithShape="1">
          <a:blip r:embed="rId2"/>
          <a:srcRect l="14354" r="32987"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745B3-80DB-21BC-EA1D-C56980752C1B}"/>
              </a:ext>
            </a:extLst>
          </p:cNvPr>
          <p:cNvSpPr>
            <a:spLocks noGrp="1"/>
          </p:cNvSpPr>
          <p:nvPr>
            <p:ph type="title"/>
          </p:nvPr>
        </p:nvSpPr>
        <p:spPr>
          <a:xfrm>
            <a:off x="6115317" y="405685"/>
            <a:ext cx="5464968" cy="1559301"/>
          </a:xfrm>
        </p:spPr>
        <p:txBody>
          <a:bodyPr>
            <a:normAutofit/>
          </a:bodyPr>
          <a:lstStyle/>
          <a:p>
            <a:r>
              <a:rPr lang="en-NZ" sz="4000" b="1" dirty="0"/>
              <a:t>Employment-Society-the Environment</a:t>
            </a:r>
          </a:p>
        </p:txBody>
      </p:sp>
      <p:sp>
        <p:nvSpPr>
          <p:cNvPr id="3" name="Content Placeholder 2">
            <a:extLst>
              <a:ext uri="{FF2B5EF4-FFF2-40B4-BE49-F238E27FC236}">
                <a16:creationId xmlns:a16="http://schemas.microsoft.com/office/drawing/2014/main" id="{9149AFE6-70EE-F552-3575-DF85FBFC68C1}"/>
              </a:ext>
            </a:extLst>
          </p:cNvPr>
          <p:cNvSpPr>
            <a:spLocks noGrp="1"/>
          </p:cNvSpPr>
          <p:nvPr>
            <p:ph idx="1"/>
          </p:nvPr>
        </p:nvSpPr>
        <p:spPr>
          <a:xfrm>
            <a:off x="6115317" y="2743200"/>
            <a:ext cx="5247340" cy="3496878"/>
          </a:xfrm>
        </p:spPr>
        <p:txBody>
          <a:bodyPr anchor="ctr">
            <a:normAutofit/>
          </a:bodyPr>
          <a:lstStyle/>
          <a:p>
            <a:r>
              <a:rPr lang="en-NZ" sz="2000" dirty="0"/>
              <a:t>What connections are there between the environmental focused policy, social policy and work/employment related policy?</a:t>
            </a:r>
          </a:p>
          <a:p>
            <a:endParaRPr lang="en-NZ" sz="2000" dirty="0"/>
          </a:p>
          <a:p>
            <a:r>
              <a:rPr lang="en-NZ" sz="2000" dirty="0"/>
              <a:t>Do you think that as a whole Te </a:t>
            </a:r>
            <a:r>
              <a:rPr lang="en-NZ" sz="2000" dirty="0" err="1"/>
              <a:t>P</a:t>
            </a:r>
            <a:r>
              <a:rPr lang="en-NZ" sz="2000" dirty="0" err="1">
                <a:latin typeface="Calibri" panose="020F0502020204030204" pitchFamily="34" charset="0"/>
                <a:cs typeface="Calibri" panose="020F0502020204030204" pitchFamily="34" charset="0"/>
              </a:rPr>
              <a:t>āti</a:t>
            </a:r>
            <a:r>
              <a:rPr lang="en-NZ" sz="2000" dirty="0">
                <a:latin typeface="Calibri" panose="020F0502020204030204" pitchFamily="34" charset="0"/>
                <a:cs typeface="Calibri" panose="020F0502020204030204" pitchFamily="34" charset="0"/>
              </a:rPr>
              <a:t> Māori’s policy would mean that we’d be living within the ‘safe and just’ zone of Doughnut Economics?</a:t>
            </a:r>
            <a:endParaRPr lang="en-NZ" sz="2000" dirty="0"/>
          </a:p>
          <a:p>
            <a:endParaRPr lang="en-NZ" sz="2000" dirty="0"/>
          </a:p>
        </p:txBody>
      </p:sp>
    </p:spTree>
    <p:extLst>
      <p:ext uri="{BB962C8B-B14F-4D97-AF65-F5344CB8AC3E}">
        <p14:creationId xmlns:p14="http://schemas.microsoft.com/office/powerpoint/2010/main" val="221607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177F-5A87-F57D-212F-535E50FACE3F}"/>
              </a:ext>
            </a:extLst>
          </p:cNvPr>
          <p:cNvSpPr>
            <a:spLocks noGrp="1"/>
          </p:cNvSpPr>
          <p:nvPr>
            <p:ph type="title"/>
          </p:nvPr>
        </p:nvSpPr>
        <p:spPr/>
        <p:txBody>
          <a:bodyPr/>
          <a:lstStyle/>
          <a:p>
            <a:pPr marL="0" indent="0">
              <a:buNone/>
            </a:pPr>
            <a:r>
              <a:rPr lang="en-NZ" b="1" dirty="0"/>
              <a:t>Useful links at AUT</a:t>
            </a:r>
          </a:p>
        </p:txBody>
      </p:sp>
      <p:sp>
        <p:nvSpPr>
          <p:cNvPr id="3" name="Content Placeholder 2">
            <a:extLst>
              <a:ext uri="{FF2B5EF4-FFF2-40B4-BE49-F238E27FC236}">
                <a16:creationId xmlns:a16="http://schemas.microsoft.com/office/drawing/2014/main" id="{7FA48B19-B80B-1037-18C3-41CD1B9B409D}"/>
              </a:ext>
            </a:extLst>
          </p:cNvPr>
          <p:cNvSpPr>
            <a:spLocks noGrp="1"/>
          </p:cNvSpPr>
          <p:nvPr>
            <p:ph idx="1"/>
          </p:nvPr>
        </p:nvSpPr>
        <p:spPr>
          <a:xfrm>
            <a:off x="838200" y="1591733"/>
            <a:ext cx="10515600" cy="4901142"/>
          </a:xfrm>
        </p:spPr>
        <p:txBody>
          <a:bodyPr>
            <a:normAutofit fontScale="92500" lnSpcReduction="20000"/>
          </a:bodyPr>
          <a:lstStyle/>
          <a:p>
            <a:pPr marL="0" indent="0">
              <a:buNone/>
            </a:pPr>
            <a:r>
              <a:rPr lang="en-NZ" dirty="0"/>
              <a:t>AUTSA (student union) </a:t>
            </a:r>
            <a:r>
              <a:rPr lang="en-NZ" dirty="0">
                <a:hlinkClick r:id="rId3"/>
              </a:rPr>
              <a:t>https://www.autsa.org.nz/</a:t>
            </a:r>
            <a:r>
              <a:rPr lang="en-NZ" dirty="0"/>
              <a:t> </a:t>
            </a:r>
          </a:p>
          <a:p>
            <a:pPr marL="0" indent="0">
              <a:buNone/>
            </a:pPr>
            <a:endParaRPr lang="en-NZ" dirty="0"/>
          </a:p>
          <a:p>
            <a:pPr marL="0" indent="0">
              <a:buNone/>
            </a:pPr>
            <a:r>
              <a:rPr lang="en-NZ" dirty="0"/>
              <a:t>Student Hub  </a:t>
            </a:r>
            <a:r>
              <a:rPr lang="en-NZ" dirty="0">
                <a:hlinkClick r:id="rId4"/>
              </a:rPr>
              <a:t>https://www.aut.ac.nz/student-life/support-services/student-hub</a:t>
            </a:r>
            <a:r>
              <a:rPr lang="en-NZ" dirty="0"/>
              <a:t> </a:t>
            </a:r>
          </a:p>
          <a:p>
            <a:pPr marL="0" indent="0">
              <a:buNone/>
            </a:pPr>
            <a:endParaRPr lang="en-NZ" dirty="0"/>
          </a:p>
          <a:p>
            <a:pPr marL="0" indent="0">
              <a:buNone/>
            </a:pPr>
            <a:r>
              <a:rPr lang="en-NZ" dirty="0"/>
              <a:t>Student Medical Centre </a:t>
            </a:r>
            <a:r>
              <a:rPr lang="en-NZ" dirty="0">
                <a:hlinkClick r:id="rId5"/>
              </a:rPr>
              <a:t>https://www.aut.ac.nz/student-life/student-health-and-wellbeing/student-medical-centre</a:t>
            </a:r>
            <a:r>
              <a:rPr lang="en-NZ" dirty="0"/>
              <a:t> </a:t>
            </a:r>
          </a:p>
          <a:p>
            <a:pPr marL="0" indent="0">
              <a:buNone/>
            </a:pPr>
            <a:endParaRPr lang="en-NZ" dirty="0"/>
          </a:p>
          <a:p>
            <a:pPr marL="0" indent="0">
              <a:buNone/>
            </a:pPr>
            <a:r>
              <a:rPr lang="en-NZ" dirty="0"/>
              <a:t>Counselling and mental health support </a:t>
            </a:r>
            <a:r>
              <a:rPr lang="en-NZ" dirty="0">
                <a:hlinkClick r:id="rId6"/>
              </a:rPr>
              <a:t>https://www.aut.ac.nz/student-life/student-health-and-wellbeing/counselling-and-mental-health-support</a:t>
            </a:r>
            <a:r>
              <a:rPr lang="en-NZ" dirty="0"/>
              <a:t> </a:t>
            </a:r>
          </a:p>
          <a:p>
            <a:pPr marL="0" indent="0">
              <a:buNone/>
            </a:pPr>
            <a:endParaRPr lang="en-NZ" dirty="0"/>
          </a:p>
          <a:p>
            <a:pPr marL="0" indent="0">
              <a:buNone/>
            </a:pPr>
            <a:r>
              <a:rPr lang="en-NZ" dirty="0"/>
              <a:t>Student support services </a:t>
            </a:r>
            <a:r>
              <a:rPr lang="en-NZ" dirty="0">
                <a:hlinkClick r:id="rId7"/>
              </a:rPr>
              <a:t>https://www.aut.ac.nz/student-life/support-services</a:t>
            </a:r>
            <a:r>
              <a:rPr lang="en-NZ" dirty="0"/>
              <a:t> </a:t>
            </a:r>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p:txBody>
      </p:sp>
    </p:spTree>
    <p:extLst>
      <p:ext uri="{BB962C8B-B14F-4D97-AF65-F5344CB8AC3E}">
        <p14:creationId xmlns:p14="http://schemas.microsoft.com/office/powerpoint/2010/main" val="245973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1000</Words>
  <Application>Microsoft Office PowerPoint</Application>
  <PresentationFormat>Widescreen</PresentationFormat>
  <Paragraphs>74</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Arial</vt:lpstr>
      <vt:lpstr>Calibri</vt:lpstr>
      <vt:lpstr>Calibri Light</vt:lpstr>
      <vt:lpstr>Open Sans</vt:lpstr>
      <vt:lpstr>Office Theme</vt:lpstr>
      <vt:lpstr>Doughnut Economics &amp; Employment Relations</vt:lpstr>
      <vt:lpstr>Overview</vt:lpstr>
      <vt:lpstr>Doughnut Economics</vt:lpstr>
      <vt:lpstr>The ‘Doughnut’ and Employment Relations</vt:lpstr>
      <vt:lpstr>Political Party Policy - Te Pāti Māori </vt:lpstr>
      <vt:lpstr>Employment-Society-the Environment</vt:lpstr>
      <vt:lpstr>Useful links at AUT</vt:lpstr>
    </vt:vector>
  </TitlesOfParts>
  <Company>Auckland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Doughnut Economics &amp; employment relations</dc:title>
  <dc:creator>Katherine Ravenswood</dc:creator>
  <cp:lastModifiedBy>Katherine Ravenswood</cp:lastModifiedBy>
  <cp:revision>1</cp:revision>
  <dcterms:created xsi:type="dcterms:W3CDTF">2023-09-13T21:50:02Z</dcterms:created>
  <dcterms:modified xsi:type="dcterms:W3CDTF">2023-09-19T22:58:32Z</dcterms:modified>
</cp:coreProperties>
</file>