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Tahom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3" roundtripDataSignature="AMtx7mgYwAqlyw1y//Y+0zaHghcDfEIn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Tahoma-bold.fntdata"/><Relationship Id="rId10" Type="http://schemas.openxmlformats.org/officeDocument/2006/relationships/slide" Target="slides/slide5.xml"/><Relationship Id="rId21" Type="http://schemas.openxmlformats.org/officeDocument/2006/relationships/font" Target="fonts/Tahom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75" name="Google Shape;75;p4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2"/>
          <p:cNvSpPr txBox="1"/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81" name="Google Shape;81;p4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22" name="Google Shape;22;p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4"/>
          <p:cNvSpPr txBox="1"/>
          <p:nvPr>
            <p:ph type="title"/>
          </p:nvPr>
        </p:nvSpPr>
        <p:spPr>
          <a:xfrm rot="5400000">
            <a:off x="4800600" y="2209800"/>
            <a:ext cx="5715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4"/>
          <p:cNvSpPr txBox="1"/>
          <p:nvPr>
            <p:ph idx="1" type="body"/>
          </p:nvPr>
        </p:nvSpPr>
        <p:spPr>
          <a:xfrm rot="5400000">
            <a:off x="609600" y="228600"/>
            <a:ext cx="5715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28" name="Google Shape;28;p3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5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5"/>
          <p:cNvSpPr txBox="1"/>
          <p:nvPr>
            <p:ph idx="1" type="body"/>
          </p:nvPr>
        </p:nvSpPr>
        <p:spPr>
          <a:xfrm rot="5400000">
            <a:off x="2514600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34" name="Google Shape;34;p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0" name="Google Shape;40;p3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41" name="Google Shape;41;p3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44169" lvl="1" marL="9144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indent="-311150" lvl="4" marL="22860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indent="-311150" lvl="5" marL="27432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indent="-311150" lvl="6" marL="3200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indent="-311150" lvl="7" marL="3657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indent="-311150" lvl="8" marL="4114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/>
        </p:txBody>
      </p:sp>
      <p:sp>
        <p:nvSpPr>
          <p:cNvPr id="47" name="Google Shape;47;p3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48" name="Google Shape;48;p3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8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59" name="Google Shape;59;p3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0" name="Google Shape;60;p3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61" name="Google Shape;61;p3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2" name="Google Shape;62;p3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0"/>
          <p:cNvSpPr txBox="1"/>
          <p:nvPr>
            <p:ph idx="1" type="body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68" name="Google Shape;68;p40"/>
          <p:cNvSpPr txBox="1"/>
          <p:nvPr>
            <p:ph idx="2" type="body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69" name="Google Shape;69;p4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31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416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3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3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3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aeH1FzqdQZ0" TargetMode="External"/><Relationship Id="rId4" Type="http://schemas.openxmlformats.org/officeDocument/2006/relationships/hyperlink" Target="https://www.youtube.com/watch?v=DaEvBlrvTmw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57200" y="3048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How would you conduct your study? For example – would you give your participants a survey? Would you study only person in-depth for a long period of time? Would you compare their performance on different activities? Explain in as much detail as possible.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If you gave your research idea to someone else – would they understand exactly what variables you were trying to study and how you were trying to study it? Could they do your study on their own without your help?</a:t>
            </a:r>
            <a:endParaRPr/>
          </a:p>
          <a:p>
            <a:pPr indent="-22733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38200" lvl="0" marL="838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b="0" i="0" lang="en-US" sz="5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Identify the IV and DV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therapist wants to test a new drug designed to increase the ability of teenagers with ADHD to take accurate notes in class.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bio-psychologist wants to know whether exposure to testosterone in adult female rats increase their aggressive behavior.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 industrial psychologist believes that cooling the room temperature may have impact on productivity of workers on the assembly line.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Participants taking part in a sleep study to determine whether the number of hours of sleep a person gets determines how well they will do on an exam.</a:t>
            </a:r>
            <a:endParaRPr/>
          </a:p>
          <a:p>
            <a:pPr indent="-194944" lvl="1" marL="74295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ts val="143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17018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27330" lvl="0" marL="34290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38200" lvl="0" marL="838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b="0" i="0" lang="en-US" sz="48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Identify the IV and DV</a:t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</a:pPr>
            <a:r>
              <a:rPr b="0" i="0" lang="en-US" sz="2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Participants took part in an exam to see to determine the number of consumed beers it would take to affect their ability to walk in a straight line.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</a:pPr>
            <a:r>
              <a:rPr b="0" i="0" lang="en-US" sz="2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It is hypothesized that there is a higher rate of teenage pregnancy in single parent households versus two parent-households.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</a:pPr>
            <a:r>
              <a:rPr b="0" i="0" lang="en-US" sz="2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It is hypothesized that there is more school violence in inner city schools than in urban schools.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</a:pPr>
            <a:r>
              <a:rPr b="0" i="0" lang="en-US" sz="2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It is hypothesized that infants born prematurely get better grades in high school than those infants not born prematurely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27330" lvl="0" marL="34290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38200" lvl="0" marL="838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b="0" i="0" lang="en-US" sz="5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Identify the IV and DV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457200" y="17526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 It is hypothesized that college freshman drinks more alcohol beverages than college seniors.</a:t>
            </a:r>
            <a:endParaRPr/>
          </a:p>
          <a:p>
            <a:pPr indent="-22733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It is hypothesized that started their education at a community college are more likely to graduate than students who started their education at a 4-year college. </a:t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533400" lvl="1" marL="9906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folHlink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-235584" lvl="0" marL="342900" rtl="0" algn="l">
              <a:spcBef>
                <a:spcPts val="520"/>
              </a:spcBef>
              <a:spcAft>
                <a:spcPts val="0"/>
              </a:spcAft>
              <a:buSzPts val="1690"/>
              <a:buNone/>
            </a:pPr>
            <a:r>
              <a:t/>
            </a:r>
            <a:endParaRPr b="0" i="0" sz="26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Ethical Research 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Why is it important to conduct ethical research?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How would you describe research that was ethical?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What are the key components of ethical research? Animal research? Human research?</a:t>
            </a:r>
            <a:endParaRPr/>
          </a:p>
          <a:p>
            <a:pPr indent="-22733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 How can you make sure that your study is ethical and morally acceptable? </a:t>
            </a:r>
            <a:endParaRPr/>
          </a:p>
          <a:p>
            <a:pPr indent="-17018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2733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Institutional Review Board (IRB) 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457200" y="1676400"/>
            <a:ext cx="8229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Composed of at least 5 individuals from varying backgrounds.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 least one must be a scientific member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 least one must be a non-scientific member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 least one must NOT be affiliated with the institution.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Protects the rights of the research participant. Ensures that a research study is ethical.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1082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108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What does an IRB do?</a:t>
            </a:r>
            <a:endParaRPr/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Reviews research designs and material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Monitors: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Safety, Changes to study, Participants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Consent form &amp; procedures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How they do it?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Following written procedures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Convening meetings to discuss the risks and benefits of the study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By sticking to Federal guidelines </a:t>
            </a:r>
            <a:endParaRPr/>
          </a:p>
          <a:p>
            <a:pPr indent="-22733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b="0" i="0" lang="en-US" sz="6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Correlation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04800" y="17526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340"/>
              <a:buFont typeface="Noto Sans Symbols"/>
              <a:buChar char="■"/>
            </a:pPr>
            <a:r>
              <a:rPr b="0" i="0" lang="en-US" sz="3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Describing behavior helps begin to PREDICT behavior. 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ts val="2340"/>
              <a:buFont typeface="Noto Sans Symbols"/>
              <a:buChar char="■"/>
            </a:pPr>
            <a:r>
              <a:rPr b="0" i="0" lang="en-US" sz="3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Surveys and naturalistic observations show how one trait or behavior is related to another.</a:t>
            </a:r>
            <a:endParaRPr/>
          </a:p>
          <a:p>
            <a:pPr indent="-609600" lvl="0" marL="6096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ts val="2340"/>
              <a:buFont typeface="Noto Sans Symbols"/>
              <a:buChar char="■"/>
            </a:pPr>
            <a:r>
              <a:rPr b="0" i="0" lang="en-US" sz="3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extent to which two factors vary together, and how well either factor predicts the other.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57200" y="6096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4290"/>
              <a:buFont typeface="Noto Sans Symbols"/>
              <a:buNone/>
            </a:pPr>
            <a:r>
              <a:rPr b="1" i="0" lang="en-US" sz="6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CORRELATION DOES NOT MEAN CAUSATION!! Why?</a:t>
            </a:r>
            <a:endParaRPr b="1" i="0" sz="66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70484" lvl="0" marL="342900" marR="0" rtl="0" algn="l">
              <a:spcBef>
                <a:spcPts val="1320"/>
              </a:spcBef>
              <a:spcAft>
                <a:spcPts val="0"/>
              </a:spcAft>
              <a:buClr>
                <a:schemeClr val="hlink"/>
              </a:buClr>
              <a:buSzPts val="4290"/>
              <a:buFont typeface="Noto Sans Symbols"/>
              <a:buNone/>
            </a:pPr>
            <a:r>
              <a:t/>
            </a:r>
            <a:endParaRPr b="1" i="0" sz="66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b="0" i="0" lang="en-US" sz="5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Correlation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57200" y="16764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1" marL="10350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1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Positive correlation</a:t>
            </a: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– indicates a direct relationship. Two variables in a study increase or decrease together</a:t>
            </a:r>
            <a:endParaRPr/>
          </a:p>
          <a:p>
            <a:pPr indent="-462280" lvl="1" marL="10350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1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577850" lvl="1" marL="10350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1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Negative correlation – </a:t>
            </a: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indicates an inverse relationship. As one variable in a study increases, the other variable decreases.</a:t>
            </a:r>
            <a:endParaRPr/>
          </a:p>
          <a:p>
            <a:pPr indent="-462280" lvl="1" marL="10350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577850" lvl="1" marL="10350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Examples?</a:t>
            </a:r>
            <a:endParaRPr/>
          </a:p>
          <a:p>
            <a:pPr indent="-227330" lvl="0" marL="34290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b="0" i="0" lang="en-US" sz="6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Correlation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60400" lvl="0" marL="66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Noto Sans Symbols"/>
              <a:buChar char="■"/>
            </a:pPr>
            <a:r>
              <a:rPr b="1" i="0" lang="en-US" sz="4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Correlation coefficient</a:t>
            </a:r>
            <a:r>
              <a:rPr b="0" i="0" lang="en-US" sz="4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a statistical measure that helps figure out how closely two things vary together and how well one predicts the other. Between +1 and -1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/>
          </a:p>
          <a:p>
            <a:pPr indent="-528320" lvl="0" marL="660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10820" lvl="0" marL="342900" rtl="0" algn="l"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How can psychologists clarify cause and effect?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457200" y="2133600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Noto Sans Symbols"/>
              <a:buChar char="■"/>
            </a:pPr>
            <a:r>
              <a:rPr b="1" i="0" lang="en-US" sz="4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Experiment</a:t>
            </a:r>
            <a:r>
              <a:rPr b="0" i="0" lang="en-US" sz="4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can isolate cause and effect.  A research method in which an investigator manipulates one or more factors to observe the effect on some behavioral or mental processes.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ahoma"/>
              <a:buNone/>
            </a:pPr>
            <a:r>
              <a:rPr b="1" i="0" lang="en-US" sz="32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Dependent &amp; Independent Variables 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https://www.youtube.com/watch?v=aeH1FzqdQZ0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</a:pPr>
            <a:r>
              <a:rPr b="0" i="0" lang="en-US" sz="28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https://www.youtube.com/watch?v=DaEvBlrvTmw</a:t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2733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How can psychologists clarify cause and effect?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1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Independent Variable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– the factor that is being manipulated. The variable whose effect is being studied. </a:t>
            </a:r>
            <a:endParaRPr/>
          </a:p>
          <a:p>
            <a:pPr indent="-477519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1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Dependent Variable – 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outcome factor. The variable that may change in response to manipulations of the independent variable.</a:t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477519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411480" lvl="0" marL="6096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hlink"/>
              </a:buClr>
              <a:buSzPts val="3120"/>
              <a:buFont typeface="Noto Sans Symbols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144780" lvl="0" marL="34290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457200" y="381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38200" lvl="0" marL="838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ahoma"/>
              <a:buNone/>
            </a:pPr>
            <a:r>
              <a:rPr b="0" i="0" lang="en-US" sz="48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Identify the IV and DV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1" marL="990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Studying the role of gender on reading scores.</a:t>
            </a:r>
            <a:endParaRPr/>
          </a:p>
          <a:p>
            <a:pPr indent="-533400" lvl="1" marL="990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Examining the effect of Prozac on symptoms of depression.</a:t>
            </a:r>
            <a:endParaRPr/>
          </a:p>
          <a:p>
            <a:pPr indent="-533400" lvl="1" marL="990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scientist studies the impact of a drug on cancer.</a:t>
            </a:r>
            <a:endParaRPr/>
          </a:p>
          <a:p>
            <a:pPr indent="-533400" lvl="1" marL="990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scientist studies the impact of withholding affection on rats amount of movement.</a:t>
            </a:r>
            <a:endParaRPr/>
          </a:p>
          <a:p>
            <a:pPr indent="-533400" lvl="1" marL="990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scientist studies how many days people can eat soup until they get sick. </a:t>
            </a:r>
            <a:endParaRPr/>
          </a:p>
          <a:p>
            <a:pPr indent="-533400" lvl="1" marL="9906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researcher is interested in how the activity level of 4-year-old children is affected by viewing a 30 min video of teenage mutant ninja turtles or a 30 min video of barney.</a:t>
            </a:r>
            <a:endParaRPr/>
          </a:p>
          <a:p>
            <a:pPr indent="-426085" lvl="1" marL="990600" rtl="0" algn="just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folHlink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35584" lvl="0" marL="342900" rtl="0" algn="l">
              <a:spcBef>
                <a:spcPts val="520"/>
              </a:spcBef>
              <a:spcAft>
                <a:spcPts val="0"/>
              </a:spcAft>
              <a:buSzPts val="1690"/>
              <a:buNone/>
            </a:pPr>
            <a:r>
              <a:t/>
            </a:r>
            <a:endParaRPr b="0" i="0" sz="26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2011-09-04T19:41:09Z</dcterms:created>
  <dc:creator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