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71" r:id="rId3"/>
    <p:sldId id="272" r:id="rId4"/>
    <p:sldId id="310" r:id="rId5"/>
    <p:sldId id="273" r:id="rId6"/>
    <p:sldId id="312" r:id="rId7"/>
    <p:sldId id="274" r:id="rId8"/>
    <p:sldId id="275" r:id="rId9"/>
    <p:sldId id="313" r:id="rId10"/>
    <p:sldId id="276" r:id="rId11"/>
    <p:sldId id="277" r:id="rId12"/>
    <p:sldId id="278" r:id="rId13"/>
    <p:sldId id="279" r:id="rId14"/>
    <p:sldId id="280" r:id="rId15"/>
    <p:sldId id="281" r:id="rId16"/>
    <p:sldId id="282" r:id="rId17"/>
    <p:sldId id="314" r:id="rId18"/>
    <p:sldId id="315" r:id="rId19"/>
    <p:sldId id="283" r:id="rId20"/>
    <p:sldId id="284" r:id="rId21"/>
    <p:sldId id="285" r:id="rId22"/>
    <p:sldId id="286" r:id="rId23"/>
    <p:sldId id="287" r:id="rId24"/>
    <p:sldId id="288" r:id="rId25"/>
    <p:sldId id="289" r:id="rId26"/>
    <p:sldId id="290" r:id="rId27"/>
    <p:sldId id="291" r:id="rId28"/>
    <p:sldId id="316" r:id="rId29"/>
    <p:sldId id="292" r:id="rId30"/>
    <p:sldId id="293" r:id="rId31"/>
    <p:sldId id="294" r:id="rId32"/>
    <p:sldId id="317" r:id="rId33"/>
    <p:sldId id="295" r:id="rId34"/>
    <p:sldId id="296" r:id="rId35"/>
    <p:sldId id="318" r:id="rId36"/>
    <p:sldId id="297" r:id="rId37"/>
    <p:sldId id="298" r:id="rId38"/>
    <p:sldId id="299" r:id="rId39"/>
    <p:sldId id="30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 SIMPSON"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00"/>
    <a:srgbClr val="00C050"/>
    <a:srgbClr val="00C05C"/>
    <a:srgbClr val="C00000"/>
    <a:srgbClr val="007FA3"/>
    <a:srgbClr val="C5F3FF"/>
    <a:srgbClr val="0070C4"/>
    <a:srgbClr val="E5F9FF"/>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82912" autoAdjust="0"/>
  </p:normalViewPr>
  <p:slideViewPr>
    <p:cSldViewPr>
      <p:cViewPr>
        <p:scale>
          <a:sx n="100" d="100"/>
          <a:sy n="100" d="100"/>
        </p:scale>
        <p:origin x="-1860" y="-3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4" d="100"/>
          <a:sy n="64" d="100"/>
        </p:scale>
        <p:origin x="-2616"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03-Mar-17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03-Mar-17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Merchandise inventory is the heart of a merchandising business, and cost of goods sold is the most important expense for a company that sells goods rather than services. Gross profit (or gross margin) is the difference between net sales and cost of goods sold. This chapter covers the accounting for inventory and cost of goods sold. It also shows you how to analyze financial statements. In this chapter, we focus on inventory, cost of goods sold, and gross profit.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this PowerPoint presentation contains mathematical equations, you may need to check that your computer has the following installed:</a:t>
            </a:r>
          </a:p>
          <a:p>
            <a:r>
              <a:rPr lang="en-US" sz="1200" kern="1200" dirty="0" smtClean="0">
                <a:solidFill>
                  <a:schemeClr val="tx1"/>
                </a:solidFill>
                <a:effectLst/>
                <a:latin typeface="+mn-lt"/>
                <a:ea typeface="+mn-ea"/>
                <a:cs typeface="+mn-cs"/>
              </a:rPr>
              <a:t>1) </a:t>
            </a:r>
            <a:r>
              <a:rPr lang="en-US" sz="1200" kern="1200" dirty="0" err="1" smtClean="0">
                <a:solidFill>
                  <a:schemeClr val="tx1"/>
                </a:solidFill>
                <a:effectLst/>
                <a:latin typeface="+mn-lt"/>
                <a:ea typeface="+mn-ea"/>
                <a:cs typeface="+mn-cs"/>
              </a:rPr>
              <a:t>MathType</a:t>
            </a:r>
            <a:r>
              <a:rPr lang="en-US" sz="1200" kern="1200" dirty="0" smtClean="0">
                <a:solidFill>
                  <a:schemeClr val="tx1"/>
                </a:solidFill>
                <a:effectLst/>
                <a:latin typeface="+mn-lt"/>
                <a:ea typeface="+mn-ea"/>
                <a:cs typeface="+mn-cs"/>
              </a:rPr>
              <a:t> Plugin</a:t>
            </a:r>
          </a:p>
          <a:p>
            <a:r>
              <a:rPr lang="en-US" sz="1200" kern="1200" dirty="0" smtClean="0">
                <a:solidFill>
                  <a:schemeClr val="tx1"/>
                </a:solidFill>
                <a:effectLst/>
                <a:latin typeface="+mn-lt"/>
                <a:ea typeface="+mn-ea"/>
                <a:cs typeface="+mn-cs"/>
              </a:rPr>
              <a:t>2) Math Player (free versions available)</a:t>
            </a:r>
          </a:p>
          <a:p>
            <a:r>
              <a:rPr lang="en-US" sz="1200" kern="1200" dirty="0" smtClean="0">
                <a:solidFill>
                  <a:schemeClr val="tx1"/>
                </a:solidFill>
                <a:effectLst/>
                <a:latin typeface="+mn-lt"/>
                <a:ea typeface="+mn-ea"/>
                <a:cs typeface="+mn-cs"/>
              </a:rPr>
              <a:t>3) NVDA Reader (free versions available)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443741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There are two main types of inventory accounting systems: the periodic system and the perpetual system. The periodic inventory system is used for inexpensive goods. A fabric store or a lumber yard won’t keep a running record of every bolt of fabric or every two-by-four. Instead, these stores count their inventory periodically—at least once a year—to determine the quantities on hand. Businesses such as restaurants and hometown nurseries also use the periodic system because the accounting cost of a periodic system is low.</a:t>
            </a:r>
          </a:p>
          <a:p>
            <a:r>
              <a:rPr lang="en-US" altLang="en-US" dirty="0" smtClean="0">
                <a:latin typeface="Arial" pitchFamily="34" charset="0"/>
                <a:ea typeface="ＭＳ Ｐゴシック" pitchFamily="34" charset="-128"/>
              </a:rPr>
              <a:t>A perpetual inventory system uses computer software to keep a running record of inventory on hand. This system achieves control over goods such as furniture, automobiles, jewelry, apparel, and most other types of inventory. Most businesses use the perpetual inventory system.</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912693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When you check out of a store, the clerk scans the bar codes on the labels of the items you buy. Suppose you are buying a desk lamp from a furniture store. The bar code on the product label holds lots of information. The optical scanner reads the bar code, and the computer records the sale and updates the inventory records. All accounting systems record each purchase of inventory. When a company makes a sale, two entries are needed in the perpetual system:</a:t>
            </a:r>
          </a:p>
          <a:p>
            <a:r>
              <a:rPr lang="en-US" altLang="en-US" dirty="0" smtClean="0">
                <a:latin typeface="Arial" pitchFamily="34" charset="0"/>
                <a:ea typeface="ＭＳ Ｐゴシック" pitchFamily="34" charset="-128"/>
              </a:rPr>
              <a:t>■ The company records the sale—debits Cash or Accounts Receivable and credits Sales Revenue for the sale price of the goods.</a:t>
            </a:r>
          </a:p>
          <a:p>
            <a:r>
              <a:rPr lang="en-US" altLang="en-US" dirty="0" smtClean="0">
                <a:latin typeface="Arial" pitchFamily="34" charset="0"/>
                <a:ea typeface="ＭＳ Ｐゴシック" pitchFamily="34" charset="-128"/>
              </a:rPr>
              <a:t>■ The company also debits Cost of Goods Sold and credits Inventory for the cost of the inventory sold.</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00452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journal entries to record inventory transactions are shown above. All amounts are assumed. When inventory is purchased, the Inventory account is increased. When inventory is sold, the Inventory account is decreased. Notice that </a:t>
            </a:r>
            <a:r>
              <a:rPr lang="en-US" altLang="en-US" dirty="0" smtClean="0">
                <a:solidFill>
                  <a:srgbClr val="000000"/>
                </a:solidFill>
                <a:latin typeface="Arial" pitchFamily="34" charset="0"/>
                <a:ea typeface="ＭＳ Ｐゴシック" pitchFamily="34" charset="-128"/>
              </a:rPr>
              <a:t>there are two entries for the sale. The first is at the selling price and the second is at cost.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2888518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Continuing the example on the previous page, the T-accounts for Inventory and Cost of Good Sold are shown with the journal entries posted. The beginning balance of inventory is assumed.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313898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resulting balance sheet and income statement are shown above.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389194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first entry to Inventory in the previous examples summarizes a lot of </a:t>
            </a:r>
            <a:r>
              <a:rPr lang="en-US" altLang="en-US" dirty="0" smtClean="0">
                <a:solidFill>
                  <a:srgbClr val="000000"/>
                </a:solidFill>
                <a:latin typeface="Arial" pitchFamily="34" charset="0"/>
                <a:ea typeface="ＭＳ Ｐゴシック" pitchFamily="34" charset="-128"/>
              </a:rPr>
              <a:t>detail. The cost of the inventory, $560,000, is the net amount of the purchases, determined as shown above. Freight-in is the transportation cost, paid by the buyer under terms FOB shipping  point, to move goods from the seller to the buyer. Freight-in is accounted for as part of the cost of inventory. A purchase return is a decrease in the cost of inventory because the buyer returned the goods to the seller (vendor). A purchase allowance also decreases the cost of inventory because the buyer got an allowance (a deduction) from the amount owed. </a:t>
            </a:r>
            <a:r>
              <a:rPr lang="en-US" altLang="en-US" dirty="0" smtClean="0">
                <a:latin typeface="Arial" pitchFamily="34" charset="0"/>
                <a:ea typeface="ＭＳ Ｐゴシック" pitchFamily="34" charset="-128"/>
              </a:rPr>
              <a:t>These terms are the “flip side” of the seller’s sales return and sales allowance</a:t>
            </a:r>
            <a:r>
              <a:rPr lang="en-US" altLang="en-US" dirty="0" smtClean="0">
                <a:solidFill>
                  <a:srgbClr val="000000"/>
                </a:solidFill>
                <a:latin typeface="Arial" pitchFamily="34" charset="0"/>
                <a:ea typeface="ＭＳ Ｐゴシック" pitchFamily="34" charset="-128"/>
              </a:rPr>
              <a:t>. To document approval of purchase returns, management issues a debit memorandum, meaning that accounts payable are reduced (debited) for the amount of the return. The offsetting credit is to inventory as the goods are shipped back to the seller (vendor). Purchase discounts and allowances are usually documented on the final invoice received from the vendor. A purchase discount is a decrease in the buyer’s cost of inventory earned by paying quickly. Many companies offer payment terms of “2/10 n/30.” This means the buyer can take, and the seller grants, a 2% discount for payment within 10 days, with the full amount due within 30 days if the buyer chooses not to pay early. Another common credit term is “net 30,” which tells </a:t>
            </a:r>
            <a:r>
              <a:rPr lang="en-US" altLang="en-US" dirty="0" smtClean="0">
                <a:latin typeface="Arial" pitchFamily="34" charset="0"/>
                <a:ea typeface="ＭＳ Ｐゴシック" pitchFamily="34" charset="-128"/>
              </a:rPr>
              <a:t>the customer to pay the full amount within 30 days.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3185944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Net sales are computed exactly the same as net purchases, but with no freight-in. Freight-out paid by the seller, under shipping terms FOB destination, is not part of the cost of inventory. Instead, freight-out is delivery expense. It’s the seller’s expense of delivering merchandise to customers.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713501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pitchFamily="34" charset="0"/>
                <a:ea typeface="ＭＳ Ｐゴシック" pitchFamily="34" charset="-128"/>
              </a:rPr>
              <a:t>The second learning objective is to apply and compare</a:t>
            </a:r>
            <a:r>
              <a:rPr lang="en-US" altLang="en-US" b="1" dirty="0" smtClean="0">
                <a:latin typeface="Arial" pitchFamily="34" charset="0"/>
                <a:ea typeface="ＭＳ Ｐゴシック" pitchFamily="34" charset="-128"/>
              </a:rPr>
              <a:t> </a:t>
            </a:r>
            <a:r>
              <a:rPr lang="en-US" altLang="en-US" dirty="0" smtClean="0">
                <a:latin typeface="Arial" pitchFamily="34" charset="0"/>
                <a:ea typeface="ＭＳ Ｐゴシック" pitchFamily="34" charset="-128"/>
              </a:rPr>
              <a:t>three inventory costing methods.</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005244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latin typeface="Arial" pitchFamily="34" charset="0"/>
                <a:ea typeface="ＭＳ Ｐゴシック" pitchFamily="34" charset="-128"/>
              </a:rPr>
              <a:t>Inventory is the first asset for which a manager can decide which accounting method to use. The accounting method selected affects the profits to be reported, the amount of income tax to be paid, and the values of the ratios derived from the financial statements</a:t>
            </a:r>
            <a:r>
              <a:rPr lang="en-US" altLang="en-US" b="1" dirty="0" smtClean="0">
                <a:latin typeface="Arial" pitchFamily="34" charset="0"/>
                <a:ea typeface="ＭＳ Ｐゴシック" pitchFamily="34" charset="-128"/>
              </a:rPr>
              <a:t>. </a:t>
            </a:r>
            <a:r>
              <a:rPr lang="en-US" altLang="en-US" dirty="0" smtClean="0">
                <a:latin typeface="Arial" pitchFamily="34" charset="0"/>
                <a:ea typeface="ＭＳ Ｐゴシック" pitchFamily="34" charset="-128"/>
              </a:rPr>
              <a:t>Determining the cost of inventory is easy when the unit cost remains constant</a:t>
            </a:r>
            <a:r>
              <a:rPr lang="en-US" altLang="en-US" dirty="0" smtClean="0">
                <a:solidFill>
                  <a:srgbClr val="C00000"/>
                </a:solidFill>
                <a:latin typeface="Arial" pitchFamily="34" charset="0"/>
                <a:ea typeface="ＭＳ Ｐゴシック" pitchFamily="34" charset="-128"/>
              </a:rPr>
              <a:t>.</a:t>
            </a:r>
            <a:r>
              <a:rPr lang="en-US" altLang="en-US" dirty="0" smtClean="0">
                <a:latin typeface="Arial" pitchFamily="34" charset="0"/>
                <a:ea typeface="ＭＳ Ｐゴシック" pitchFamily="34" charset="-128"/>
              </a:rPr>
              <a:t> But the unit cost usually changes. For example, prices often rise. To compute cost of goods sold and the cost of ending inventory still on hand, we must assign unit cost to the items. Accounting uses three generally accepted inventory methods:</a:t>
            </a:r>
          </a:p>
          <a:p>
            <a:pPr>
              <a:lnSpc>
                <a:spcPct val="90000"/>
              </a:lnSpc>
              <a:buFontTx/>
              <a:buAutoNum type="arabicPeriod"/>
            </a:pPr>
            <a:r>
              <a:rPr lang="en-US" altLang="en-US" dirty="0" smtClean="0">
                <a:latin typeface="Arial" pitchFamily="34" charset="0"/>
                <a:ea typeface="ＭＳ Ｐゴシック" pitchFamily="34" charset="-128"/>
              </a:rPr>
              <a:t>Specific unit cost </a:t>
            </a:r>
          </a:p>
          <a:p>
            <a:pPr>
              <a:lnSpc>
                <a:spcPct val="90000"/>
              </a:lnSpc>
              <a:buFontTx/>
              <a:buAutoNum type="arabicPeriod"/>
            </a:pPr>
            <a:r>
              <a:rPr lang="en-US" altLang="en-US" dirty="0" smtClean="0">
                <a:latin typeface="Arial" pitchFamily="34" charset="0"/>
                <a:ea typeface="ＭＳ Ｐゴシック" pitchFamily="34" charset="-128"/>
              </a:rPr>
              <a:t>Average cost</a:t>
            </a:r>
          </a:p>
          <a:p>
            <a:pPr>
              <a:lnSpc>
                <a:spcPct val="90000"/>
              </a:lnSpc>
              <a:buFontTx/>
              <a:buAutoNum type="arabicPeriod"/>
            </a:pPr>
            <a:r>
              <a:rPr lang="en-US" altLang="en-US" dirty="0" smtClean="0">
                <a:latin typeface="Arial" pitchFamily="34" charset="0"/>
                <a:ea typeface="ＭＳ Ｐゴシック" pitchFamily="34" charset="-128"/>
              </a:rPr>
              <a:t>First-in, first-out (FIFO) cost </a:t>
            </a:r>
          </a:p>
          <a:p>
            <a:pPr>
              <a:lnSpc>
                <a:spcPct val="90000"/>
              </a:lnSpc>
              <a:buFontTx/>
              <a:buAutoNum type="arabicPeriod"/>
            </a:pPr>
            <a:endParaRPr lang="en-US" altLang="en-US" dirty="0" smtClean="0">
              <a:latin typeface="Arial" pitchFamily="34" charset="0"/>
              <a:ea typeface="ＭＳ Ｐゴシック" pitchFamily="34" charset="-128"/>
            </a:endParaRPr>
          </a:p>
          <a:p>
            <a:pPr>
              <a:lnSpc>
                <a:spcPct val="90000"/>
              </a:lnSpc>
            </a:pPr>
            <a:r>
              <a:rPr lang="en-US" altLang="en-US" dirty="0" smtClean="0">
                <a:latin typeface="Arial" pitchFamily="34" charset="0"/>
                <a:ea typeface="ＭＳ Ｐゴシック" pitchFamily="34" charset="-128"/>
              </a:rPr>
              <a:t>	A company can use any of these methods</a:t>
            </a:r>
            <a:r>
              <a:rPr lang="en-US" altLang="en-US" dirty="0" smtClean="0">
                <a:solidFill>
                  <a:srgbClr val="C00000"/>
                </a:solidFill>
                <a:latin typeface="Arial" pitchFamily="34" charset="0"/>
                <a:ea typeface="ＭＳ Ｐゴシック" pitchFamily="34" charset="-128"/>
              </a:rPr>
              <a:t> </a:t>
            </a:r>
            <a:r>
              <a:rPr lang="en-US" altLang="en-US" b="1" dirty="0" smtClean="0">
                <a:solidFill>
                  <a:srgbClr val="000000"/>
                </a:solidFill>
                <a:latin typeface="Arial" pitchFamily="34" charset="0"/>
                <a:ea typeface="ＭＳ Ｐゴシック" pitchFamily="34" charset="-128"/>
              </a:rPr>
              <a:t>since they are all permitted under Generally Accepted Accounting Principles</a:t>
            </a:r>
            <a:r>
              <a:rPr lang="en-US" altLang="en-US" dirty="0" smtClean="0">
                <a:solidFill>
                  <a:srgbClr val="000000"/>
                </a:solidFill>
                <a:latin typeface="Arial" pitchFamily="34" charset="0"/>
                <a:ea typeface="ＭＳ Ｐゴシック" pitchFamily="34" charset="-128"/>
              </a:rPr>
              <a:t>. The methods can have very different effects on reported profits, income taxes, and cash flow. Therefore, companies select their inventory method with great care </a:t>
            </a:r>
            <a:r>
              <a:rPr lang="en-US" altLang="en-US" b="1" dirty="0" smtClean="0">
                <a:solidFill>
                  <a:srgbClr val="000000"/>
                </a:solidFill>
                <a:latin typeface="Arial" pitchFamily="34" charset="0"/>
                <a:ea typeface="ＭＳ Ｐゴシック" pitchFamily="34" charset="-128"/>
              </a:rPr>
              <a:t>depending on their profit and cash flow objectives. </a:t>
            </a:r>
          </a:p>
          <a:p>
            <a:pPr>
              <a:lnSpc>
                <a:spcPct val="90000"/>
              </a:lnSpc>
            </a:pPr>
            <a:endParaRPr lang="en-US" altLang="en-US" dirty="0" smtClean="0">
              <a:latin typeface="Arial" pitchFamily="34" charset="0"/>
              <a:ea typeface="ＭＳ Ｐゴシック" pitchFamily="34" charset="-128"/>
            </a:endParaRPr>
          </a:p>
          <a:p>
            <a:pPr>
              <a:lnSpc>
                <a:spcPct val="90000"/>
              </a:lnSpc>
            </a:pPr>
            <a:r>
              <a:rPr lang="en-US" altLang="en-US" dirty="0" smtClean="0">
                <a:latin typeface="Arial" pitchFamily="34" charset="0"/>
                <a:ea typeface="ＭＳ Ｐゴシック" pitchFamily="34" charset="-128"/>
              </a:rPr>
              <a:t>Last-in, first-out (LIFO) cost is no longer acceptable for inventory costing, though you are apt to hear the term used.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895163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Some businesses deal in unique inventory items, such as automobiles, antique furniture, jewels, and real estate. These businesses cost </a:t>
            </a:r>
            <a:r>
              <a:rPr lang="en-US" altLang="en-US" dirty="0" smtClean="0">
                <a:solidFill>
                  <a:srgbClr val="000000"/>
                </a:solidFill>
                <a:latin typeface="Arial" pitchFamily="34" charset="0"/>
                <a:ea typeface="ＭＳ Ｐゴシック" pitchFamily="34" charset="-128"/>
              </a:rPr>
              <a:t>their inventories </a:t>
            </a:r>
            <a:r>
              <a:rPr lang="en-US" altLang="en-US" dirty="0" smtClean="0">
                <a:latin typeface="Arial" pitchFamily="34" charset="0"/>
                <a:ea typeface="ＭＳ Ｐゴシック" pitchFamily="34" charset="-128"/>
              </a:rPr>
              <a:t>at the specific cost of the particular unit. This method is too expensive to use for inventory items that have common characteristics, such as bushels of wheat, gallons of paint, or auto tires.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734626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latin typeface="Arial" pitchFamily="34" charset="0"/>
                <a:ea typeface="ＭＳ Ｐゴシック" pitchFamily="34" charset="-128"/>
              </a:rPr>
              <a:t>The first learning objective is to account for inventory using the perpetual and periodic inventory systems.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4132504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average-cost method, sometimes called the weighted-average method, is based on the average cost of inventory during the period. The average cost per unit is determined by dividing the Cost of goods available by the number of units available. Goods and units available is found by summing the beginning inventory plus purchases. This average cost per unit is multiplied by the number of units sold to determine Cost of Goods Sold and by number of units on hand to determine ending inventory.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3128010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Under the FIFO method, the first costs into inventory are the first costs assigned to cost of goods sold—hence, the name first-in, first-out. Under FIFO, the cost of ending inventory is always based on the latest costs incurred.</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22278064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ltLang="en-US" dirty="0" smtClean="0">
                <a:latin typeface="Arial" pitchFamily="34" charset="0"/>
                <a:ea typeface="ＭＳ Ｐゴシック" pitchFamily="34" charset="-128"/>
              </a:rPr>
              <a:t>Leon’s bought a total of 60 lamps, paying a total of $900. At the end of the period, there were only 20 lamps left, meaning 40 lamps had been sold.</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495953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defTabSz="457200">
              <a:defRPr/>
            </a:pPr>
            <a:r>
              <a:rPr lang="en-US" sz="1400" dirty="0" smtClean="0">
                <a:ea typeface="+mn-ea"/>
                <a:cs typeface="+mn-cs"/>
              </a:rPr>
              <a:t>The big accounting questions are:</a:t>
            </a:r>
          </a:p>
          <a:p>
            <a:pPr marL="457200" indent="-457200" algn="ctr" defTabSz="457200">
              <a:defRPr/>
            </a:pPr>
            <a:endParaRPr lang="en-US" sz="1400" dirty="0" smtClean="0">
              <a:ea typeface="+mn-ea"/>
              <a:cs typeface="+mn-cs"/>
            </a:endParaRPr>
          </a:p>
          <a:p>
            <a:pPr marL="457200" indent="-457200" defTabSz="457200">
              <a:buFontTx/>
              <a:buAutoNum type="arabicPeriod"/>
              <a:defRPr/>
            </a:pPr>
            <a:r>
              <a:rPr lang="en-US" dirty="0" smtClean="0">
                <a:ea typeface="+mn-ea"/>
                <a:cs typeface="+mn-cs"/>
              </a:rPr>
              <a:t>What is the cost of goods sold for the income statement?</a:t>
            </a:r>
          </a:p>
          <a:p>
            <a:pPr marL="457200" indent="-457200" defTabSz="457200">
              <a:buFontTx/>
              <a:buAutoNum type="arabicPeriod"/>
              <a:defRPr/>
            </a:pPr>
            <a:endParaRPr lang="en-US" dirty="0" smtClean="0">
              <a:ea typeface="+mn-ea"/>
              <a:cs typeface="+mn-cs"/>
            </a:endParaRPr>
          </a:p>
          <a:p>
            <a:pPr marL="457200" indent="-457200" defTabSz="457200">
              <a:buFontTx/>
              <a:buAutoNum type="arabicPeriod"/>
              <a:defRPr/>
            </a:pPr>
            <a:r>
              <a:rPr lang="en-US" dirty="0" smtClean="0">
                <a:ea typeface="+mn-ea"/>
                <a:cs typeface="+mn-cs"/>
              </a:rPr>
              <a:t>What is the cost of the ending inventory for the balance sheet?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35258918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ltLang="en-US" dirty="0" smtClean="0">
                <a:latin typeface="Arial" pitchFamily="34" charset="0"/>
                <a:ea typeface="ＭＳ Ｐゴシック" pitchFamily="34" charset="-128"/>
              </a:rPr>
              <a:t>The 60 units cost a total of $900. Therefore on average they cost $900/60 units or $15/unit. </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That average price is then used to calculate the cost of goods sold, and the value of the ending inventory.</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40 units were sold, each worth $15 on average for a cost of good sold of $15 per unit X 40 units or $600.</a:t>
            </a:r>
          </a:p>
          <a:p>
            <a:r>
              <a:rPr lang="en-CA" altLang="en-US" dirty="0" smtClean="0">
                <a:latin typeface="Arial" pitchFamily="34" charset="0"/>
                <a:ea typeface="ＭＳ Ｐゴシック" pitchFamily="34" charset="-128"/>
              </a:rPr>
              <a:t>20 units are left, each worth $15 on average for an ending inventory of $15 per unit X 20 units or $300.</a:t>
            </a:r>
          </a:p>
          <a:p>
            <a:r>
              <a:rPr lang="en-CA" altLang="en-US" dirty="0" smtClean="0">
                <a:latin typeface="Arial" pitchFamily="34" charset="0"/>
                <a:ea typeface="ＭＳ Ｐゴシック" pitchFamily="34" charset="-128"/>
              </a:rPr>
              <a:t>You can check this buy adding the cost of goods sold with the ending inventory value, which should equal the total cost of goods purchased: $600 + $300 = $900.</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548153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ltLang="en-US" dirty="0" smtClean="0">
                <a:latin typeface="Arial" pitchFamily="34" charset="0"/>
                <a:ea typeface="ＭＳ Ｐゴシック" pitchFamily="34" charset="-128"/>
              </a:rPr>
              <a:t>Under the First-in, First-out (FIFO) method, the 20 units left in the ending inventory were all purchased in the last lot of 25 that were purchased for $18 each. Therefore the 20 units are all worth $18 each, and the total value of the ending inventory is $18 per unit X 20 units or $360.</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5621844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000" dirty="0" smtClean="0">
                <a:latin typeface="Arial" pitchFamily="34" charset="0"/>
                <a:ea typeface="ＭＳ Ｐゴシック" pitchFamily="34" charset="-128"/>
              </a:rPr>
              <a:t>Sold 40 units: 10 from the first group purchased, 25 from the second group, and 5 from the remaining 25 that were purchased. </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The first group of purchases cost $10 each. Therefore the total cost of the 10 units is $100.</a:t>
            </a:r>
          </a:p>
          <a:p>
            <a:r>
              <a:rPr lang="en-CA" altLang="en-US" dirty="0" smtClean="0">
                <a:latin typeface="Arial" pitchFamily="34" charset="0"/>
                <a:ea typeface="ＭＳ Ｐゴシック" pitchFamily="34" charset="-128"/>
              </a:rPr>
              <a:t>The second group of purchases cost $14 each. Therefore the total cost of the 25 units is $350. </a:t>
            </a:r>
          </a:p>
          <a:p>
            <a:r>
              <a:rPr lang="en-CA" altLang="en-US" dirty="0" smtClean="0">
                <a:latin typeface="Arial" pitchFamily="34" charset="0"/>
                <a:ea typeface="ＭＳ Ｐゴシック" pitchFamily="34" charset="-128"/>
              </a:rPr>
              <a:t>The last group of purchases cost $18 each. Therefore the total cost of the 5 units is $90.</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Total cost is $540.</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9018642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When inventory unit costs change, the various inventory methods produce different cost-of-goods sold figures, and therefore gross profit and net income amounts as well. On the balance sheet, the amount of inventory will differ as well. </a:t>
            </a:r>
          </a:p>
          <a:p>
            <a:r>
              <a:rPr lang="en-US" altLang="en-US" dirty="0" smtClean="0">
                <a:latin typeface="Arial" pitchFamily="34" charset="0"/>
                <a:ea typeface="ＭＳ Ｐゴシック" pitchFamily="34" charset="-128"/>
              </a:rPr>
              <a:t>When inventory prices are increasing, FIFO will results in the lower Cost of Goods Sold because it consists of older, less expensive costs. This results in a higher gross profit and higher net income. On the balance sheet, FIFO results in a higher inventory balance because it represents the more recent and costly purchases.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21482280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itchFamily="34" charset="0"/>
                <a:ea typeface="ＭＳ Ｐゴシック" pitchFamily="34" charset="-128"/>
              </a:rPr>
              <a:t>The third learning objective is to explain how accounting standards apply to inventory</a:t>
            </a:r>
            <a:r>
              <a:rPr lang="en-US" altLang="en-US" dirty="0" smtClean="0">
                <a:latin typeface="Arial" pitchFamily="34" charset="0"/>
                <a:ea typeface="ＭＳ Ｐゴシック" pitchFamily="34" charset="-128"/>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38114427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The accounting principle that has special relevance to inventory:</a:t>
            </a:r>
          </a:p>
          <a:p>
            <a:r>
              <a:rPr lang="en-US" altLang="en-US" dirty="0" smtClean="0">
                <a:latin typeface="Arial" pitchFamily="34" charset="0"/>
                <a:ea typeface="ＭＳ Ｐゴシック" pitchFamily="34" charset="-128"/>
              </a:rPr>
              <a:t>■ Comparability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294963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ltLang="en-US" dirty="0" smtClean="0">
                <a:latin typeface="Arial" pitchFamily="34" charset="0"/>
                <a:ea typeface="ＭＳ Ｐゴシック" pitchFamily="34" charset="-128"/>
              </a:rPr>
              <a:t>This slide compares income statements from a service company and a merchandising company:</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A service company has service revenue, while a merchandising company has sales revenue or more simply “sales”.</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The major difference between a merchandising company and a service company is that a merchandising company sells inventory, and a service company does not. This means that a merchandising company often has two extra lines on its income statement before the operating expenses, that a service company does not have: cost of goods sold and gross profit.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9278856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Investors like to compare a company’s financial statements from one period to the next so they can use this information to make a decision. In order to do this, the company must use the same accounting method for inventory consistently from one accounting period to another. </a:t>
            </a:r>
          </a:p>
          <a:p>
            <a:endParaRPr lang="en-US" altLang="en-US" dirty="0" smtClean="0">
              <a:latin typeface="Arial" pitchFamily="34" charset="0"/>
              <a:ea typeface="ＭＳ Ｐゴシック" pitchFamily="34" charset="-128"/>
            </a:endParaRPr>
          </a:p>
          <a:p>
            <a:r>
              <a:rPr lang="en-US" altLang="en-US" dirty="0" smtClean="0">
                <a:latin typeface="Arial" pitchFamily="34" charset="0"/>
                <a:ea typeface="ＭＳ Ｐゴシック" pitchFamily="34" charset="-128"/>
              </a:rPr>
              <a:t>Both IFRS and ASPE allow a change in the accounting method, indicating that it is acceptable if it “results in the financial statements providing reliable and more relevant information.” The change should normally be applied retrospectively, which means that prior years’ financial statements should be restated to reflect the change. In addition, the effect of the change on the current financial statements should be disclosed, and would be found in the notes to the financial statements according to the disclosure principal.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2009016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lower-of-cost-and-net-realizable-value rule (abbreviated as LCNRV) is based on the principles of relevance and representational faithfulness. LCNRV requires that inventory be reported in the financial statements at whichever is lower—the inventory’s historical cost or its market value. Applied to inventories, market value generally means current replacement cost (that is, how much the business would have to pay now to replace its inventory). If the replacement cost of inventory falls below its historical cost, the business must write down the value of its goods to market value, which is the most relevant and representationally faithful measure of its true worth to the business. The business reports ending inventory at its LCNRV value on the balance sheet</a:t>
            </a:r>
            <a:r>
              <a:rPr lang="en-US" altLang="en-US" dirty="0" smtClean="0">
                <a:solidFill>
                  <a:srgbClr val="000000"/>
                </a:solidFill>
                <a:latin typeface="Arial" pitchFamily="34" charset="0"/>
                <a:ea typeface="ＭＳ Ｐゴシック" pitchFamily="34" charset="-128"/>
              </a:rPr>
              <a:t>. If the market value of inventory is above cost, no adjustment is made for LCNRV.</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30056151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fourth learning objective is to compute and evaluate gross profit and inventory turnover.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1117859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Gross profit—sales minus cost of goods sold—is a key indicator of a company’s ability to sell inventory at a profit. Merchandisers strive to increase gross profit percentage, also called the gross margin percentage. Gross profit percentage is markup stated as a percentage of sales</a:t>
            </a:r>
            <a:r>
              <a:rPr lang="en-US" altLang="en-US" dirty="0" smtClean="0">
                <a:solidFill>
                  <a:srgbClr val="C00000"/>
                </a:solidFill>
                <a:latin typeface="Arial" pitchFamily="34" charset="0"/>
                <a:ea typeface="ＭＳ Ｐゴシック" pitchFamily="34" charset="-128"/>
              </a:rPr>
              <a:t>. </a:t>
            </a:r>
            <a:r>
              <a:rPr lang="en-US" altLang="en-US" dirty="0" smtClean="0">
                <a:latin typeface="Arial" pitchFamily="34" charset="0"/>
                <a:ea typeface="ＭＳ Ｐゴシック" pitchFamily="34" charset="-128"/>
              </a:rPr>
              <a:t>The gross profit percentage is watched carefully by managers and investors.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2885385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A company strives to sell its inventory as quickly as possible because the goods generate no profit until they’re sold. The faster the sales, the higher the income, and vice versa for slow-moving goods. Ideally, a business could operate with zero inventory, but most businesses, especially retailers, must keep some goods on hand. Inventory turnover, the ratio of cost of goods sold to average inventory, indicates how rapidly inventory is sold. Inventory turnover varies from industry to industry</a:t>
            </a:r>
            <a:r>
              <a:rPr lang="en-US" altLang="en-US" dirty="0" smtClean="0">
                <a:solidFill>
                  <a:srgbClr val="C00000"/>
                </a:solidFill>
                <a:latin typeface="Arial" pitchFamily="34" charset="0"/>
                <a:ea typeface="ＭＳ Ｐゴシック" pitchFamily="34" charset="-128"/>
              </a:rPr>
              <a:t>. </a:t>
            </a:r>
            <a:r>
              <a:rPr lang="en-US" altLang="en-US" dirty="0" smtClean="0">
                <a:latin typeface="Arial" pitchFamily="34" charset="0"/>
                <a:ea typeface="ＭＳ Ｐゴシック" pitchFamily="34" charset="-128"/>
              </a:rPr>
              <a:t>The inventory turnover statistic shows how many times the company sold (or turned over) its average level of inventory during the year. Inventory turnover varies from industry to industry.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42853013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sixth learning objective is to analyze the effects of inventory errors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24098352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Inventory errors sometimes occur. An error in ending inventory creates errors for two accounting periods. In the table above, the impact of overstated inventory is shown. Inventory errors counterbalance in two consecutive periods. Beginning inventory and ending inventory have opposite effects on cost of goods sold (beginning inventory is added; ending inventory is subtracted). Therefore, after two periods, an inventory error washes out (counterbalances).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40188297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Inventory errors sometimes occur. Starting in period 1, in which ending inventory is overstated by $5,000 and cost of goods sold is therefore understated by $5,000. Then compare period 1 with period 3, which is correct. Period 1 should look exactly like period 3.</a:t>
            </a:r>
          </a:p>
          <a:p>
            <a:endParaRPr lang="en-US" altLang="en-US" dirty="0" smtClean="0">
              <a:latin typeface="Arial" pitchFamily="34" charset="0"/>
              <a:ea typeface="ＭＳ Ｐゴシック" pitchFamily="34" charset="-128"/>
            </a:endParaRPr>
          </a:p>
          <a:p>
            <a:r>
              <a:rPr lang="en-US" altLang="en-US" dirty="0" smtClean="0">
                <a:latin typeface="Arial" pitchFamily="34" charset="0"/>
                <a:ea typeface="ＭＳ Ｐゴシック" pitchFamily="34" charset="-128"/>
              </a:rPr>
              <a:t> Inventory errors counterbalance in two consecutive periods. Why? Recall that period 1’s ending inventory becomes period 2’s beginning inventory amount. Thus, the error in period 1 carries over into period 2. Trace the ending inventory of $15,000 from period 1 to period 2. Then compare periods 2 and 3. All periods should look exactly like period 3.</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5829253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The two most common ways to “cook the books” with inventory are (1) inserting fictitious inventory, thus over-stating quantities; and (2) deliberately overstating unit prices used in the computation of ending inventory amounts.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23867626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237873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ltLang="en-US" dirty="0" smtClean="0">
                <a:latin typeface="Arial" pitchFamily="34" charset="0"/>
                <a:ea typeface="ＭＳ Ｐゴシック" pitchFamily="34" charset="-128"/>
              </a:rPr>
              <a:t>This slide compares income statements from a service company and a merchandising company:</a:t>
            </a:r>
          </a:p>
          <a:p>
            <a:endParaRPr lang="en-CA" altLang="en-US" dirty="0" smtClean="0">
              <a:latin typeface="Arial" pitchFamily="34" charset="0"/>
              <a:ea typeface="ＭＳ Ｐゴシック" pitchFamily="34" charset="-128"/>
            </a:endParaRPr>
          </a:p>
          <a:p>
            <a:r>
              <a:rPr lang="en-CA" altLang="en-US" dirty="0" smtClean="0">
                <a:latin typeface="Arial" pitchFamily="34" charset="0"/>
                <a:ea typeface="ＭＳ Ｐゴシック" pitchFamily="34" charset="-128"/>
              </a:rPr>
              <a:t>A merchandising company will have an account called inventory in its current asset section of the Balance Sheet. A service company will not have that account.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92788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basic concept of accounting for merchandise inventory can be illustrated with an example. Suppose a furniture store has in stock three chairs that cost $300 each. The furniture store marks the chairs up by $200 and sells two of the chairs for $500 each.</a:t>
            </a:r>
            <a:r>
              <a:rPr lang="en-US" altLang="en-US" dirty="0" smtClean="0">
                <a:latin typeface="Berkeley-Book" charset="0"/>
                <a:ea typeface="ＭＳ Ｐゴシック" pitchFamily="34" charset="-128"/>
              </a:rPr>
              <a:t> The furniture store’s balance sheet reports the one chair that the company still holds in inventory. The income statement reports the cost of the two chairs sold as shown above.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494019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basic concept of how we identify inventory, the asset, from cost of goods sold, the expense is shown above. The cost of the inventory sold shifts from asset to expense when the seller delivers the goods to the buyer.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2999398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itchFamily="34" charset="0"/>
                <a:ea typeface="ＭＳ Ｐゴシック" pitchFamily="34" charset="-128"/>
              </a:rPr>
              <a:t>Note the difference between the sale price of inventory and the cost of inventory. In our example,</a:t>
            </a:r>
          </a:p>
          <a:p>
            <a:r>
              <a:rPr lang="en-US" altLang="en-US" dirty="0" smtClean="0">
                <a:latin typeface="Arial" pitchFamily="34" charset="0"/>
                <a:ea typeface="ＭＳ Ｐゴシック" pitchFamily="34" charset="-128"/>
              </a:rPr>
              <a:t>▶ Sales revenue is based on the sale price of the inventory sold ($500 per chair).</a:t>
            </a:r>
          </a:p>
          <a:p>
            <a:r>
              <a:rPr lang="en-US" altLang="en-US" dirty="0" smtClean="0">
                <a:latin typeface="Arial" pitchFamily="34" charset="0"/>
                <a:ea typeface="ＭＳ Ｐゴシック" pitchFamily="34" charset="-128"/>
              </a:rPr>
              <a:t>▶ Cost of goods sold is based on the cost of the inventory sold ($300 per chair).</a:t>
            </a:r>
          </a:p>
          <a:p>
            <a:r>
              <a:rPr lang="en-US" altLang="en-US" dirty="0" smtClean="0">
                <a:latin typeface="Arial" pitchFamily="34" charset="0"/>
                <a:ea typeface="ＭＳ Ｐゴシック" pitchFamily="34" charset="-128"/>
              </a:rPr>
              <a:t>▶ Inventory on the balance sheet is based on the cost of the inventory still on hand ($300 per chair).</a:t>
            </a:r>
          </a:p>
          <a:p>
            <a:r>
              <a:rPr lang="en-US" altLang="en-US" dirty="0" smtClean="0">
                <a:latin typeface="Arial" pitchFamily="34" charset="0"/>
                <a:ea typeface="ＭＳ Ｐゴシック" pitchFamily="34" charset="-128"/>
              </a:rPr>
              <a:t>Gross profit, also called gross margin, is the excess of sales revenue over cost of goods sold. It is called gross profit because operating expenses have not yet been subtracted</a:t>
            </a:r>
            <a:r>
              <a:rPr lang="en-US" altLang="en-US" i="1" dirty="0" smtClean="0">
                <a:latin typeface="Arial" pitchFamily="34" charset="0"/>
                <a:ea typeface="ＭＳ Ｐゴシック" pitchFamily="34" charset="-128"/>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3488666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number of inventory units on hand is determined from the accounting records, backed up by a physical count of the goods at year-end. Companies do not include in their inventory any goods they hold on consignment because those goods belong to another company. But they do include their own inventory that is out on consignment and held by another company</a:t>
            </a:r>
            <a:r>
              <a:rPr lang="en-US" altLang="en-US" dirty="0" smtClean="0">
                <a:solidFill>
                  <a:srgbClr val="000000"/>
                </a:solidFill>
                <a:latin typeface="Arial" pitchFamily="34" charset="0"/>
                <a:ea typeface="ＭＳ Ｐゴシック" pitchFamily="34" charset="-128"/>
              </a:rPr>
              <a:t>. Consigned goods are always reported in the accounting records of the company that owns them, regardless of where they are physically being held for sale. </a:t>
            </a:r>
            <a:r>
              <a:rPr lang="en-US" altLang="en-US" dirty="0" smtClean="0">
                <a:latin typeface="Arial" pitchFamily="34" charset="0"/>
                <a:ea typeface="ＭＳ Ｐゴシック" pitchFamily="34" charset="-128"/>
              </a:rPr>
              <a:t>Companies include inventory in transit from suppliers or in transit to customers that, according to shipping terms, legally belongs to them as of the year-end.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2830594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en-US" dirty="0" smtClean="0">
                <a:latin typeface="Arial" pitchFamily="34" charset="0"/>
                <a:ea typeface="ＭＳ Ｐゴシック" pitchFamily="34" charset="-128"/>
              </a:rPr>
              <a:t>Shipping terms, otherwise known as FOB (free on board) terms, indicate who owns the goods at a particular time and, therefore, who must pay for the shipping costs. When the vendor invoice specifies FOB shipping point (the most common business practice), legal title to the goods passes from the seller to the purchaser when the inventory leaves the seller’s place of business. The purchaser therefore owns the goods while they are in transit and must pay the transportation costs. In the case of goods purchased FOB shipping point, the company purchasing the goods must include goods in transit from suppliers as units in inventory as of the year-end. In the case of goods purchased FOB destination, title to the goods does not pass from the seller to the purchaser until the goods arrive at the purchaser’s receiving dock. Therefore, these goods are not counted in year-end inventory of the purchasing company. Rather, the cost of these goods is included in inventory of the seller until the goods reach their destination.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9DF6EFB-3F44-496C-A842-1E0B3D3B975A}" type="datetimeFigureOut">
              <a:rPr lang="en-US" smtClean="0"/>
              <a:pPr/>
              <a:t>03-Mar-17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5" name="TextBox 14"/>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Canada Inc.</a:t>
            </a:r>
            <a:endParaRPr lang="en-US" altLang="en-US" sz="700" b="1"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000"/>
            </a:lvl1pPr>
            <a:lvl2pPr>
              <a:defRPr sz="20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000"/>
            </a:lvl1pPr>
            <a:lvl2pPr>
              <a:defRPr sz="20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03-Mar-17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0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03-Mar-17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Figures+Tabl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7" name="Content Placeholder 6"/>
          <p:cNvSpPr>
            <a:spLocks noGrp="1"/>
          </p:cNvSpPr>
          <p:nvPr>
            <p:ph sz="quarter" idx="14"/>
          </p:nvPr>
        </p:nvSpPr>
        <p:spPr>
          <a:xfrm>
            <a:off x="457200" y="5410200"/>
            <a:ext cx="8229600" cy="758952"/>
          </a:xfrm>
        </p:spPr>
        <p:txBody>
          <a:bodyPr/>
          <a:lstStyle>
            <a:lvl1pPr marL="0" indent="0">
              <a:buNone/>
              <a:defRPr/>
            </a:lvl1pPr>
          </a:lstStyle>
          <a:p>
            <a:pPr lvl="0"/>
            <a:endParaRPr lang="en-US" dirty="0"/>
          </a:p>
        </p:txBody>
      </p:sp>
      <p:sp>
        <p:nvSpPr>
          <p:cNvPr id="4" name="Content Placeholder 3"/>
          <p:cNvSpPr>
            <a:spLocks noGrp="1"/>
          </p:cNvSpPr>
          <p:nvPr>
            <p:ph sz="quarter" idx="13"/>
          </p:nvPr>
        </p:nvSpPr>
        <p:spPr>
          <a:xfrm>
            <a:off x="457200" y="4495800"/>
            <a:ext cx="8229600" cy="762000"/>
          </a:xfrm>
        </p:spPr>
        <p:txBody>
          <a:bodyPr/>
          <a:lstStyle>
            <a:lvl1pPr marL="0" indent="0">
              <a:buNone/>
              <a:defRPr/>
            </a:lvl1pPr>
          </a:lstStyle>
          <a:p>
            <a:pPr lvl="0"/>
            <a:endParaRPr lang="en-US" dirty="0"/>
          </a:p>
        </p:txBody>
      </p:sp>
      <p:sp>
        <p:nvSpPr>
          <p:cNvPr id="3" name="Content Placeholder 2"/>
          <p:cNvSpPr>
            <a:spLocks noGrp="1"/>
          </p:cNvSpPr>
          <p:nvPr>
            <p:ph idx="1"/>
          </p:nvPr>
        </p:nvSpPr>
        <p:spPr>
          <a:xfrm>
            <a:off x="457200" y="1600201"/>
            <a:ext cx="8229600" cy="762000"/>
          </a:xfrm>
        </p:spPr>
        <p:txBody>
          <a:bodyPr/>
          <a:lstStyle>
            <a:lvl1pPr marL="0" indent="0">
              <a:buClr>
                <a:srgbClr val="007FA3"/>
              </a:buClr>
              <a:buSzPct val="100000"/>
              <a:buNone/>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a:prstGeom prst="rect">
            <a:avLst/>
          </a:prstGeom>
        </p:spPr>
        <p:txBody>
          <a:bodyPr/>
          <a:lstStyle/>
          <a:p>
            <a:fld id="{A9DF6EFB-3F44-496C-A842-1E0B3D3B975A}" type="datetimeFigureOut">
              <a:rPr lang="en-US" smtClean="0"/>
              <a:pPr/>
              <a:t>03-Mar-17</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142705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03-Mar-17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03-Mar-17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Canada Inc.</a:t>
            </a:r>
            <a:endParaRPr lang="en-US" altLang="en-US" sz="700" b="1" dirty="0">
              <a:ea typeface="Verdana" panose="020B0604030504040204" pitchFamily="34" charset="0"/>
              <a:cs typeface="Verdana" panose="020B0604030504040204" pitchFamily="34" charset="0"/>
            </a:endParaRPr>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4386"/>
            <a:ext cx="4040982"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168298"/>
            <a:ext cx="404098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344386"/>
            <a:ext cx="4057650"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629150" y="2168298"/>
            <a:ext cx="405765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03-Mar-17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38942"/>
            <a:ext cx="4040982"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162854"/>
            <a:ext cx="4040982"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338942"/>
            <a:ext cx="4057650"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629150" y="2162854"/>
            <a:ext cx="405765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03-Mar-17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7200" y="3935863"/>
            <a:ext cx="4042512"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637312" y="3946751"/>
            <a:ext cx="4049488"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03-Mar-17</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hapter Opener">
    <p:spTree>
      <p:nvGrpSpPr>
        <p:cNvPr id="1" name=""/>
        <p:cNvGrpSpPr/>
        <p:nvPr/>
      </p:nvGrpSpPr>
      <p:grpSpPr>
        <a:xfrm>
          <a:off x="0" y="0"/>
          <a:ext cx="0" cy="0"/>
          <a:chOff x="0" y="0"/>
          <a:chExt cx="0" cy="0"/>
        </a:xfrm>
      </p:grpSpPr>
      <p:sp>
        <p:nvSpPr>
          <p:cNvPr id="14" name="Title 13"/>
          <p:cNvSpPr>
            <a:spLocks noGrp="1"/>
          </p:cNvSpPr>
          <p:nvPr>
            <p:ph type="title"/>
          </p:nvPr>
        </p:nvSpPr>
        <p:spPr>
          <a:xfrm>
            <a:off x="457200" y="215372"/>
            <a:ext cx="8229600" cy="621792"/>
          </a:xfrm>
        </p:spPr>
        <p:txBody>
          <a:bodyPr anchor="t" anchorCtr="0"/>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5" name="Date Placeholder 14"/>
          <p:cNvSpPr>
            <a:spLocks noGrp="1"/>
          </p:cNvSpPr>
          <p:nvPr>
            <p:ph type="dt" sz="half" idx="16"/>
          </p:nvPr>
        </p:nvSpPr>
        <p:spPr>
          <a:xfrm>
            <a:off x="6335713" y="113072"/>
            <a:ext cx="2133600" cy="182880"/>
          </a:xfrm>
          <a:prstGeom prst="rect">
            <a:avLst/>
          </a:prstGeom>
        </p:spPr>
        <p:txBody>
          <a:bodyPr/>
          <a:lstStyle/>
          <a:p>
            <a:fld id="{A9DF6EFB-3F44-496C-A842-1E0B3D3B975A}" type="datetimeFigureOut">
              <a:rPr lang="en-US" smtClean="0"/>
              <a:pPr/>
              <a:t>03-Mar-17</a:t>
            </a:fld>
            <a:endParaRPr lang="en-US" dirty="0"/>
          </a:p>
        </p:txBody>
      </p:sp>
      <p:sp>
        <p:nvSpPr>
          <p:cNvPr id="17" name="Slide Number Placeholder 16"/>
          <p:cNvSpPr>
            <a:spLocks noGrp="1"/>
          </p:cNvSpPr>
          <p:nvPr>
            <p:ph type="sldNum" sz="quarter" idx="17"/>
          </p:nvPr>
        </p:nvSpPr>
        <p:spPr/>
        <p:txBody>
          <a:bodyPr/>
          <a:lstStyle>
            <a:lvl1pPr>
              <a:defRPr sz="900"/>
            </a:lvl1pPr>
          </a:lstStyle>
          <a:p>
            <a:fld id="{200B2350-5261-4F5C-9DF5-EF0D264FC8D2}" type="slidenum">
              <a:rPr lang="en-US" smtClean="0"/>
              <a:pPr/>
              <a:t>‹#›</a:t>
            </a:fld>
            <a:endParaRPr lang="en-US" dirty="0"/>
          </a:p>
        </p:txBody>
      </p:sp>
      <p:sp>
        <p:nvSpPr>
          <p:cNvPr id="18" name="Footer Placeholder 17"/>
          <p:cNvSpPr>
            <a:spLocks noGrp="1"/>
          </p:cNvSpPr>
          <p:nvPr>
            <p:ph type="ftr" sz="quarter" idx="18"/>
          </p:nvPr>
        </p:nvSpPr>
        <p:spPr/>
        <p:txBody>
          <a:bodyPr/>
          <a:lstStyle/>
          <a:p>
            <a:endParaRPr lang="en-US" dirty="0"/>
          </a:p>
        </p:txBody>
      </p:sp>
      <p:sp>
        <p:nvSpPr>
          <p:cNvPr id="27" name="Text Placeholder 25"/>
          <p:cNvSpPr>
            <a:spLocks noGrp="1"/>
          </p:cNvSpPr>
          <p:nvPr>
            <p:ph type="body" sz="quarter" idx="19" hasCustomPrompt="1"/>
          </p:nvPr>
        </p:nvSpPr>
        <p:spPr>
          <a:xfrm>
            <a:off x="5007428" y="6428232"/>
            <a:ext cx="3657600" cy="201168"/>
          </a:xfrm>
        </p:spPr>
        <p:txBody>
          <a:bodyPr anchor="ctr" anchorCtr="0"/>
          <a:lstStyle>
            <a:lvl1pPr marL="0" marR="0" indent="0" algn="r" defTabSz="914400" rtl="0" eaLnBrk="1" fontAlgn="auto" latinLnBrk="0" hangingPunct="1">
              <a:lnSpc>
                <a:spcPct val="100000"/>
              </a:lnSpc>
              <a:spcBef>
                <a:spcPts val="0"/>
              </a:spcBef>
              <a:spcAft>
                <a:spcPts val="0"/>
              </a:spcAft>
              <a:buClrTx/>
              <a:buSzTx/>
              <a:buFontTx/>
              <a:buNone/>
              <a:tabLst/>
              <a:defRPr kumimoji="0" lang="en-US" altLang="en-US" sz="800" b="1" i="0" u="none" strike="noStrike" kern="1200" cap="none" spc="0" normalizeH="0" baseline="0" noProof="0">
                <a:ln>
                  <a:noFill/>
                </a:ln>
                <a:solidFill>
                  <a:schemeClr val="tx1"/>
                </a:solidFill>
                <a:effectLst/>
                <a:uLnTx/>
                <a:uFillTx/>
                <a:latin typeface="+mn-lt"/>
                <a:ea typeface="Verdana" panose="020B0604030504040204" pitchFamily="34" charset="0"/>
                <a:cs typeface="Verdana" panose="020B060403050404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Canada Inc.</a:t>
            </a:r>
            <a:endParaRPr kumimoji="0" lang="en-US" altLang="en-US" sz="1000" b="0" i="0" u="none" strike="noStrike" kern="1200" cap="none" spc="0" normalizeH="0" baseline="0" noProof="0" dirty="0" smtClean="0">
              <a:ln>
                <a:noFill/>
              </a:ln>
              <a:solidFill>
                <a:schemeClr val="tx1"/>
              </a:solidFill>
              <a:effectLst/>
              <a:uLnTx/>
              <a:uFillTx/>
              <a:latin typeface="+mn-lt"/>
              <a:ea typeface="Verdana" panose="020B0604030504040204" pitchFamily="34" charset="0"/>
              <a:cs typeface="Verdana" panose="020B0604030504040204" pitchFamily="34" charset="0"/>
            </a:endParaRP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03-Mar-17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03-Mar-17</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buNone/>
              <a:defRPr lang="en-US" sz="2000" kern="1200" dirty="0">
                <a:solidFill>
                  <a:schemeClr val="tx1"/>
                </a:solidFill>
                <a:latin typeface="+mn-lt"/>
                <a:ea typeface="+mn-ea"/>
                <a:cs typeface="+mn-cs"/>
              </a:defRPr>
            </a:lvl1pPr>
            <a:lvl2pPr marL="569913" indent="-285750">
              <a:buClr>
                <a:srgbClr val="007FA3"/>
              </a:buClr>
              <a:buNone/>
              <a:defRPr lang="en-US" sz="20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03-Mar-17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03-Mar-17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9" name="TextBox 8"/>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Canada Inc.</a:t>
            </a:r>
            <a:endParaRPr lang="en-US" altLang="en-US" sz="700" b="1" dirty="0">
              <a:ea typeface="Verdana" panose="020B0604030504040204" pitchFamily="34" charset="0"/>
              <a:cs typeface="Verdana" panose="020B0604030504040204" pitchFamily="34" charset="0"/>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03-Mar-17</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429345"/>
            <a:ext cx="7162800" cy="200055"/>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700" b="1" dirty="0" smtClean="0">
                <a:ea typeface="Verdana" panose="020B0604030504040204" pitchFamily="34" charset="0"/>
                <a:cs typeface="Verdana" panose="020B0604030504040204" pitchFamily="34" charset="0"/>
              </a:rPr>
              <a:t>Copyright © 2018 Pearson Canada Inc.</a:t>
            </a:r>
            <a:endParaRPr lang="en-US" altLang="en-US" sz="700" b="1"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2" r:id="rId5"/>
    <p:sldLayoutId id="2147483656" r:id="rId6"/>
    <p:sldLayoutId id="2147483650" r:id="rId7"/>
    <p:sldLayoutId id="2147483659" r:id="rId8"/>
    <p:sldLayoutId id="2147483658" r:id="rId9"/>
    <p:sldLayoutId id="2147483660" r:id="rId10"/>
    <p:sldLayoutId id="2147483651" r:id="rId11"/>
    <p:sldLayoutId id="2147483661" r:id="rId12"/>
    <p:sldLayoutId id="2147483654" r:id="rId13"/>
    <p:sldLayoutId id="2147483655" r:id="rId14"/>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0.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0.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Accounting</a:t>
            </a:r>
            <a:endParaRPr lang="en-US" dirty="0"/>
          </a:p>
        </p:txBody>
      </p:sp>
      <p:sp>
        <p:nvSpPr>
          <p:cNvPr id="3" name="Text Placeholder 2"/>
          <p:cNvSpPr>
            <a:spLocks noGrp="1"/>
          </p:cNvSpPr>
          <p:nvPr>
            <p:ph type="body" sz="quarter" idx="13"/>
          </p:nvPr>
        </p:nvSpPr>
        <p:spPr/>
        <p:txBody>
          <a:bodyPr/>
          <a:lstStyle/>
          <a:p>
            <a:r>
              <a:rPr lang="en-US" dirty="0" smtClean="0"/>
              <a:t>Sixth Canadian Edition</a:t>
            </a:r>
          </a:p>
        </p:txBody>
      </p:sp>
      <p:sp>
        <p:nvSpPr>
          <p:cNvPr id="4" name="Text Placeholder 3"/>
          <p:cNvSpPr>
            <a:spLocks noGrp="1"/>
          </p:cNvSpPr>
          <p:nvPr>
            <p:ph type="body" sz="quarter" idx="14"/>
          </p:nvPr>
        </p:nvSpPr>
        <p:spPr/>
        <p:txBody>
          <a:bodyPr/>
          <a:lstStyle/>
          <a:p>
            <a:r>
              <a:rPr lang="en-US" dirty="0" smtClean="0"/>
              <a:t>Chapter 5</a:t>
            </a:r>
            <a:endParaRPr lang="en-US" dirty="0"/>
          </a:p>
        </p:txBody>
      </p:sp>
      <p:sp>
        <p:nvSpPr>
          <p:cNvPr id="5" name="Text Placeholder 4"/>
          <p:cNvSpPr>
            <a:spLocks noGrp="1"/>
          </p:cNvSpPr>
          <p:nvPr>
            <p:ph type="body" sz="quarter" idx="15"/>
          </p:nvPr>
        </p:nvSpPr>
        <p:spPr/>
        <p:txBody>
          <a:bodyPr/>
          <a:lstStyle/>
          <a:p>
            <a:r>
              <a:rPr lang="en-US" altLang="en-US" dirty="0" smtClean="0"/>
              <a:t>Inventory </a:t>
            </a:r>
            <a:r>
              <a:rPr lang="en-US" altLang="en-US" dirty="0"/>
              <a:t>&amp; Cost of Goods Sold</a:t>
            </a:r>
            <a:endParaRPr lang="en-US" dirty="0"/>
          </a:p>
        </p:txBody>
      </p:sp>
      <p:pic>
        <p:nvPicPr>
          <p:cNvPr id="1026" name="Picture 2" descr="Front cover: Financial Accounting, Sixth Canadian Edition by Walter T. Harrison Jr, Charles T. Horngren, C. William (Bill) Thomas, Wendy M. Tietz, Greg Berberich and Catherine Seguin"/>
          <p:cNvPicPr>
            <a:picLocks noChangeAspect="1" noChangeArrowheads="1"/>
          </p:cNvPicPr>
          <p:nvPr/>
        </p:nvPicPr>
        <p:blipFill>
          <a:blip r:embed="rId3" cstate="print"/>
          <a:srcRect/>
          <a:stretch>
            <a:fillRect/>
          </a:stretch>
        </p:blipFill>
        <p:spPr bwMode="auto">
          <a:xfrm>
            <a:off x="489132" y="1222700"/>
            <a:ext cx="3840480" cy="5062449"/>
          </a:xfrm>
          <a:prstGeom prst="rect">
            <a:avLst/>
          </a:prstGeom>
          <a:noFill/>
        </p:spPr>
      </p:pic>
      <p:sp>
        <p:nvSpPr>
          <p:cNvPr id="6" name="Text Placeholder 5"/>
          <p:cNvSpPr>
            <a:spLocks noGrp="1"/>
          </p:cNvSpPr>
          <p:nvPr>
            <p:ph type="body" sz="quarter" idx="19"/>
          </p:nvPr>
        </p:nvSpPr>
        <p:spPr/>
        <p:txBody>
          <a:bodyPr/>
          <a:lstStyle/>
          <a:p>
            <a:pPr>
              <a:defRPr/>
            </a:pPr>
            <a:r>
              <a:rPr lang="en-US" altLang="en-US" sz="700" dirty="0" smtClean="0"/>
              <a:t>Copyright © 2018 Pearson Canada Inc.</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Inventory </a:t>
            </a:r>
            <a:r>
              <a:rPr lang="en-US" altLang="en-US" dirty="0"/>
              <a:t>Accounting Systems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94720978"/>
              </p:ext>
            </p:extLst>
          </p:nvPr>
        </p:nvGraphicFramePr>
        <p:xfrm>
          <a:off x="152400" y="1828800"/>
          <a:ext cx="8839200" cy="3405188"/>
        </p:xfrm>
        <a:graphic>
          <a:graphicData uri="http://schemas.openxmlformats.org/drawingml/2006/table">
            <a:tbl>
              <a:tblPr firstRow="1" bandRow="1">
                <a:tableStyleId>{2D5ABB26-0587-4C30-8999-92F81FD0307C}</a:tableStyleId>
              </a:tblPr>
              <a:tblGrid>
                <a:gridCol w="4419600"/>
                <a:gridCol w="4419600"/>
              </a:tblGrid>
              <a:tr h="822879">
                <a:tc>
                  <a:txBody>
                    <a:bodyPr/>
                    <a:lstStyle/>
                    <a:p>
                      <a:pPr algn="ctr"/>
                      <a:r>
                        <a:rPr lang="en-US" sz="1800" b="1" dirty="0"/>
                        <a:t>Perpetual Inventory</a:t>
                      </a:r>
                      <a:r>
                        <a:rPr lang="en-US" sz="1800" b="1" baseline="0" dirty="0"/>
                        <a:t> System</a:t>
                      </a:r>
                      <a:endParaRPr lang="en-US" sz="1800" b="1" dirty="0"/>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dirty="0"/>
                        <a:t>Periodic Inventory</a:t>
                      </a:r>
                      <a:r>
                        <a:rPr lang="en-US" sz="1800" b="1" baseline="0" dirty="0"/>
                        <a:t> System</a:t>
                      </a:r>
                      <a:endParaRPr lang="en-US" sz="1800" b="1" dirty="0"/>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800">
                <a:tc>
                  <a:txBody>
                    <a:bodyPr/>
                    <a:lstStyle/>
                    <a:p>
                      <a:r>
                        <a:rPr lang="en-US" sz="1800" dirty="0"/>
                        <a:t>Used for all types of goods</a:t>
                      </a:r>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Used for inexpensive goods</a:t>
                      </a:r>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8630">
                <a:tc>
                  <a:txBody>
                    <a:bodyPr/>
                    <a:lstStyle/>
                    <a:p>
                      <a:r>
                        <a:rPr lang="en-US" sz="1800" dirty="0"/>
                        <a:t>Keeps a running total of all goods bought, sold, and on hand</a:t>
                      </a:r>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Does</a:t>
                      </a:r>
                      <a:r>
                        <a:rPr lang="en-US" sz="1800" baseline="0" dirty="0"/>
                        <a:t> not keep a running total of all goods bought, sold, and on hand</a:t>
                      </a:r>
                      <a:endParaRPr lang="en-US" sz="1800" dirty="0"/>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2879">
                <a:tc>
                  <a:txBody>
                    <a:bodyPr/>
                    <a:lstStyle/>
                    <a:p>
                      <a:r>
                        <a:rPr lang="en-US" sz="1800" dirty="0"/>
                        <a:t>Inventory counted at least once</a:t>
                      </a:r>
                      <a:r>
                        <a:rPr lang="en-US" sz="1800" baseline="0" dirty="0"/>
                        <a:t> a year</a:t>
                      </a:r>
                      <a:endParaRPr lang="en-US" sz="1800" dirty="0"/>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Inventory counted at least once</a:t>
                      </a:r>
                      <a:r>
                        <a:rPr lang="en-US" sz="1800" baseline="0" dirty="0"/>
                        <a:t> a year</a:t>
                      </a:r>
                      <a:endParaRPr lang="en-US" sz="1800" dirty="0"/>
                    </a:p>
                  </a:txBody>
                  <a:tcPr marT="45689" marB="456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767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Perpetual </a:t>
            </a:r>
            <a:r>
              <a:rPr lang="en-US" altLang="en-US" dirty="0"/>
              <a:t>Inventory</a:t>
            </a:r>
            <a:endParaRPr lang="en-US" dirty="0"/>
          </a:p>
        </p:txBody>
      </p:sp>
      <p:sp>
        <p:nvSpPr>
          <p:cNvPr id="3" name="Content Placeholder 2"/>
          <p:cNvSpPr>
            <a:spLocks noGrp="1"/>
          </p:cNvSpPr>
          <p:nvPr>
            <p:ph idx="1"/>
          </p:nvPr>
        </p:nvSpPr>
        <p:spPr/>
        <p:txBody>
          <a:bodyPr/>
          <a:lstStyle/>
          <a:p>
            <a:r>
              <a:rPr lang="en-US" altLang="en-US" dirty="0">
                <a:ea typeface="ＭＳ Ｐゴシック" pitchFamily="34" charset="-128"/>
              </a:rPr>
              <a:t>Bar codes on products provide information to record</a:t>
            </a:r>
          </a:p>
          <a:p>
            <a:pPr lvl="1"/>
            <a:r>
              <a:rPr lang="en-US" altLang="en-US" dirty="0">
                <a:ea typeface="ＭＳ Ｐゴシック" pitchFamily="34" charset="-128"/>
              </a:rPr>
              <a:t>Sale of item</a:t>
            </a:r>
          </a:p>
          <a:p>
            <a:pPr lvl="1"/>
            <a:r>
              <a:rPr lang="en-US" altLang="en-US" dirty="0">
                <a:ea typeface="ＭＳ Ｐゴシック" pitchFamily="34" charset="-128"/>
              </a:rPr>
              <a:t>Update of inventory record</a:t>
            </a:r>
          </a:p>
          <a:p>
            <a:r>
              <a:rPr lang="en-US" altLang="en-US" dirty="0">
                <a:ea typeface="ＭＳ Ｐゴシック" pitchFamily="34" charset="-128"/>
              </a:rPr>
              <a:t>Two entries needed for each sale</a:t>
            </a:r>
          </a:p>
          <a:p>
            <a:pPr lvl="1"/>
            <a:r>
              <a:rPr lang="en-US" altLang="en-US" dirty="0">
                <a:ea typeface="ＭＳ Ｐゴシック" pitchFamily="34" charset="-128"/>
              </a:rPr>
              <a:t>Record revenue and asset received (cash or receivables)</a:t>
            </a:r>
          </a:p>
          <a:p>
            <a:pPr lvl="1"/>
            <a:r>
              <a:rPr lang="en-US" altLang="en-US" dirty="0">
                <a:ea typeface="ＭＳ Ｐゴシック" pitchFamily="34" charset="-128"/>
              </a:rPr>
              <a:t>Record cost of sale and reduction of </a:t>
            </a:r>
            <a:r>
              <a:rPr lang="en-US" altLang="en-US" dirty="0" smtClean="0">
                <a:ea typeface="ＭＳ Ｐゴシック" pitchFamily="34" charset="-128"/>
              </a:rPr>
              <a:t>inventory</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8349" y="4096610"/>
            <a:ext cx="3067302" cy="2380390"/>
          </a:xfrm>
          <a:prstGeom prst="rect">
            <a:avLst/>
          </a:prstGeom>
        </p:spPr>
      </p:pic>
    </p:spTree>
    <p:extLst>
      <p:ext uri="{BB962C8B-B14F-4D97-AF65-F5344CB8AC3E}">
        <p14:creationId xmlns:p14="http://schemas.microsoft.com/office/powerpoint/2010/main" val="320394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Recording Inventory </a:t>
            </a:r>
            <a:r>
              <a:rPr lang="en-US" altLang="en-US" sz="2400" dirty="0"/>
              <a:t>(Amounts Assumed</a:t>
            </a:r>
            <a:r>
              <a:rPr lang="en-US" altLang="en-US" sz="2400" dirty="0" smtClean="0"/>
              <a:t>) </a:t>
            </a:r>
            <a:r>
              <a:rPr lang="en-US" altLang="en-US" sz="2000" b="0" dirty="0" smtClean="0"/>
              <a:t>(1 of 2)</a:t>
            </a:r>
            <a:endParaRPr lang="en-US" b="0" dirty="0"/>
          </a:p>
        </p:txBody>
      </p:sp>
      <p:graphicFrame>
        <p:nvGraphicFramePr>
          <p:cNvPr id="4" name="Table 3"/>
          <p:cNvGraphicFramePr>
            <a:graphicFrameLocks noGrp="1"/>
          </p:cNvGraphicFramePr>
          <p:nvPr>
            <p:extLst>
              <p:ext uri="{D42A27DB-BD31-4B8C-83A1-F6EECF244321}">
                <p14:modId xmlns:p14="http://schemas.microsoft.com/office/powerpoint/2010/main" val="1318274958"/>
              </p:ext>
            </p:extLst>
          </p:nvPr>
        </p:nvGraphicFramePr>
        <p:xfrm>
          <a:off x="381000" y="1828800"/>
          <a:ext cx="8458200" cy="4073526"/>
        </p:xfrm>
        <a:graphic>
          <a:graphicData uri="http://schemas.openxmlformats.org/drawingml/2006/table">
            <a:tbl>
              <a:tblPr firstRow="1" bandRow="1">
                <a:tableStyleId>{2D5ABB26-0587-4C30-8999-92F81FD0307C}</a:tableStyleId>
              </a:tblPr>
              <a:tblGrid>
                <a:gridCol w="698383">
                  <a:extLst>
                    <a:ext uri="{9D8B030D-6E8A-4147-A177-3AD203B41FA5}"/>
                  </a:extLst>
                </a:gridCol>
                <a:gridCol w="5276675">
                  <a:extLst>
                    <a:ext uri="{9D8B030D-6E8A-4147-A177-3AD203B41FA5}"/>
                  </a:extLst>
                </a:gridCol>
                <a:gridCol w="1187742">
                  <a:extLst>
                    <a:ext uri="{9D8B030D-6E8A-4147-A177-3AD203B41FA5}"/>
                  </a:extLst>
                </a:gridCol>
                <a:gridCol w="1295400">
                  <a:extLst>
                    <a:ext uri="{9D8B030D-6E8A-4147-A177-3AD203B41FA5}"/>
                  </a:extLst>
                </a:gridCol>
              </a:tblGrid>
              <a:tr h="365746">
                <a:tc gridSpan="4">
                  <a:txBody>
                    <a:bodyPr/>
                    <a:lstStyle/>
                    <a:p>
                      <a:pPr algn="ctr"/>
                      <a:r>
                        <a:rPr lang="en-US" sz="1800" b="1" dirty="0"/>
                        <a:t>JOURNAL</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extLst>
              </a:tr>
              <a:tr h="370778">
                <a:tc>
                  <a:txBody>
                    <a:bodyPr/>
                    <a:lstStyle/>
                    <a:p>
                      <a:r>
                        <a:rPr lang="en-US" sz="1800" dirty="0"/>
                        <a:t>Date</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Accounts and explanation</a:t>
                      </a:r>
                      <a:endParaRPr lang="en-US" sz="1800" i="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Debit</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Credit</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Inventory</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560,000</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Accounts </a:t>
                      </a:r>
                      <a:r>
                        <a:rPr lang="en-US" sz="1800" dirty="0"/>
                        <a:t>payable</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560,000</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r>
                        <a:rPr lang="en-US" sz="1700" i="1" dirty="0" smtClean="0"/>
                        <a:t>Purchased </a:t>
                      </a:r>
                      <a:r>
                        <a:rPr lang="en-US" sz="1700" i="1" dirty="0"/>
                        <a:t>inventory on account</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1800" kern="1200" dirty="0"/>
                        <a:t>Accounts receivable</a:t>
                      </a:r>
                      <a:endParaRPr kumimoji="0" lang="en-US" sz="1800" kern="1200" dirty="0">
                        <a:solidFill>
                          <a:schemeClr val="tx1"/>
                        </a:solidFill>
                        <a:latin typeface="+mn-lt"/>
                        <a:ea typeface="+mn-ea"/>
                        <a:cs typeface="+mn-cs"/>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900,000</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Sales</a:t>
                      </a:r>
                      <a:endParaRPr lang="en-US" sz="1800" kern="1200" dirty="0">
                        <a:solidFill>
                          <a:schemeClr val="tx1"/>
                        </a:solidFill>
                        <a:latin typeface="+mn-lt"/>
                        <a:ea typeface="+mn-ea"/>
                        <a:cs typeface="+mn-cs"/>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900,000</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defTabSz="914400" rtl="0" eaLnBrk="1" latinLnBrk="0" hangingPunct="1"/>
                      <a:r>
                        <a:rPr lang="en-US" sz="1700" i="1" kern="1200" dirty="0">
                          <a:solidFill>
                            <a:schemeClr val="tx1"/>
                          </a:solidFill>
                          <a:latin typeface="+mn-lt"/>
                          <a:ea typeface="+mn-ea"/>
                          <a:cs typeface="+mn-cs"/>
                        </a:rPr>
                        <a:t>Sold inventory on account</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rtl="0" eaLnBrk="1" latinLnBrk="0" hangingPunct="1"/>
                      <a:r>
                        <a:rPr kumimoji="0" lang="en-US" sz="1800" kern="1200" dirty="0"/>
                        <a:t>Cost of goods sold</a:t>
                      </a:r>
                      <a:endParaRPr kumimoji="0" lang="en-US" sz="1800" kern="1200" dirty="0">
                        <a:solidFill>
                          <a:schemeClr val="tx1"/>
                        </a:solidFill>
                        <a:latin typeface="+mn-lt"/>
                        <a:ea typeface="+mn-ea"/>
                        <a:cs typeface="+mn-cs"/>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 540,000</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432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Inventory</a:t>
                      </a:r>
                      <a:endParaRPr lang="en-US" sz="1800" kern="1200" dirty="0">
                        <a:solidFill>
                          <a:schemeClr val="tx1"/>
                        </a:solidFill>
                        <a:latin typeface="+mn-lt"/>
                        <a:ea typeface="+mn-ea"/>
                        <a:cs typeface="+mn-cs"/>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540,000 </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370778">
                <a:tc>
                  <a:txBody>
                    <a:bodyPr/>
                    <a:lstStyle/>
                    <a:p>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defTabSz="914400" rtl="0" eaLnBrk="1" latinLnBrk="0" hangingPunct="1"/>
                      <a:r>
                        <a:rPr lang="en-US" sz="1700" i="1" kern="1200" dirty="0">
                          <a:solidFill>
                            <a:schemeClr val="tx1"/>
                          </a:solidFill>
                          <a:latin typeface="+mn-lt"/>
                          <a:ea typeface="+mn-ea"/>
                          <a:cs typeface="+mn-cs"/>
                        </a:rPr>
                        <a:t>Recorded cost of goods sold</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800" dirty="0"/>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Tree>
    <p:extLst>
      <p:ext uri="{BB962C8B-B14F-4D97-AF65-F5344CB8AC3E}">
        <p14:creationId xmlns:p14="http://schemas.microsoft.com/office/powerpoint/2010/main" val="1377655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Recording </a:t>
            </a:r>
            <a:r>
              <a:rPr lang="en-US" altLang="en-US" dirty="0"/>
              <a:t>Inventory </a:t>
            </a:r>
            <a:r>
              <a:rPr lang="en-US" altLang="en-US" sz="2400" dirty="0"/>
              <a:t>(Amounts Assumed</a:t>
            </a:r>
            <a:r>
              <a:rPr lang="en-US" altLang="en-US" sz="2400" dirty="0" smtClean="0"/>
              <a:t>) </a:t>
            </a:r>
            <a:r>
              <a:rPr lang="en-US" altLang="en-US" sz="2000" b="0" dirty="0" smtClean="0"/>
              <a:t>(2 of 2)</a:t>
            </a:r>
            <a:endParaRPr lang="en-US" b="0" dirty="0"/>
          </a:p>
        </p:txBody>
      </p:sp>
      <p:graphicFrame>
        <p:nvGraphicFramePr>
          <p:cNvPr id="4" name="Table 3"/>
          <p:cNvGraphicFramePr>
            <a:graphicFrameLocks noGrp="1"/>
          </p:cNvGraphicFramePr>
          <p:nvPr>
            <p:extLst>
              <p:ext uri="{D42A27DB-BD31-4B8C-83A1-F6EECF244321}">
                <p14:modId xmlns:p14="http://schemas.microsoft.com/office/powerpoint/2010/main" val="4229833020"/>
              </p:ext>
            </p:extLst>
          </p:nvPr>
        </p:nvGraphicFramePr>
        <p:xfrm>
          <a:off x="760095" y="1828800"/>
          <a:ext cx="7623810" cy="1630680"/>
        </p:xfrm>
        <a:graphic>
          <a:graphicData uri="http://schemas.openxmlformats.org/drawingml/2006/table">
            <a:tbl>
              <a:tblPr firstRow="1" bandRow="1">
                <a:tableStyleId>{2D5ABB26-0587-4C30-8999-92F81FD0307C}</a:tableStyleId>
              </a:tblPr>
              <a:tblGrid>
                <a:gridCol w="2747010"/>
                <a:gridCol w="1371600"/>
                <a:gridCol w="2209800"/>
                <a:gridCol w="1295400"/>
              </a:tblGrid>
              <a:tr h="518160">
                <a:tc gridSpan="4">
                  <a:txBody>
                    <a:bodyPr/>
                    <a:lstStyle/>
                    <a:p>
                      <a:pPr algn="ctr"/>
                      <a:r>
                        <a:rPr lang="en-US" altLang="en-US" sz="2800" dirty="0" smtClean="0"/>
                        <a:t>Inventory</a:t>
                      </a:r>
                      <a:endParaRPr lang="en-US" sz="2800" dirty="0">
                        <a:solidFill>
                          <a:schemeClr val="tx1"/>
                        </a:solidFill>
                      </a:endParaRPr>
                    </a:p>
                  </a:txBody>
                  <a:tcPr anchor="b">
                    <a:lnB w="3175" cap="flat" cmpd="sng" algn="ctr">
                      <a:solidFill>
                        <a:schemeClr val="tx1"/>
                      </a:solidFill>
                      <a:prstDash val="solid"/>
                      <a:round/>
                      <a:headEnd type="none" w="med" len="med"/>
                      <a:tailEnd type="none" w="med" len="med"/>
                    </a:lnB>
                    <a:noFill/>
                  </a:tcPr>
                </a:tc>
                <a:tc hMerge="1">
                  <a:txBody>
                    <a:bodyPr/>
                    <a:lstStyle/>
                    <a:p>
                      <a:pPr algn="ctr"/>
                      <a:endParaRPr lang="en-US" sz="1800" dirty="0">
                        <a:solidFill>
                          <a:schemeClr val="tx1"/>
                        </a:solidFill>
                      </a:endParaRPr>
                    </a:p>
                  </a:txBody>
                  <a:tcPr anchor="b">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lnB w="3175"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Beginning balance</a:t>
                      </a:r>
                      <a:endParaRPr lang="en-US" sz="1800" dirty="0"/>
                    </a:p>
                  </a:txBody>
                  <a:tcPr>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dirty="0" smtClean="0"/>
                        <a:t>100,000</a:t>
                      </a:r>
                      <a:endParaRPr lang="en-US" sz="18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lnL w="12700" cap="flat" cmpd="sng" algn="ctr">
                      <a:noFill/>
                      <a:prstDash val="solid"/>
                      <a:round/>
                      <a:headEnd type="none" w="med" len="med"/>
                      <a:tailEnd type="none" w="med" len="med"/>
                    </a:lnL>
                    <a:lnT w="3175" cap="flat" cmpd="sng" algn="ctr">
                      <a:solidFill>
                        <a:schemeClr val="tx1"/>
                      </a:solidFill>
                      <a:prstDash val="solid"/>
                      <a:round/>
                      <a:headEnd type="none" w="med" len="med"/>
                      <a:tailEnd type="none" w="med" len="med"/>
                    </a:lnT>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Purchases</a:t>
                      </a:r>
                      <a:endParaRPr lang="en-US" sz="1800" dirty="0"/>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dirty="0" smtClean="0"/>
                        <a:t>560,000</a:t>
                      </a:r>
                      <a:endParaRPr lang="en-US" sz="18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Cost of goods sold</a:t>
                      </a:r>
                      <a:endParaRPr lang="en-US" sz="18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dirty="0" smtClean="0"/>
                        <a:t>540,000</a:t>
                      </a:r>
                      <a:endParaRPr lang="en-US" sz="1800" dirty="0"/>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Ending balance</a:t>
                      </a:r>
                      <a:endParaRPr lang="en-US" sz="1800" dirty="0"/>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dirty="0" smtClean="0"/>
                        <a:t>120,000</a:t>
                      </a:r>
                      <a:endParaRPr lang="en-US" sz="18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22581016"/>
              </p:ext>
            </p:extLst>
          </p:nvPr>
        </p:nvGraphicFramePr>
        <p:xfrm>
          <a:off x="762000" y="3931920"/>
          <a:ext cx="7623810" cy="889000"/>
        </p:xfrm>
        <a:graphic>
          <a:graphicData uri="http://schemas.openxmlformats.org/drawingml/2006/table">
            <a:tbl>
              <a:tblPr firstRow="1" bandRow="1">
                <a:tableStyleId>{2D5ABB26-0587-4C30-8999-92F81FD0307C}</a:tableStyleId>
              </a:tblPr>
              <a:tblGrid>
                <a:gridCol w="2747010"/>
                <a:gridCol w="1371600"/>
                <a:gridCol w="2209800"/>
                <a:gridCol w="1295400"/>
              </a:tblGrid>
              <a:tr h="51816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800" dirty="0" smtClean="0"/>
                        <a:t>Cost of Goods Sold</a:t>
                      </a:r>
                      <a:endParaRPr lang="en-US" sz="2800" dirty="0">
                        <a:solidFill>
                          <a:schemeClr val="tx1"/>
                        </a:solidFill>
                      </a:endParaRPr>
                    </a:p>
                  </a:txBody>
                  <a:tcPr anchor="b">
                    <a:lnB w="3175"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nchor="b">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lnB w="3175"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Cost of goods sold</a:t>
                      </a:r>
                      <a:endParaRPr lang="en-US" sz="1800" dirty="0"/>
                    </a:p>
                  </a:txBody>
                  <a:tcPr>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dirty="0" smtClean="0"/>
                        <a:t>540,000</a:t>
                      </a:r>
                      <a:endParaRPr lang="en-US" sz="18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lnL w="12700" cap="flat" cmpd="sng" algn="ctr">
                      <a:noFill/>
                      <a:prstDash val="solid"/>
                      <a:round/>
                      <a:headEnd type="none" w="med" len="med"/>
                      <a:tailEnd type="none" w="med" len="med"/>
                    </a:lnL>
                    <a:lnT w="3175"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143639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Reporting </a:t>
            </a:r>
            <a:r>
              <a:rPr lang="en-US" altLang="en-US" dirty="0"/>
              <a:t>in the Financial Statements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03167814"/>
              </p:ext>
            </p:extLst>
          </p:nvPr>
        </p:nvGraphicFramePr>
        <p:xfrm>
          <a:off x="1676400" y="1828800"/>
          <a:ext cx="5791200" cy="2378076"/>
        </p:xfrm>
        <a:graphic>
          <a:graphicData uri="http://schemas.openxmlformats.org/drawingml/2006/table">
            <a:tbl>
              <a:tblPr firstRow="1" bandRow="1">
                <a:tableStyleId>{2D5ABB26-0587-4C30-8999-92F81FD0307C}</a:tableStyleId>
              </a:tblPr>
              <a:tblGrid>
                <a:gridCol w="4191000"/>
                <a:gridCol w="1600200"/>
              </a:tblGrid>
              <a:tr h="396346">
                <a:tc gridSpan="2">
                  <a:txBody>
                    <a:bodyPr/>
                    <a:lstStyle/>
                    <a:p>
                      <a:pPr algn="ctr"/>
                      <a:r>
                        <a:rPr lang="en-US" sz="1800" b="1" dirty="0"/>
                        <a:t>Balance Sheet (partial)</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96346">
                <a:tc>
                  <a:txBody>
                    <a:bodyPr/>
                    <a:lstStyle/>
                    <a:p>
                      <a:r>
                        <a:rPr lang="en-US" sz="1800" dirty="0"/>
                        <a:t>Current</a:t>
                      </a:r>
                      <a:r>
                        <a:rPr lang="en-US" sz="1800" baseline="0" dirty="0"/>
                        <a:t> assets:</a:t>
                      </a:r>
                      <a:endParaRPr lang="en-US" sz="1800" dirty="0"/>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a:txBody>
                    <a:bodyPr/>
                    <a:lstStyle/>
                    <a:p>
                      <a:pPr marL="91440"/>
                      <a:r>
                        <a:rPr lang="en-US" sz="1800" dirty="0" smtClean="0"/>
                        <a:t>Cash</a:t>
                      </a:r>
                      <a:endParaRPr lang="en-US" sz="1800" dirty="0"/>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     XXX</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a:txBody>
                    <a:bodyPr/>
                    <a:lstStyle/>
                    <a:p>
                      <a:pPr marL="91440"/>
                      <a:r>
                        <a:rPr lang="en-US" sz="1800" dirty="0" smtClean="0"/>
                        <a:t>Accounts </a:t>
                      </a:r>
                      <a:r>
                        <a:rPr lang="en-US" sz="1800" dirty="0"/>
                        <a:t>receivable</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XXX</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a:txBody>
                    <a:bodyPr/>
                    <a:lstStyle/>
                    <a:p>
                      <a:pPr marL="91440"/>
                      <a:r>
                        <a:rPr lang="en-US" sz="1800" dirty="0" smtClean="0"/>
                        <a:t>Inventory</a:t>
                      </a:r>
                      <a:endParaRPr lang="en-US" sz="1800" dirty="0"/>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120,000</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346">
                <a:tc>
                  <a:txBody>
                    <a:bodyPr/>
                    <a:lstStyle/>
                    <a:p>
                      <a:r>
                        <a:rPr lang="en-US" sz="1800" dirty="0"/>
                        <a:t>Prepaid expenses</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XXX</a:t>
                      </a:r>
                    </a:p>
                  </a:txBody>
                  <a:tcPr marT="45732" marB="457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30530987"/>
              </p:ext>
            </p:extLst>
          </p:nvPr>
        </p:nvGraphicFramePr>
        <p:xfrm>
          <a:off x="1676400" y="4587876"/>
          <a:ext cx="5791200" cy="1584324"/>
        </p:xfrm>
        <a:graphic>
          <a:graphicData uri="http://schemas.openxmlformats.org/drawingml/2006/table">
            <a:tbl>
              <a:tblPr firstRow="1" bandRow="1">
                <a:tableStyleId>{2D5ABB26-0587-4C30-8999-92F81FD0307C}</a:tableStyleId>
              </a:tblPr>
              <a:tblGrid>
                <a:gridCol w="4191000"/>
                <a:gridCol w="1600200"/>
              </a:tblGrid>
              <a:tr h="396081">
                <a:tc gridSpan="2">
                  <a:txBody>
                    <a:bodyPr/>
                    <a:lstStyle/>
                    <a:p>
                      <a:pPr algn="ctr"/>
                      <a:r>
                        <a:rPr lang="en-US" sz="1800" b="1" dirty="0"/>
                        <a:t>Income Statement (partial)</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96081">
                <a:tc>
                  <a:txBody>
                    <a:bodyPr/>
                    <a:lstStyle/>
                    <a:p>
                      <a:r>
                        <a:rPr lang="en-US" sz="1800" dirty="0"/>
                        <a:t>Sales</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$900,000</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81">
                <a:tc>
                  <a:txBody>
                    <a:bodyPr/>
                    <a:lstStyle/>
                    <a:p>
                      <a:r>
                        <a:rPr lang="en-US" sz="1800" dirty="0"/>
                        <a:t>Cost of goods sold</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540,000</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81">
                <a:tc>
                  <a:txBody>
                    <a:bodyPr/>
                    <a:lstStyle/>
                    <a:p>
                      <a:r>
                        <a:rPr lang="en-US" sz="1800" dirty="0"/>
                        <a:t>Gross profit</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dirty="0"/>
                        <a:t>$360,000</a:t>
                      </a:r>
                    </a:p>
                  </a:txBody>
                  <a:tcPr marT="45650" marB="456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798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Cost </a:t>
            </a:r>
            <a:r>
              <a:rPr lang="en-US" altLang="en-US" dirty="0"/>
              <a:t>of Net Purchases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63309124"/>
              </p:ext>
            </p:extLst>
          </p:nvPr>
        </p:nvGraphicFramePr>
        <p:xfrm>
          <a:off x="495300" y="1828800"/>
          <a:ext cx="8153400" cy="2667000"/>
        </p:xfrm>
        <a:graphic>
          <a:graphicData uri="http://schemas.openxmlformats.org/drawingml/2006/table">
            <a:tbl>
              <a:tblPr>
                <a:tableStyleId>{2D5ABB26-0587-4C30-8999-92F81FD0307C}</a:tableStyleId>
              </a:tblPr>
              <a:tblGrid>
                <a:gridCol w="373063"/>
                <a:gridCol w="5570537"/>
                <a:gridCol w="2209800"/>
              </a:tblGrid>
              <a:tr h="4445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800" kern="1200" dirty="0" smtClean="0">
                        <a:solidFill>
                          <a:schemeClr val="tx1"/>
                        </a:solidFill>
                        <a:latin typeface="+mn-lt"/>
                        <a:ea typeface="+mn-ea"/>
                        <a:cs typeface="+mn-cs"/>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Purchase price of the inventory</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$600,000</a:t>
                      </a:r>
                    </a:p>
                  </a:txBody>
                  <a:tcPr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5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Freight-in</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        4,000</a:t>
                      </a:r>
                    </a:p>
                  </a:txBody>
                  <a:tcPr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5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Purchase returns</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      (25,000)</a:t>
                      </a:r>
                    </a:p>
                  </a:txBody>
                  <a:tcPr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5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Purchase allowances</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         (5,000)</a:t>
                      </a:r>
                    </a:p>
                  </a:txBody>
                  <a:tcPr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5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Purchase discounts</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       (14,000)</a:t>
                      </a:r>
                    </a:p>
                  </a:txBody>
                  <a:tcPr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445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Net purchases of inventory</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  $ 560,000</a:t>
                      </a:r>
                    </a:p>
                  </a:txBody>
                  <a:tcPr marR="2743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86403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Net </a:t>
            </a:r>
            <a:r>
              <a:rPr lang="en-US" altLang="en-US" dirty="0"/>
              <a:t>Sales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01765579"/>
              </p:ext>
            </p:extLst>
          </p:nvPr>
        </p:nvGraphicFramePr>
        <p:xfrm>
          <a:off x="1562100" y="1828800"/>
          <a:ext cx="6019800" cy="1676400"/>
        </p:xfrm>
        <a:graphic>
          <a:graphicData uri="http://schemas.openxmlformats.org/drawingml/2006/table">
            <a:tbl>
              <a:tblPr>
                <a:tableStyleId>{2D5ABB26-0587-4C30-8999-92F81FD0307C}</a:tableStyleId>
              </a:tblPr>
              <a:tblGrid>
                <a:gridCol w="527050"/>
                <a:gridCol w="5492750"/>
              </a:tblGrid>
              <a:tr h="4191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1800" kern="1200" dirty="0" smtClean="0">
                        <a:solidFill>
                          <a:schemeClr val="tx1"/>
                        </a:solidFill>
                        <a:latin typeface="+mn-lt"/>
                        <a:ea typeface="+mn-ea"/>
                        <a:cs typeface="+mn-cs"/>
                      </a:endParaRP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Sales revenue</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191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Sales returns and allowances</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191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Sales discounts</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419100">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smtClean="0">
                          <a:solidFill>
                            <a:schemeClr val="tx1"/>
                          </a:solidFill>
                          <a:latin typeface="+mn-lt"/>
                          <a:ea typeface="+mn-ea"/>
                          <a:cs typeface="+mn-cs"/>
                        </a:rPr>
                        <a:t>=</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lvl1pPr>
                        <a:spcBef>
                          <a:spcPts val="300"/>
                        </a:spcBef>
                        <a:buClr>
                          <a:srgbClr val="A04DA3"/>
                        </a:buClr>
                        <a:buFont typeface="Georgia" pitchFamily="18" charset="0"/>
                        <a:defRPr sz="2400">
                          <a:solidFill>
                            <a:schemeClr val="tx1"/>
                          </a:solidFill>
                          <a:latin typeface="Georgia" pitchFamily="18" charset="0"/>
                          <a:ea typeface="ＭＳ Ｐゴシック" pitchFamily="34" charset="-128"/>
                        </a:defRPr>
                      </a:lvl1pPr>
                      <a:lvl2pPr marL="742950" indent="-285750">
                        <a:spcBef>
                          <a:spcPts val="300"/>
                        </a:spcBef>
                        <a:buClr>
                          <a:schemeClr val="accent2"/>
                        </a:buClr>
                        <a:buFont typeface="Georgia" pitchFamily="18" charset="0"/>
                        <a:defRPr sz="2200">
                          <a:solidFill>
                            <a:schemeClr val="accent2"/>
                          </a:solidFill>
                          <a:latin typeface="Georgia" pitchFamily="18" charset="0"/>
                          <a:ea typeface="ＭＳ Ｐゴシック" pitchFamily="34" charset="-128"/>
                        </a:defRPr>
                      </a:lvl2pPr>
                      <a:lvl3pPr marL="11430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3pPr>
                      <a:lvl4pPr marL="1600200" indent="-228600">
                        <a:spcBef>
                          <a:spcPts val="300"/>
                        </a:spcBef>
                        <a:buClr>
                          <a:schemeClr val="accent1"/>
                        </a:buClr>
                        <a:buFont typeface="Wingdings 2" pitchFamily="18" charset="2"/>
                        <a:defRPr sz="2000">
                          <a:solidFill>
                            <a:schemeClr val="accent1"/>
                          </a:solidFill>
                          <a:latin typeface="Georgia" pitchFamily="18" charset="0"/>
                          <a:ea typeface="ＭＳ Ｐゴシック" pitchFamily="34" charset="-128"/>
                        </a:defRPr>
                      </a:lvl4pPr>
                      <a:lvl5pPr marL="2057400" indent="-228600">
                        <a:spcBef>
                          <a:spcPts val="300"/>
                        </a:spcBef>
                        <a:buClr>
                          <a:srgbClr val="A04DA3"/>
                        </a:buClr>
                        <a:buFont typeface="Georgia" pitchFamily="18" charset="0"/>
                        <a:defRPr>
                          <a:solidFill>
                            <a:srgbClr val="A04DA3"/>
                          </a:solidFill>
                          <a:latin typeface="Georgia" pitchFamily="18" charset="0"/>
                          <a:ea typeface="ＭＳ Ｐゴシック" pitchFamily="34" charset="-128"/>
                        </a:defRPr>
                      </a:lvl5pPr>
                      <a:lvl6pPr marL="25146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6pPr>
                      <a:lvl7pPr marL="29718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7pPr>
                      <a:lvl8pPr marL="34290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8pPr>
                      <a:lvl9pPr marL="3886200" indent="-228600" eaLnBrk="0" fontAlgn="base" hangingPunct="0">
                        <a:spcBef>
                          <a:spcPts val="300"/>
                        </a:spcBef>
                        <a:spcAft>
                          <a:spcPct val="0"/>
                        </a:spcAft>
                        <a:buClr>
                          <a:srgbClr val="A04DA3"/>
                        </a:buClr>
                        <a:buFont typeface="Georgia" pitchFamily="18" charset="0"/>
                        <a:defRPr>
                          <a:solidFill>
                            <a:srgbClr val="A04DA3"/>
                          </a:solidFill>
                          <a:latin typeface="Georgia" pitchFamily="18"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1800" kern="1200" dirty="0" smtClean="0">
                          <a:solidFill>
                            <a:schemeClr val="tx1"/>
                          </a:solidFill>
                          <a:latin typeface="+mn-lt"/>
                          <a:ea typeface="+mn-ea"/>
                          <a:cs typeface="+mn-cs"/>
                        </a:rPr>
                        <a:t>Net sales</a:t>
                      </a:r>
                    </a:p>
                  </a:txBody>
                  <a:tcPr marT="45697" marB="45697"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5004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a:t>
            </a:r>
            <a:r>
              <a:rPr lang="en-US" dirty="0"/>
              <a:t>Objective </a:t>
            </a:r>
            <a:r>
              <a:rPr lang="en-US" dirty="0" smtClean="0"/>
              <a:t>Two</a:t>
            </a:r>
            <a:endParaRPr lang="en-US" dirty="0"/>
          </a:p>
        </p:txBody>
      </p:sp>
      <p:sp>
        <p:nvSpPr>
          <p:cNvPr id="3" name="Subtitle 2"/>
          <p:cNvSpPr>
            <a:spLocks noGrp="1"/>
          </p:cNvSpPr>
          <p:nvPr>
            <p:ph type="subTitle" idx="1"/>
          </p:nvPr>
        </p:nvSpPr>
        <p:spPr/>
        <p:txBody>
          <a:bodyPr/>
          <a:lstStyle/>
          <a:p>
            <a:r>
              <a:rPr lang="en-US" altLang="en-US" b="1" dirty="0">
                <a:ea typeface="ＭＳ Ｐゴシック" pitchFamily="34" charset="-128"/>
              </a:rPr>
              <a:t>Apply </a:t>
            </a:r>
            <a:r>
              <a:rPr lang="en-US" altLang="en-US" dirty="0">
                <a:ea typeface="ＭＳ Ｐゴシック" pitchFamily="34" charset="-128"/>
              </a:rPr>
              <a:t>and</a:t>
            </a:r>
            <a:r>
              <a:rPr lang="en-US" altLang="en-US" b="1" dirty="0">
                <a:ea typeface="ＭＳ Ｐゴシック" pitchFamily="34" charset="-128"/>
              </a:rPr>
              <a:t> compare </a:t>
            </a:r>
            <a:r>
              <a:rPr lang="en-US" altLang="en-US" dirty="0">
                <a:ea typeface="ＭＳ Ｐゴシック" pitchFamily="34" charset="-128"/>
              </a:rPr>
              <a:t>three inventory costing </a:t>
            </a:r>
            <a:r>
              <a:rPr lang="en-US" altLang="en-US" dirty="0" smtClean="0">
                <a:ea typeface="ＭＳ Ｐゴシック" pitchFamily="34" charset="-128"/>
              </a:rPr>
              <a:t>methods</a:t>
            </a:r>
            <a:endParaRPr lang="en-US" dirty="0"/>
          </a:p>
        </p:txBody>
      </p:sp>
    </p:spTree>
    <p:extLst>
      <p:ext uri="{BB962C8B-B14F-4D97-AF65-F5344CB8AC3E}">
        <p14:creationId xmlns:p14="http://schemas.microsoft.com/office/powerpoint/2010/main" val="593260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Inventory </a:t>
            </a:r>
            <a:r>
              <a:rPr lang="en-US" altLang="en-US" dirty="0"/>
              <a:t>Costing Methods</a:t>
            </a:r>
            <a:endParaRPr lang="en-US" dirty="0"/>
          </a:p>
        </p:txBody>
      </p:sp>
      <p:sp>
        <p:nvSpPr>
          <p:cNvPr id="4" name="Text Placeholder 3"/>
          <p:cNvSpPr>
            <a:spLocks noGrp="1"/>
          </p:cNvSpPr>
          <p:nvPr>
            <p:ph type="body" idx="1"/>
          </p:nvPr>
        </p:nvSpPr>
        <p:spPr>
          <a:xfrm>
            <a:off x="1600200" y="2133600"/>
            <a:ext cx="2743200" cy="1828800"/>
          </a:xfrm>
        </p:spPr>
        <p:txBody>
          <a:bodyPr/>
          <a:lstStyle/>
          <a:p>
            <a:pPr lvl="0"/>
            <a:r>
              <a:rPr lang="en-US" sz="2400" dirty="0"/>
              <a:t>Specific identification </a:t>
            </a:r>
            <a:r>
              <a:rPr lang="en-US" sz="2400" dirty="0" smtClean="0"/>
              <a:t>cost</a:t>
            </a:r>
            <a:endParaRPr lang="en-US" sz="2400" dirty="0"/>
          </a:p>
        </p:txBody>
      </p:sp>
      <p:sp>
        <p:nvSpPr>
          <p:cNvPr id="5" name="Content Placeholder 4"/>
          <p:cNvSpPr>
            <a:spLocks noGrp="1"/>
          </p:cNvSpPr>
          <p:nvPr>
            <p:ph sz="half" idx="2"/>
          </p:nvPr>
        </p:nvSpPr>
        <p:spPr>
          <a:xfrm>
            <a:off x="4831080" y="2133600"/>
            <a:ext cx="2743200" cy="1828800"/>
          </a:xfrm>
        </p:spPr>
        <p:txBody>
          <a:bodyPr/>
          <a:lstStyle/>
          <a:p>
            <a:pPr marL="0" lvl="0" indent="0"/>
            <a:r>
              <a:rPr lang="en-US" sz="2400" dirty="0"/>
              <a:t>Average </a:t>
            </a:r>
            <a:r>
              <a:rPr lang="en-US" sz="2400" dirty="0" smtClean="0"/>
              <a:t>cost</a:t>
            </a:r>
            <a:endParaRPr lang="en-US" sz="2400" dirty="0"/>
          </a:p>
        </p:txBody>
      </p:sp>
      <p:sp>
        <p:nvSpPr>
          <p:cNvPr id="6" name="Text Placeholder 5"/>
          <p:cNvSpPr>
            <a:spLocks noGrp="1"/>
          </p:cNvSpPr>
          <p:nvPr>
            <p:ph type="body" sz="quarter" idx="3"/>
          </p:nvPr>
        </p:nvSpPr>
        <p:spPr>
          <a:xfrm>
            <a:off x="3200400" y="4267200"/>
            <a:ext cx="2743200" cy="1828800"/>
          </a:xfrm>
        </p:spPr>
        <p:txBody>
          <a:bodyPr/>
          <a:lstStyle/>
          <a:p>
            <a:pPr lvl="0"/>
            <a:r>
              <a:rPr lang="en-US" sz="2400" dirty="0"/>
              <a:t>First-in, </a:t>
            </a:r>
            <a:r>
              <a:rPr lang="en-US" sz="2400" dirty="0" smtClean="0"/>
              <a:t>first-out</a:t>
            </a:r>
            <a:endParaRPr lang="en-US" sz="2400" dirty="0"/>
          </a:p>
        </p:txBody>
      </p:sp>
    </p:spTree>
    <p:extLst>
      <p:ext uri="{BB962C8B-B14F-4D97-AF65-F5344CB8AC3E}">
        <p14:creationId xmlns:p14="http://schemas.microsoft.com/office/powerpoint/2010/main" val="569709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Specific </a:t>
            </a:r>
            <a:r>
              <a:rPr lang="en-US" altLang="en-US" dirty="0"/>
              <a:t>Identification Cost</a:t>
            </a:r>
            <a:endParaRPr lang="en-US" dirty="0"/>
          </a:p>
        </p:txBody>
      </p:sp>
      <p:sp>
        <p:nvSpPr>
          <p:cNvPr id="3" name="Content Placeholder 2"/>
          <p:cNvSpPr>
            <a:spLocks noGrp="1"/>
          </p:cNvSpPr>
          <p:nvPr>
            <p:ph idx="1"/>
          </p:nvPr>
        </p:nvSpPr>
        <p:spPr/>
        <p:txBody>
          <a:bodyPr/>
          <a:lstStyle/>
          <a:p>
            <a:r>
              <a:rPr lang="en-US" altLang="en-US" dirty="0">
                <a:ea typeface="ＭＳ Ｐゴシック" pitchFamily="34" charset="-128"/>
              </a:rPr>
              <a:t>Used for businesses with unique inventory items</a:t>
            </a:r>
          </a:p>
          <a:p>
            <a:pPr lvl="1"/>
            <a:r>
              <a:rPr lang="en-US" altLang="en-US" dirty="0">
                <a:ea typeface="ＭＳ Ｐゴシック" pitchFamily="34" charset="-128"/>
              </a:rPr>
              <a:t>Automobiles, antique furniture, jewels, and real estate</a:t>
            </a:r>
          </a:p>
          <a:p>
            <a:r>
              <a:rPr lang="en-US" altLang="en-US" dirty="0">
                <a:ea typeface="ＭＳ Ｐゴシック" pitchFamily="34" charset="-128"/>
              </a:rPr>
              <a:t>Businesses cost their inventories at the specific cost of the particular unit</a:t>
            </a:r>
          </a:p>
          <a:p>
            <a:r>
              <a:rPr lang="en-US" altLang="en-US" dirty="0">
                <a:ea typeface="ＭＳ Ｐゴシック" pitchFamily="34" charset="-128"/>
              </a:rPr>
              <a:t>Too expensive for inventories with common </a:t>
            </a:r>
            <a:r>
              <a:rPr lang="en-US" altLang="en-US" dirty="0" smtClean="0">
                <a:ea typeface="ＭＳ Ｐゴシック" pitchFamily="34" charset="-128"/>
              </a:rPr>
              <a:t>characteristics</a:t>
            </a:r>
            <a:endParaRPr lang="en-US" dirty="0"/>
          </a:p>
        </p:txBody>
      </p:sp>
    </p:spTree>
    <p:extLst>
      <p:ext uri="{BB962C8B-B14F-4D97-AF65-F5344CB8AC3E}">
        <p14:creationId xmlns:p14="http://schemas.microsoft.com/office/powerpoint/2010/main" val="10809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Learning </a:t>
            </a:r>
            <a:r>
              <a:rPr lang="en-US" dirty="0"/>
              <a:t>Objective </a:t>
            </a:r>
            <a:r>
              <a:rPr lang="en-US" dirty="0" smtClean="0"/>
              <a:t>One</a:t>
            </a:r>
            <a:endParaRPr lang="en-US" dirty="0"/>
          </a:p>
        </p:txBody>
      </p:sp>
      <p:sp>
        <p:nvSpPr>
          <p:cNvPr id="5" name="Subtitle 4"/>
          <p:cNvSpPr>
            <a:spLocks noGrp="1"/>
          </p:cNvSpPr>
          <p:nvPr>
            <p:ph type="subTitle" idx="1"/>
          </p:nvPr>
        </p:nvSpPr>
        <p:spPr/>
        <p:txBody>
          <a:bodyPr/>
          <a:lstStyle/>
          <a:p>
            <a:r>
              <a:rPr lang="en-US" altLang="en-US" b="1" dirty="0">
                <a:ea typeface="ＭＳ Ｐゴシック" pitchFamily="34" charset="-128"/>
              </a:rPr>
              <a:t>Account</a:t>
            </a:r>
            <a:r>
              <a:rPr lang="en-US" altLang="en-US" dirty="0">
                <a:ea typeface="ＭＳ Ｐゴシック" pitchFamily="34" charset="-128"/>
              </a:rPr>
              <a:t> for inventory using the perpetual and periodic inventory </a:t>
            </a:r>
            <a:r>
              <a:rPr lang="en-US" altLang="en-US" dirty="0" smtClean="0">
                <a:ea typeface="ＭＳ Ｐゴシック" pitchFamily="34" charset="-128"/>
              </a:rPr>
              <a:t>systems</a:t>
            </a:r>
            <a:endParaRPr lang="en-US" dirty="0"/>
          </a:p>
        </p:txBody>
      </p:sp>
    </p:spTree>
    <p:extLst>
      <p:ext uri="{BB962C8B-B14F-4D97-AF65-F5344CB8AC3E}">
        <p14:creationId xmlns:p14="http://schemas.microsoft.com/office/powerpoint/2010/main" val="215317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Average </a:t>
            </a:r>
            <a:r>
              <a:rPr lang="en-US" altLang="en-US" dirty="0"/>
              <a:t>Cost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720096520"/>
              </p:ext>
            </p:extLst>
          </p:nvPr>
        </p:nvGraphicFramePr>
        <p:xfrm>
          <a:off x="1388942" y="1828800"/>
          <a:ext cx="6366116" cy="819599"/>
        </p:xfrm>
        <a:graphic>
          <a:graphicData uri="http://schemas.openxmlformats.org/presentationml/2006/ole">
            <mc:AlternateContent xmlns:mc="http://schemas.openxmlformats.org/markup-compatibility/2006">
              <mc:Choice xmlns:v="urn:schemas-microsoft-com:vml" Requires="v">
                <p:oleObj spid="_x0000_s5928" name="Equation" r:id="rId4" imgW="5321160" imgH="685800" progId="Equation.DSMT4">
                  <p:embed/>
                </p:oleObj>
              </mc:Choice>
              <mc:Fallback>
                <p:oleObj name="Equation" r:id="rId4" imgW="5321160" imgH="685800" progId="Equation.DSMT4">
                  <p:embed/>
                  <p:pic>
                    <p:nvPicPr>
                      <p:cNvPr id="0" name=""/>
                      <p:cNvPicPr/>
                      <p:nvPr/>
                    </p:nvPicPr>
                    <p:blipFill>
                      <a:blip r:embed="rId5"/>
                      <a:stretch>
                        <a:fillRect/>
                      </a:stretch>
                    </p:blipFill>
                    <p:spPr>
                      <a:xfrm>
                        <a:off x="1388942" y="1828800"/>
                        <a:ext cx="6366116" cy="819599"/>
                      </a:xfrm>
                      <a:prstGeom prst="rect">
                        <a:avLst/>
                      </a:prstGeom>
                      <a:noFill/>
                    </p:spPr>
                  </p:pic>
                </p:oleObj>
              </mc:Fallback>
            </mc:AlternateContent>
          </a:graphicData>
        </a:graphic>
      </p:graphicFrame>
      <p:sp>
        <p:nvSpPr>
          <p:cNvPr id="3" name="Content Placeholder 2"/>
          <p:cNvSpPr>
            <a:spLocks noGrp="1"/>
          </p:cNvSpPr>
          <p:nvPr>
            <p:ph idx="1"/>
          </p:nvPr>
        </p:nvSpPr>
        <p:spPr>
          <a:xfrm>
            <a:off x="457200" y="3334866"/>
            <a:ext cx="8229600" cy="381000"/>
          </a:xfrm>
        </p:spPr>
        <p:txBody>
          <a:bodyPr/>
          <a:lstStyle/>
          <a:p>
            <a:pPr marL="0" indent="0" algn="ctr">
              <a:buNone/>
            </a:pPr>
            <a:r>
              <a:rPr lang="en-US" altLang="en-US" dirty="0"/>
              <a:t>*Goods available = Beginning inventory + Purchases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28278989"/>
              </p:ext>
            </p:extLst>
          </p:nvPr>
        </p:nvGraphicFramePr>
        <p:xfrm>
          <a:off x="1695007" y="3972621"/>
          <a:ext cx="5753987" cy="719250"/>
        </p:xfrm>
        <a:graphic>
          <a:graphicData uri="http://schemas.openxmlformats.org/presentationml/2006/ole">
            <mc:AlternateContent xmlns:mc="http://schemas.openxmlformats.org/markup-compatibility/2006">
              <mc:Choice xmlns:v="urn:schemas-microsoft-com:vml" Requires="v">
                <p:oleObj spid="_x0000_s5929" name="Equation" r:id="rId6" imgW="5473440" imgH="685800" progId="Equation.DSMT4">
                  <p:embed/>
                </p:oleObj>
              </mc:Choice>
              <mc:Fallback>
                <p:oleObj name="Equation" r:id="rId6" imgW="5473440" imgH="685800" progId="Equation.DSMT4">
                  <p:embed/>
                  <p:pic>
                    <p:nvPicPr>
                      <p:cNvPr id="0" name="Object 3"/>
                      <p:cNvPicPr>
                        <a:picLocks noChangeAspect="1" noChangeArrowheads="1"/>
                      </p:cNvPicPr>
                      <p:nvPr/>
                    </p:nvPicPr>
                    <p:blipFill>
                      <a:blip r:embed="rId7"/>
                      <a:srcRect/>
                      <a:stretch>
                        <a:fillRect/>
                      </a:stretch>
                    </p:blipFill>
                    <p:spPr bwMode="auto">
                      <a:xfrm>
                        <a:off x="1695007" y="3972621"/>
                        <a:ext cx="5753987" cy="7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4131490"/>
              </p:ext>
            </p:extLst>
          </p:nvPr>
        </p:nvGraphicFramePr>
        <p:xfrm>
          <a:off x="1515581" y="5228061"/>
          <a:ext cx="6112838" cy="748453"/>
        </p:xfrm>
        <a:graphic>
          <a:graphicData uri="http://schemas.openxmlformats.org/presentationml/2006/ole">
            <mc:AlternateContent xmlns:mc="http://schemas.openxmlformats.org/markup-compatibility/2006">
              <mc:Choice xmlns:v="urn:schemas-microsoft-com:vml" Requires="v">
                <p:oleObj spid="_x0000_s5930" name="Equation" r:id="rId8" imgW="5587920" imgH="685800" progId="Equation.DSMT4">
                  <p:embed/>
                </p:oleObj>
              </mc:Choice>
              <mc:Fallback>
                <p:oleObj name="Equation" r:id="rId8" imgW="5587920" imgH="685800" progId="Equation.DSMT4">
                  <p:embed/>
                  <p:pic>
                    <p:nvPicPr>
                      <p:cNvPr id="0" name="Object 4"/>
                      <p:cNvPicPr>
                        <a:picLocks noChangeAspect="1" noChangeArrowheads="1"/>
                      </p:cNvPicPr>
                      <p:nvPr/>
                    </p:nvPicPr>
                    <p:blipFill>
                      <a:blip r:embed="rId9"/>
                      <a:srcRect/>
                      <a:stretch>
                        <a:fillRect/>
                      </a:stretch>
                    </p:blipFill>
                    <p:spPr bwMode="auto">
                      <a:xfrm>
                        <a:off x="1515581" y="5228061"/>
                        <a:ext cx="6112838" cy="748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38169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First-in</a:t>
            </a:r>
            <a:r>
              <a:rPr lang="en-US" altLang="en-US" dirty="0"/>
              <a:t>, First-out (FIFO)</a:t>
            </a:r>
            <a:endParaRPr lang="en-US" dirty="0"/>
          </a:p>
        </p:txBody>
      </p:sp>
      <p:sp>
        <p:nvSpPr>
          <p:cNvPr id="3" name="Content Placeholder 2"/>
          <p:cNvSpPr>
            <a:spLocks noGrp="1"/>
          </p:cNvSpPr>
          <p:nvPr>
            <p:ph idx="1"/>
          </p:nvPr>
        </p:nvSpPr>
        <p:spPr/>
        <p:txBody>
          <a:bodyPr/>
          <a:lstStyle/>
          <a:p>
            <a:r>
              <a:rPr lang="en-US" altLang="en-US" dirty="0">
                <a:ea typeface="ＭＳ Ｐゴシック" pitchFamily="34" charset="-128"/>
              </a:rPr>
              <a:t>Oldest items assumed to be sold first</a:t>
            </a:r>
          </a:p>
          <a:p>
            <a:r>
              <a:rPr lang="en-US" altLang="en-US" dirty="0">
                <a:ea typeface="ＭＳ Ｐゴシック" pitchFamily="34" charset="-128"/>
              </a:rPr>
              <a:t>Ending inventory consists of most recent purchase </a:t>
            </a:r>
            <a:r>
              <a:rPr lang="en-US" altLang="en-US" dirty="0" smtClean="0">
                <a:ea typeface="ＭＳ Ｐゴシック" pitchFamily="34" charset="-128"/>
              </a:rPr>
              <a:t>costs</a:t>
            </a:r>
            <a:endParaRPr lang="en-US" dirty="0"/>
          </a:p>
        </p:txBody>
      </p:sp>
    </p:spTree>
    <p:extLst>
      <p:ext uri="{BB962C8B-B14F-4D97-AF65-F5344CB8AC3E}">
        <p14:creationId xmlns:p14="http://schemas.microsoft.com/office/powerpoint/2010/main" val="3084174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Illustration </a:t>
            </a:r>
            <a:r>
              <a:rPr lang="en-US" altLang="en-US" dirty="0"/>
              <a:t>of Weighted Average and FIFO </a:t>
            </a:r>
            <a:r>
              <a:rPr lang="en-US" altLang="en-US" dirty="0" smtClean="0"/>
              <a:t>Costing </a:t>
            </a:r>
            <a:r>
              <a:rPr lang="en-US" altLang="en-US" sz="2000" b="0" dirty="0" smtClean="0"/>
              <a:t>(1 of 2)</a:t>
            </a:r>
            <a:endParaRPr lang="en-US" b="0" dirty="0"/>
          </a:p>
        </p:txBody>
      </p:sp>
      <p:sp>
        <p:nvSpPr>
          <p:cNvPr id="3" name="Content Placeholder 2"/>
          <p:cNvSpPr>
            <a:spLocks noGrp="1"/>
          </p:cNvSpPr>
          <p:nvPr>
            <p:ph idx="1"/>
          </p:nvPr>
        </p:nvSpPr>
        <p:spPr>
          <a:xfrm>
            <a:off x="457200" y="1600201"/>
            <a:ext cx="8229600" cy="2057400"/>
          </a:xfrm>
        </p:spPr>
        <p:txBody>
          <a:bodyPr/>
          <a:lstStyle/>
          <a:p>
            <a:pPr marL="0" indent="0" algn="ctr">
              <a:buNone/>
            </a:pPr>
            <a:r>
              <a:rPr lang="en-US" altLang="en-US" dirty="0" smtClean="0">
                <a:ea typeface="ＭＳ Ｐゴシック" pitchFamily="34" charset="-128"/>
              </a:rPr>
              <a:t>Leon</a:t>
            </a:r>
            <a:r>
              <a:rPr lang="en-US" altLang="en-US" dirty="0" smtClean="0"/>
              <a:t>’</a:t>
            </a:r>
            <a:r>
              <a:rPr lang="en-US" altLang="ja-JP" dirty="0" smtClean="0">
                <a:ea typeface="ＭＳ Ｐゴシック" pitchFamily="34" charset="-128"/>
              </a:rPr>
              <a:t>s </a:t>
            </a:r>
            <a:r>
              <a:rPr lang="en-US" altLang="ja-JP" dirty="0">
                <a:ea typeface="ＭＳ Ｐゴシック" pitchFamily="34" charset="-128"/>
              </a:rPr>
              <a:t>began the period with 10 lamps that cost </a:t>
            </a:r>
          </a:p>
          <a:p>
            <a:pPr marL="0" indent="0" algn="ctr">
              <a:buNone/>
            </a:pPr>
            <a:r>
              <a:rPr lang="en-US" altLang="en-US" dirty="0">
                <a:ea typeface="ＭＳ Ｐゴシック" pitchFamily="34" charset="-128"/>
              </a:rPr>
              <a:t>$10 each; the beginning inventory was therefore </a:t>
            </a:r>
          </a:p>
          <a:p>
            <a:pPr marL="0" indent="0" algn="ctr">
              <a:buNone/>
            </a:pPr>
            <a:r>
              <a:rPr lang="en-US" altLang="en-US" dirty="0">
                <a:ea typeface="ＭＳ Ｐゴシック" pitchFamily="34" charset="-128"/>
              </a:rPr>
              <a:t>$100. During the period, </a:t>
            </a:r>
            <a:r>
              <a:rPr lang="en-US" altLang="en-US" dirty="0" smtClean="0">
                <a:ea typeface="ＭＳ Ｐゴシック" pitchFamily="34" charset="-128"/>
              </a:rPr>
              <a:t>Leon</a:t>
            </a:r>
            <a:r>
              <a:rPr lang="en-US" altLang="en-US" dirty="0" smtClean="0"/>
              <a:t>’</a:t>
            </a:r>
            <a:r>
              <a:rPr lang="ja-JP" altLang="en-US" dirty="0" smtClean="0">
                <a:ea typeface="ＭＳ Ｐゴシック" pitchFamily="34" charset="-128"/>
              </a:rPr>
              <a:t> </a:t>
            </a:r>
            <a:r>
              <a:rPr lang="en-US" altLang="ja-JP" dirty="0" smtClean="0">
                <a:ea typeface="ＭＳ Ｐゴシック" pitchFamily="34" charset="-128"/>
              </a:rPr>
              <a:t>s </a:t>
            </a:r>
            <a:r>
              <a:rPr lang="en-US" altLang="ja-JP" dirty="0">
                <a:ea typeface="ＭＳ Ｐゴシック" pitchFamily="34" charset="-128"/>
              </a:rPr>
              <a:t>bought 50 more lamps</a:t>
            </a:r>
            <a:r>
              <a:rPr lang="en-US" altLang="ja-JP" dirty="0" smtClean="0">
                <a:ea typeface="ＭＳ Ｐゴシック" pitchFamily="34" charset="-128"/>
              </a:rPr>
              <a:t>,</a:t>
            </a:r>
            <a:endParaRPr lang="en-US" altLang="ja-JP" dirty="0">
              <a:ea typeface="ＭＳ Ｐゴシック" pitchFamily="34" charset="-128"/>
            </a:endParaRPr>
          </a:p>
          <a:p>
            <a:pPr marL="0" indent="0" algn="ctr">
              <a:buNone/>
            </a:pPr>
            <a:r>
              <a:rPr lang="en-US" altLang="en-US" dirty="0">
                <a:ea typeface="ＭＳ Ｐゴシック" pitchFamily="34" charset="-128"/>
              </a:rPr>
              <a:t>sold 40 lamps, and ended the period with 20 lamps.</a:t>
            </a:r>
            <a:endParaRPr lang="en-US" dirty="0">
              <a:ea typeface="ＭＳ Ｐゴシック"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756250434"/>
              </p:ext>
            </p:extLst>
          </p:nvPr>
        </p:nvGraphicFramePr>
        <p:xfrm>
          <a:off x="244793" y="3627120"/>
          <a:ext cx="8654415" cy="2468880"/>
        </p:xfrm>
        <a:graphic>
          <a:graphicData uri="http://schemas.openxmlformats.org/drawingml/2006/table">
            <a:tbl>
              <a:tblPr firstRow="1" bandRow="1">
                <a:tableStyleId>{2D5ABB26-0587-4C30-8999-92F81FD0307C}</a:tableStyleId>
              </a:tblPr>
              <a:tblGrid>
                <a:gridCol w="3570986"/>
                <a:gridCol w="809942"/>
                <a:gridCol w="3545205"/>
                <a:gridCol w="728282"/>
              </a:tblGrid>
              <a:tr h="403013">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mn-lt"/>
                          <a:ea typeface="+mn-ea"/>
                          <a:cs typeface="Arial" panose="020B0604020202020204" pitchFamily="34" charset="0"/>
                        </a:rPr>
                        <a:t>Inventory</a:t>
                      </a:r>
                      <a:endParaRPr lang="en-US" sz="2400" dirty="0">
                        <a:solidFill>
                          <a:schemeClr val="tx1"/>
                        </a:solidFill>
                      </a:endParaRPr>
                    </a:p>
                  </a:txBody>
                  <a:tcPr anchor="b">
                    <a:lnB w="3175"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nchor="b">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tc hMerge="1">
                  <a:txBody>
                    <a:bodyPr/>
                    <a:lstStyle/>
                    <a:p>
                      <a:pPr algn="ctr"/>
                      <a:endParaRPr lang="en-US" sz="1800" dirty="0">
                        <a:solidFill>
                          <a:schemeClr val="tx1"/>
                        </a:solidFill>
                      </a:endParaRPr>
                    </a:p>
                  </a:txBody>
                  <a:tcPr>
                    <a:lnB w="3175" cap="flat" cmpd="sng" algn="ctr">
                      <a:solidFill>
                        <a:schemeClr val="tx1"/>
                      </a:solidFill>
                      <a:prstDash val="solid"/>
                      <a:round/>
                      <a:headEnd type="none" w="med" len="med"/>
                      <a:tailEnd type="none" w="med" len="med"/>
                    </a:lnB>
                  </a:tcPr>
                </a:tc>
              </a:tr>
              <a:tr h="2884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Beginning bal. (10 units @ $1 )</a:t>
                      </a:r>
                      <a:endParaRPr lang="en-US" sz="1600" kern="1200" dirty="0">
                        <a:solidFill>
                          <a:schemeClr val="tx1"/>
                        </a:solidFill>
                        <a:latin typeface="+mn-lt"/>
                        <a:ea typeface="+mn-ea"/>
                        <a:cs typeface="+mn-cs"/>
                      </a:endParaRPr>
                    </a:p>
                  </a:txBody>
                  <a:tcPr>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mn-ea"/>
                          <a:cs typeface="Arial" panose="020B0604020202020204" pitchFamily="34" charset="0"/>
                        </a:rPr>
                        <a:t>$100</a:t>
                      </a:r>
                      <a:endParaRPr lang="en-US" sz="16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ap="flat" cmpd="sng" algn="ctr">
                      <a:noFill/>
                      <a:prstDash val="solid"/>
                      <a:round/>
                      <a:headEnd type="none" w="med" len="med"/>
                      <a:tailEnd type="none" w="med" len="med"/>
                    </a:lnL>
                    <a:lnT w="3175" cap="flat" cmpd="sng" algn="ctr">
                      <a:solidFill>
                        <a:schemeClr val="tx1"/>
                      </a:solidFill>
                      <a:prstDash val="solid"/>
                      <a:round/>
                      <a:headEnd type="none" w="med" len="med"/>
                      <a:tailEnd type="none" w="med" len="med"/>
                    </a:lnT>
                  </a:tcPr>
                </a:tc>
              </a:tr>
              <a:tr h="288431">
                <a:tc>
                  <a:txBody>
                    <a:bodyPr/>
                    <a:lstStyle/>
                    <a:p>
                      <a:r>
                        <a:rPr lang="en-US" sz="1600" dirty="0" smtClean="0">
                          <a:latin typeface="+mn-lt"/>
                          <a:ea typeface="+mn-ea"/>
                          <a:cs typeface="Arial" panose="020B0604020202020204" pitchFamily="34" charset="0"/>
                        </a:rPr>
                        <a:t>Purchases:</a:t>
                      </a:r>
                      <a:endParaRPr lang="en-US" sz="1600" dirty="0"/>
                    </a:p>
                  </a:txBody>
                  <a:tcPr>
                    <a:lnR w="12700" cap="flat" cmpd="sng" algn="ctr">
                      <a:noFill/>
                      <a:prstDash val="solid"/>
                      <a:round/>
                      <a:headEnd type="none" w="med" len="med"/>
                      <a:tailEnd type="none" w="med" len="med"/>
                    </a:lnR>
                  </a:tcPr>
                </a:tc>
                <a:tc>
                  <a:txBody>
                    <a:bodyPr/>
                    <a:lstStyle/>
                    <a:p>
                      <a:pPr algn="r"/>
                      <a:endParaRPr lang="en-US" sz="16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mn-ea"/>
                          <a:cs typeface="Arial" panose="020B0604020202020204" pitchFamily="34" charset="0"/>
                        </a:rPr>
                        <a:t>Cost of goods sold:   (40 units @ $?)</a:t>
                      </a:r>
                      <a:endParaRPr lang="en-US" sz="16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mn-ea"/>
                          <a:cs typeface="Arial" panose="020B0604020202020204" pitchFamily="34" charset="0"/>
                        </a:rPr>
                        <a:t>?</a:t>
                      </a:r>
                      <a:endParaRPr lang="en-US" sz="1600" dirty="0"/>
                    </a:p>
                  </a:txBody>
                  <a:tcPr>
                    <a:lnL w="12700" cap="flat" cmpd="sng" algn="ctr">
                      <a:noFill/>
                      <a:prstDash val="solid"/>
                      <a:round/>
                      <a:headEnd type="none" w="med" len="med"/>
                      <a:tailEnd type="none" w="med" len="med"/>
                    </a:lnL>
                  </a:tcPr>
                </a:tc>
              </a:tr>
              <a:tr h="288431">
                <a:tc>
                  <a:txBody>
                    <a:bodyPr/>
                    <a:lstStyle/>
                    <a:p>
                      <a:r>
                        <a:rPr lang="en-US" sz="1600" dirty="0" smtClean="0">
                          <a:latin typeface="+mn-lt"/>
                          <a:ea typeface="+mn-ea"/>
                          <a:cs typeface="Arial" panose="020B0604020202020204" pitchFamily="34" charset="0"/>
                        </a:rPr>
                        <a:t>No. 1 	      (25 units @ $14)</a:t>
                      </a:r>
                      <a:endParaRPr lang="en-US" sz="1600" dirty="0"/>
                    </a:p>
                  </a:txBody>
                  <a:tcPr>
                    <a:lnR w="12700" cap="flat" cmpd="sng" algn="ctr">
                      <a:noFill/>
                      <a:prstDash val="solid"/>
                      <a:round/>
                      <a:headEnd type="none" w="med" len="med"/>
                      <a:tailEnd type="none" w="med" len="med"/>
                    </a:lnR>
                  </a:tcPr>
                </a:tc>
                <a:tc>
                  <a:txBody>
                    <a:bodyPr/>
                    <a:lstStyle/>
                    <a:p>
                      <a:pPr algn="r"/>
                      <a:r>
                        <a:rPr lang="en-US" sz="1600" dirty="0" smtClean="0">
                          <a:latin typeface="+mn-lt"/>
                          <a:ea typeface="+mn-ea"/>
                          <a:cs typeface="Arial" panose="020B0604020202020204" pitchFamily="34" charset="0"/>
                        </a:rPr>
                        <a:t>$350</a:t>
                      </a:r>
                      <a:endParaRPr lang="en-US" sz="16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ap="flat" cmpd="sng" algn="ctr">
                      <a:noFill/>
                      <a:prstDash val="solid"/>
                      <a:round/>
                      <a:headEnd type="none" w="med" len="med"/>
                      <a:tailEnd type="none" w="med" len="med"/>
                    </a:lnL>
                  </a:tcPr>
                </a:tc>
              </a:tr>
              <a:tr h="288431">
                <a:tc>
                  <a:txBody>
                    <a:bodyPr/>
                    <a:lstStyle/>
                    <a:p>
                      <a:r>
                        <a:rPr lang="en-US" sz="1600" dirty="0" smtClean="0">
                          <a:latin typeface="+mn-lt"/>
                          <a:ea typeface="+mn-ea"/>
                          <a:cs typeface="Arial" panose="020B0604020202020204" pitchFamily="34" charset="0"/>
                        </a:rPr>
                        <a:t>No. 2	      (25 units @ $18)</a:t>
                      </a:r>
                      <a:endParaRPr lang="en-US" sz="1600" dirty="0"/>
                    </a:p>
                  </a:txBody>
                  <a:tcPr>
                    <a:lnR w="12700" cap="flat" cmpd="sng" algn="ctr">
                      <a:noFill/>
                      <a:prstDash val="solid"/>
                      <a:round/>
                      <a:headEnd type="none" w="med" len="med"/>
                      <a:tailEnd type="none" w="med" len="med"/>
                    </a:lnR>
                  </a:tcPr>
                </a:tc>
                <a:tc>
                  <a:txBody>
                    <a:bodyPr/>
                    <a:lstStyle/>
                    <a:p>
                      <a:pPr algn="r"/>
                      <a:r>
                        <a:rPr lang="en-US" sz="1600" u="sng" dirty="0" smtClean="0">
                          <a:latin typeface="+mn-lt"/>
                          <a:ea typeface="+mn-ea"/>
                          <a:cs typeface="Arial" panose="020B0604020202020204" pitchFamily="34" charset="0"/>
                        </a:rPr>
                        <a:t>  450</a:t>
                      </a:r>
                      <a:endParaRPr lang="en-US" sz="16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ap="flat" cmpd="sng" algn="ctr">
                      <a:noFill/>
                      <a:prstDash val="solid"/>
                      <a:round/>
                      <a:headEnd type="none" w="med" len="med"/>
                      <a:tailEnd type="none" w="med" len="med"/>
                    </a:lnL>
                  </a:tcPr>
                </a:tc>
              </a:tr>
              <a:tr h="288431">
                <a:tc>
                  <a:txBody>
                    <a:bodyPr/>
                    <a:lstStyle/>
                    <a:p>
                      <a:r>
                        <a:rPr lang="en-US" sz="1600" i="1" dirty="0" smtClean="0">
                          <a:latin typeface="+mn-lt"/>
                          <a:ea typeface="+mn-ea"/>
                          <a:cs typeface="Arial" panose="020B0604020202020204" pitchFamily="34" charset="0"/>
                        </a:rPr>
                        <a:t>Total cost ($100 + $350+$450=$900)</a:t>
                      </a:r>
                      <a:endParaRPr lang="en-US" sz="1600" dirty="0"/>
                    </a:p>
                  </a:txBody>
                  <a:tcPr>
                    <a:lnR w="12700" cap="flat" cmpd="sng" algn="ctr">
                      <a:no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algn="r"/>
                      <a:endParaRPr lang="en-US" sz="16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ap="flat" cmpd="sng" algn="ctr">
                      <a:noFill/>
                      <a:prstDash val="solid"/>
                      <a:round/>
                      <a:headEnd type="none" w="med" len="med"/>
                      <a:tailEnd type="none" w="med" len="med"/>
                    </a:lnL>
                    <a:lnB w="3175" cap="flat" cmpd="sng" algn="ctr">
                      <a:solidFill>
                        <a:schemeClr val="tx1"/>
                      </a:solidFill>
                      <a:prstDash val="solid"/>
                      <a:round/>
                      <a:headEnd type="none" w="med" len="med"/>
                      <a:tailEnd type="none" w="med" len="med"/>
                    </a:lnB>
                  </a:tcPr>
                </a:tc>
              </a:tr>
              <a:tr h="288431">
                <a:tc>
                  <a:txBody>
                    <a:bodyPr/>
                    <a:lstStyle/>
                    <a:p>
                      <a:r>
                        <a:rPr lang="en-US" sz="1600" dirty="0" smtClean="0">
                          <a:ea typeface="+mn-ea"/>
                          <a:cs typeface="Arial" panose="020B0604020202020204" pitchFamily="34" charset="0"/>
                        </a:rPr>
                        <a:t>Ending bal.    (20 units @ $?)</a:t>
                      </a:r>
                      <a:endParaRPr lang="en-US" sz="1600" dirty="0"/>
                    </a:p>
                  </a:txBody>
                  <a:tcPr>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600" u="sng" dirty="0" smtClean="0">
                          <a:ea typeface="+mn-ea"/>
                          <a:cs typeface="Arial" panose="020B0604020202020204" pitchFamily="34" charset="0"/>
                        </a:rPr>
                        <a:t>        ?</a:t>
                      </a:r>
                      <a:endParaRPr lang="en-US" sz="1600" dirty="0"/>
                    </a:p>
                  </a:txBody>
                  <a:tcP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lnL w="31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ap="flat" cmpd="sng" algn="ctr">
                      <a:noFill/>
                      <a:prstDash val="solid"/>
                      <a:round/>
                      <a:headEnd type="none" w="med" len="med"/>
                      <a:tailEnd type="none" w="med" len="med"/>
                    </a:lnL>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3661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Illustration </a:t>
            </a:r>
            <a:r>
              <a:rPr lang="en-US" altLang="en-US" dirty="0"/>
              <a:t>of Weighted Average and FIFO </a:t>
            </a:r>
            <a:r>
              <a:rPr lang="en-US" altLang="en-US" dirty="0" smtClean="0"/>
              <a:t>Costing </a:t>
            </a:r>
            <a:r>
              <a:rPr lang="en-US" altLang="en-US" sz="2000" b="0" dirty="0" smtClean="0"/>
              <a:t>(2 of 2)</a:t>
            </a:r>
            <a:endParaRPr lang="en-US" b="0" dirty="0"/>
          </a:p>
        </p:txBody>
      </p:sp>
      <p:sp>
        <p:nvSpPr>
          <p:cNvPr id="3" name="Content Placeholder 2"/>
          <p:cNvSpPr>
            <a:spLocks noGrp="1"/>
          </p:cNvSpPr>
          <p:nvPr>
            <p:ph idx="1"/>
          </p:nvPr>
        </p:nvSpPr>
        <p:spPr/>
        <p:txBody>
          <a:bodyPr/>
          <a:lstStyle/>
          <a:p>
            <a:pPr marL="0" indent="0" algn="ctr" defTabSz="457200">
              <a:buNone/>
              <a:defRPr/>
            </a:pPr>
            <a:r>
              <a:rPr lang="en-US" sz="2800" dirty="0">
                <a:cs typeface="Arial" panose="020B0604020202020204" pitchFamily="34" charset="0"/>
              </a:rPr>
              <a:t>The big accounting questions are</a:t>
            </a:r>
            <a:r>
              <a:rPr lang="en-US" sz="2800" dirty="0" smtClean="0">
                <a:cs typeface="Arial" panose="020B0604020202020204" pitchFamily="34" charset="0"/>
              </a:rPr>
              <a:t>:</a:t>
            </a:r>
            <a:endParaRPr lang="en-US" sz="2800" dirty="0">
              <a:cs typeface="Arial" panose="020B0604020202020204" pitchFamily="34" charset="0"/>
            </a:endParaRPr>
          </a:p>
          <a:p>
            <a:pPr marL="402336" indent="-402336" defTabSz="457200">
              <a:spcAft>
                <a:spcPts val="1500"/>
              </a:spcAft>
              <a:buFontTx/>
              <a:buAutoNum type="arabicPeriod"/>
              <a:defRPr/>
            </a:pPr>
            <a:r>
              <a:rPr lang="en-US" dirty="0">
                <a:cs typeface="Arial" panose="020B0604020202020204" pitchFamily="34" charset="0"/>
              </a:rPr>
              <a:t>What is the cost of goods sold for the income statement?</a:t>
            </a:r>
          </a:p>
          <a:p>
            <a:pPr marL="402336" indent="-402336" defTabSz="457200">
              <a:spcAft>
                <a:spcPts val="1500"/>
              </a:spcAft>
              <a:buFontTx/>
              <a:buAutoNum type="arabicPeriod"/>
              <a:defRPr/>
            </a:pPr>
            <a:r>
              <a:rPr lang="en-US" dirty="0" smtClean="0">
                <a:cs typeface="Arial" panose="020B0604020202020204" pitchFamily="34" charset="0"/>
              </a:rPr>
              <a:t>What </a:t>
            </a:r>
            <a:r>
              <a:rPr lang="en-US" dirty="0">
                <a:cs typeface="Arial" panose="020B0604020202020204" pitchFamily="34" charset="0"/>
              </a:rPr>
              <a:t>is the cost of the ending inventory for the balance sheet</a:t>
            </a:r>
            <a:r>
              <a:rPr lang="en-US" dirty="0" smtClean="0">
                <a:cs typeface="Arial" panose="020B0604020202020204" pitchFamily="34" charset="0"/>
              </a:rPr>
              <a:t>?</a:t>
            </a:r>
            <a:endParaRPr lang="en-US" dirty="0"/>
          </a:p>
        </p:txBody>
      </p:sp>
    </p:spTree>
    <p:extLst>
      <p:ext uri="{BB962C8B-B14F-4D97-AF65-F5344CB8AC3E}">
        <p14:creationId xmlns:p14="http://schemas.microsoft.com/office/powerpoint/2010/main" val="158410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Weighted-Average</a:t>
            </a:r>
            <a:endParaRPr lang="en-US" dirty="0"/>
          </a:p>
        </p:txBody>
      </p:sp>
      <p:sp>
        <p:nvSpPr>
          <p:cNvPr id="3" name="Content Placeholder 2"/>
          <p:cNvSpPr>
            <a:spLocks noGrp="1"/>
          </p:cNvSpPr>
          <p:nvPr>
            <p:ph idx="1"/>
          </p:nvPr>
        </p:nvSpPr>
        <p:spPr/>
        <p:txBody>
          <a:bodyPr anchor="ctr"/>
          <a:lstStyle/>
          <a:p>
            <a:pPr marL="0" indent="0" algn="ctr">
              <a:spcAft>
                <a:spcPts val="1500"/>
              </a:spcAft>
              <a:buNone/>
            </a:pPr>
            <a:r>
              <a:rPr lang="en-US" altLang="en-US" sz="2800" dirty="0">
                <a:cs typeface="Arial" panose="020B0604020202020204" pitchFamily="34" charset="0"/>
              </a:rPr>
              <a:t>$900 total cost ÷ 60 units = </a:t>
            </a:r>
            <a:r>
              <a:rPr lang="en-US" altLang="en-US" sz="2800" dirty="0">
                <a:solidFill>
                  <a:srgbClr val="00C000"/>
                </a:solidFill>
                <a:cs typeface="Arial" panose="020B0604020202020204" pitchFamily="34" charset="0"/>
              </a:rPr>
              <a:t>$15/unit</a:t>
            </a:r>
          </a:p>
          <a:p>
            <a:pPr marL="0" indent="0" algn="ctr">
              <a:spcAft>
                <a:spcPts val="1500"/>
              </a:spcAft>
              <a:buNone/>
            </a:pPr>
            <a:r>
              <a:rPr lang="en-US" altLang="en-US" sz="2800" dirty="0">
                <a:cs typeface="Arial" panose="020B0604020202020204" pitchFamily="34" charset="0"/>
              </a:rPr>
              <a:t>Cost of goods sold = 40 × $15 = </a:t>
            </a:r>
            <a:r>
              <a:rPr lang="en-US" altLang="en-US" sz="2800" dirty="0">
                <a:solidFill>
                  <a:srgbClr val="C00000"/>
                </a:solidFill>
                <a:cs typeface="Arial" panose="020B0604020202020204" pitchFamily="34" charset="0"/>
              </a:rPr>
              <a:t>$600</a:t>
            </a:r>
          </a:p>
          <a:p>
            <a:pPr marL="0" indent="0" algn="ctr">
              <a:spcAft>
                <a:spcPts val="1500"/>
              </a:spcAft>
              <a:buNone/>
            </a:pPr>
            <a:r>
              <a:rPr lang="en-US" altLang="en-US" sz="2800" dirty="0">
                <a:cs typeface="Arial" panose="020B0604020202020204" pitchFamily="34" charset="0"/>
              </a:rPr>
              <a:t>Ending inventory = 20 × $15 = </a:t>
            </a:r>
            <a:r>
              <a:rPr lang="en-US" altLang="en-US" sz="2800" dirty="0">
                <a:solidFill>
                  <a:srgbClr val="007FA3"/>
                </a:solidFill>
                <a:cs typeface="Arial" panose="020B0604020202020204" pitchFamily="34" charset="0"/>
              </a:rPr>
              <a:t>$300</a:t>
            </a:r>
            <a:endParaRPr lang="en-US" sz="2800" dirty="0">
              <a:solidFill>
                <a:srgbClr val="007FA3"/>
              </a:solidFill>
              <a:cs typeface="Arial" panose="020B0604020202020204" pitchFamily="34" charset="0"/>
            </a:endParaRPr>
          </a:p>
        </p:txBody>
      </p:sp>
    </p:spTree>
    <p:extLst>
      <p:ext uri="{BB962C8B-B14F-4D97-AF65-F5344CB8AC3E}">
        <p14:creationId xmlns:p14="http://schemas.microsoft.com/office/powerpoint/2010/main" val="2830540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2992"/>
            <a:ext cx="8229600" cy="1097280"/>
          </a:xfrm>
        </p:spPr>
        <p:txBody>
          <a:bodyPr/>
          <a:lstStyle/>
          <a:p>
            <a:r>
              <a:rPr lang="en-US" altLang="en-US" dirty="0" smtClean="0"/>
              <a:t>First-In</a:t>
            </a:r>
            <a:r>
              <a:rPr lang="en-US" altLang="en-US" dirty="0"/>
              <a:t>, </a:t>
            </a:r>
            <a:r>
              <a:rPr lang="en-US" altLang="en-US" dirty="0" smtClean="0"/>
              <a:t>First-Out </a:t>
            </a:r>
            <a:r>
              <a:rPr lang="en-US" altLang="en-US" sz="2000" b="0" dirty="0" smtClean="0"/>
              <a:t>(1 of 2)</a:t>
            </a:r>
            <a:endParaRPr lang="en-US" b="0" dirty="0"/>
          </a:p>
        </p:txBody>
      </p:sp>
      <p:sp>
        <p:nvSpPr>
          <p:cNvPr id="3" name="Content Placeholder 2"/>
          <p:cNvSpPr>
            <a:spLocks noGrp="1"/>
          </p:cNvSpPr>
          <p:nvPr>
            <p:ph idx="1"/>
          </p:nvPr>
        </p:nvSpPr>
        <p:spPr>
          <a:xfrm>
            <a:off x="457200" y="1600201"/>
            <a:ext cx="8229600" cy="533400"/>
          </a:xfrm>
        </p:spPr>
        <p:txBody>
          <a:bodyPr/>
          <a:lstStyle/>
          <a:p>
            <a:pPr marL="0" indent="0" algn="ctr">
              <a:buNone/>
            </a:pPr>
            <a:r>
              <a:rPr lang="en-US" sz="2400" kern="10" dirty="0">
                <a:solidFill>
                  <a:schemeClr val="tx2"/>
                </a:solidFill>
                <a:ea typeface="+mj-lt"/>
                <a:cs typeface="+mj-lt"/>
              </a:rPr>
              <a:t>Ending inventory </a:t>
            </a:r>
            <a:r>
              <a:rPr lang="en-US" sz="2400" kern="10" dirty="0" smtClean="0">
                <a:solidFill>
                  <a:schemeClr val="tx2"/>
                </a:solidFill>
                <a:ea typeface="+mj-lt"/>
                <a:cs typeface="+mj-lt"/>
              </a:rPr>
              <a:t>cost</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225327847"/>
              </p:ext>
            </p:extLst>
          </p:nvPr>
        </p:nvGraphicFramePr>
        <p:xfrm>
          <a:off x="1866900" y="2560320"/>
          <a:ext cx="5410200" cy="1112520"/>
        </p:xfrm>
        <a:graphic>
          <a:graphicData uri="http://schemas.openxmlformats.org/drawingml/2006/table">
            <a:tbl>
              <a:tblPr firstRow="1" bandRow="1">
                <a:tableStyleId>{2D5ABB26-0587-4C30-8999-92F81FD0307C}</a:tableStyleId>
              </a:tblPr>
              <a:tblGrid>
                <a:gridCol w="3281680"/>
                <a:gridCol w="2128520"/>
              </a:tblGrid>
              <a:tr h="370840">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60 units</a:t>
                      </a:r>
                      <a:endParaRPr lang="en-US" dirty="0"/>
                    </a:p>
                  </a:txBody>
                  <a:tcPr marL="4572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r>
                        <a:rPr lang="en-US" altLang="en-US" sz="1800" dirty="0" smtClean="0"/>
                        <a:t>Less units sold</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u="sng" dirty="0" smtClean="0"/>
                        <a:t>40</a:t>
                      </a:r>
                      <a:endParaRPr lang="en-US" dirty="0"/>
                    </a:p>
                  </a:txBody>
                  <a:tcPr marL="4572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r>
                        <a:rPr lang="en-US" altLang="en-US" sz="1800" dirty="0" smtClean="0"/>
                        <a:t>Ending inventory</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20 units</a:t>
                      </a:r>
                      <a:endParaRPr lang="en-US" dirty="0"/>
                    </a:p>
                  </a:txBody>
                  <a:tcPr marL="4572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5" name="Content Placeholder 4"/>
          <p:cNvSpPr>
            <a:spLocks noGrp="1"/>
          </p:cNvSpPr>
          <p:nvPr>
            <p:ph idx="13"/>
          </p:nvPr>
        </p:nvSpPr>
        <p:spPr>
          <a:xfrm>
            <a:off x="457200" y="3962401"/>
            <a:ext cx="8229600" cy="762000"/>
          </a:xfrm>
        </p:spPr>
        <p:txBody>
          <a:bodyPr/>
          <a:lstStyle/>
          <a:p>
            <a:pPr marL="0" indent="0" algn="ctr">
              <a:buNone/>
            </a:pPr>
            <a:r>
              <a:rPr lang="en-US" altLang="en-US" sz="2400" dirty="0"/>
              <a:t>20 units × $18 per unit = </a:t>
            </a:r>
            <a:r>
              <a:rPr lang="en-US" altLang="en-US" sz="2400" i="1" dirty="0">
                <a:solidFill>
                  <a:schemeClr val="tx2"/>
                </a:solidFill>
              </a:rPr>
              <a:t>$360</a:t>
            </a:r>
            <a:endParaRPr lang="en-US" sz="2400" dirty="0"/>
          </a:p>
        </p:txBody>
      </p:sp>
    </p:spTree>
    <p:extLst>
      <p:ext uri="{BB962C8B-B14F-4D97-AF65-F5344CB8AC3E}">
        <p14:creationId xmlns:p14="http://schemas.microsoft.com/office/powerpoint/2010/main" val="892501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First-In</a:t>
            </a:r>
            <a:r>
              <a:rPr lang="en-US" altLang="en-US" dirty="0"/>
              <a:t>, </a:t>
            </a:r>
            <a:r>
              <a:rPr lang="en-US" altLang="en-US" dirty="0" smtClean="0"/>
              <a:t>First-Out </a:t>
            </a:r>
            <a:r>
              <a:rPr lang="en-US" altLang="en-US" sz="2000" b="0" dirty="0" smtClean="0"/>
              <a:t>(2 of 2)</a:t>
            </a:r>
            <a:endParaRPr lang="en-US" b="0" dirty="0"/>
          </a:p>
        </p:txBody>
      </p:sp>
      <p:sp>
        <p:nvSpPr>
          <p:cNvPr id="12" name="Text Placeholder 11"/>
          <p:cNvSpPr>
            <a:spLocks noGrp="1"/>
          </p:cNvSpPr>
          <p:nvPr>
            <p:ph type="body" sz="quarter" idx="18"/>
          </p:nvPr>
        </p:nvSpPr>
        <p:spPr/>
        <p:txBody>
          <a:bodyPr/>
          <a:lstStyle/>
          <a:p>
            <a:pPr marL="0" indent="0">
              <a:buNone/>
            </a:pPr>
            <a:r>
              <a:rPr lang="en-US" dirty="0">
                <a:cs typeface="Arial" panose="020B0604020202020204" pitchFamily="34" charset="0"/>
              </a:rPr>
              <a:t>Sold 40 units: 10 from the first group purchased, 25 from the second group, and 5 from the remaining 25 that were purchased</a:t>
            </a:r>
            <a:r>
              <a:rPr lang="en-US" dirty="0" smtClean="0">
                <a:cs typeface="Arial" panose="020B0604020202020204" pitchFamily="34" charset="0"/>
              </a:rPr>
              <a:t>.</a:t>
            </a:r>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1999693933"/>
              </p:ext>
            </p:extLst>
          </p:nvPr>
        </p:nvGraphicFramePr>
        <p:xfrm>
          <a:off x="633973" y="2758757"/>
          <a:ext cx="3117226" cy="2582846"/>
        </p:xfrm>
        <a:graphic>
          <a:graphicData uri="http://schemas.openxmlformats.org/presentationml/2006/ole">
            <mc:AlternateContent xmlns:mc="http://schemas.openxmlformats.org/markup-compatibility/2006">
              <mc:Choice xmlns:v="urn:schemas-microsoft-com:vml" Requires="v">
                <p:oleObj spid="_x0000_s2484" name="Equation" r:id="rId4" imgW="2222280" imgH="1841400" progId="Equation.DSMT4">
                  <p:embed/>
                </p:oleObj>
              </mc:Choice>
              <mc:Fallback>
                <p:oleObj name="Equation" r:id="rId4" imgW="2222280" imgH="1841400" progId="Equation.DSMT4">
                  <p:embed/>
                  <p:pic>
                    <p:nvPicPr>
                      <p:cNvPr id="0" name=""/>
                      <p:cNvPicPr/>
                      <p:nvPr/>
                    </p:nvPicPr>
                    <p:blipFill>
                      <a:blip r:embed="rId5"/>
                      <a:stretch>
                        <a:fillRect/>
                      </a:stretch>
                    </p:blipFill>
                    <p:spPr>
                      <a:xfrm>
                        <a:off x="633973" y="2758757"/>
                        <a:ext cx="3117226" cy="2582846"/>
                      </a:xfrm>
                      <a:prstGeom prst="rect">
                        <a:avLst/>
                      </a:prstGeom>
                    </p:spPr>
                  </p:pic>
                </p:oleObj>
              </mc:Fallback>
            </mc:AlternateContent>
          </a:graphicData>
        </a:graphic>
      </p:graphicFrame>
      <p:sp>
        <p:nvSpPr>
          <p:cNvPr id="4" name="Text Placeholder 3"/>
          <p:cNvSpPr>
            <a:spLocks noGrp="1"/>
          </p:cNvSpPr>
          <p:nvPr>
            <p:ph type="body" idx="1"/>
          </p:nvPr>
        </p:nvSpPr>
        <p:spPr>
          <a:xfrm>
            <a:off x="6128602" y="2293910"/>
            <a:ext cx="2560320" cy="914400"/>
          </a:xfrm>
        </p:spPr>
        <p:txBody>
          <a:bodyPr/>
          <a:lstStyle/>
          <a:p>
            <a:r>
              <a:rPr lang="en-US" sz="2400" dirty="0">
                <a:cs typeface="Arial" panose="020B0604020202020204" pitchFamily="34" charset="0"/>
              </a:rPr>
              <a:t>10 Units @ $10</a:t>
            </a:r>
            <a:endParaRPr lang="en-US" dirty="0"/>
          </a:p>
        </p:txBody>
      </p:sp>
      <p:sp>
        <p:nvSpPr>
          <p:cNvPr id="3" name="Content Placeholder 2"/>
          <p:cNvSpPr>
            <a:spLocks noGrp="1"/>
          </p:cNvSpPr>
          <p:nvPr>
            <p:ph sz="half" idx="2"/>
          </p:nvPr>
        </p:nvSpPr>
        <p:spPr>
          <a:xfrm>
            <a:off x="6128602" y="3589310"/>
            <a:ext cx="2560320" cy="914400"/>
          </a:xfrm>
        </p:spPr>
        <p:txBody>
          <a:bodyPr/>
          <a:lstStyle/>
          <a:p>
            <a:pPr marL="0" indent="0"/>
            <a:r>
              <a:rPr lang="en-US" sz="2400" dirty="0">
                <a:cs typeface="Arial" panose="020B0604020202020204" pitchFamily="34" charset="0"/>
              </a:rPr>
              <a:t>25 Units @ $14</a:t>
            </a:r>
            <a:endParaRPr lang="en-US" dirty="0"/>
          </a:p>
        </p:txBody>
      </p:sp>
      <p:sp>
        <p:nvSpPr>
          <p:cNvPr id="5" name="Text Placeholder 4"/>
          <p:cNvSpPr>
            <a:spLocks noGrp="1"/>
          </p:cNvSpPr>
          <p:nvPr>
            <p:ph type="body" sz="quarter" idx="3"/>
          </p:nvPr>
        </p:nvSpPr>
        <p:spPr>
          <a:xfrm>
            <a:off x="6128602" y="4960910"/>
            <a:ext cx="2560320" cy="914400"/>
          </a:xfrm>
        </p:spPr>
        <p:txBody>
          <a:bodyPr/>
          <a:lstStyle/>
          <a:p>
            <a:r>
              <a:rPr lang="en-US" sz="2400" dirty="0">
                <a:cs typeface="Arial" panose="020B0604020202020204" pitchFamily="34" charset="0"/>
              </a:rPr>
              <a:t>5 Units @ $</a:t>
            </a:r>
            <a:r>
              <a:rPr lang="en-US" sz="2400" dirty="0" smtClean="0">
                <a:cs typeface="Arial" panose="020B0604020202020204" pitchFamily="34" charset="0"/>
              </a:rPr>
              <a:t>18</a:t>
            </a:r>
            <a:endParaRPr lang="en-US" dirty="0"/>
          </a:p>
        </p:txBody>
      </p:sp>
      <p:cxnSp>
        <p:nvCxnSpPr>
          <p:cNvPr id="15" name="Elbow Connector 14"/>
          <p:cNvCxnSpPr/>
          <p:nvPr/>
        </p:nvCxnSpPr>
        <p:spPr>
          <a:xfrm rot="10800000" flipV="1">
            <a:off x="3948534" y="2817753"/>
            <a:ext cx="2085130" cy="611246"/>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937941" y="4038600"/>
            <a:ext cx="207028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a:off x="3948534" y="4505272"/>
            <a:ext cx="2085131" cy="942521"/>
          </a:xfrm>
          <a:prstGeom prst="bentConnector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785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When </a:t>
            </a:r>
            <a:r>
              <a:rPr lang="en-US" altLang="en-US" dirty="0"/>
              <a:t>inventory costs </a:t>
            </a:r>
            <a:r>
              <a:rPr lang="en-US" altLang="en-US" dirty="0" smtClean="0"/>
              <a:t>are INCREASING</a:t>
            </a:r>
            <a:endParaRPr lang="en-US" dirty="0"/>
          </a:p>
        </p:txBody>
      </p:sp>
      <p:sp>
        <p:nvSpPr>
          <p:cNvPr id="3" name="Content Placeholder 2"/>
          <p:cNvSpPr>
            <a:spLocks noGrp="1"/>
          </p:cNvSpPr>
          <p:nvPr>
            <p:ph idx="1"/>
          </p:nvPr>
        </p:nvSpPr>
        <p:spPr/>
        <p:txBody>
          <a:bodyPr/>
          <a:lstStyle/>
          <a:p>
            <a:pPr marL="0" indent="0" algn="ctr">
              <a:spcBef>
                <a:spcPts val="600"/>
              </a:spcBef>
              <a:buNone/>
            </a:pPr>
            <a:r>
              <a:rPr lang="en-US" altLang="en-US" sz="2400" dirty="0"/>
              <a:t>Weighted Average cost of goods sold </a:t>
            </a:r>
          </a:p>
          <a:p>
            <a:pPr marL="0" indent="0" algn="ctr">
              <a:spcBef>
                <a:spcPts val="600"/>
              </a:spcBef>
              <a:buNone/>
            </a:pPr>
            <a:r>
              <a:rPr lang="en-US" altLang="en-US" sz="2400" dirty="0"/>
              <a:t>is higher because it is based on </a:t>
            </a:r>
          </a:p>
          <a:p>
            <a:pPr marL="0" indent="0" algn="ctr">
              <a:spcBef>
                <a:spcPts val="600"/>
              </a:spcBef>
              <a:buNone/>
            </a:pPr>
            <a:r>
              <a:rPr lang="en-US" altLang="en-US" sz="2400" dirty="0"/>
              <a:t>the average of the costs for the period.</a:t>
            </a:r>
          </a:p>
          <a:p>
            <a:pPr marL="0" indent="0" algn="ctr">
              <a:spcBef>
                <a:spcPts val="600"/>
              </a:spcBef>
              <a:buNone/>
            </a:pPr>
            <a:r>
              <a:rPr lang="en-US" altLang="en-US" sz="2400" dirty="0"/>
              <a:t>Gross profit is the </a:t>
            </a:r>
            <a:r>
              <a:rPr lang="en-US" altLang="en-US" sz="2400" dirty="0" smtClean="0"/>
              <a:t>lower</a:t>
            </a:r>
            <a:endParaRPr lang="en-US" altLang="en-US" sz="2400" dirty="0"/>
          </a:p>
        </p:txBody>
      </p:sp>
      <p:sp>
        <p:nvSpPr>
          <p:cNvPr id="4" name="Content Placeholder 3"/>
          <p:cNvSpPr>
            <a:spLocks noGrp="1"/>
          </p:cNvSpPr>
          <p:nvPr>
            <p:ph idx="13"/>
          </p:nvPr>
        </p:nvSpPr>
        <p:spPr/>
        <p:txBody>
          <a:bodyPr/>
          <a:lstStyle/>
          <a:p>
            <a:pPr marL="0" indent="0" algn="ctr">
              <a:spcBef>
                <a:spcPts val="600"/>
              </a:spcBef>
              <a:buNone/>
            </a:pPr>
            <a:r>
              <a:rPr lang="en-US" altLang="en-US" sz="2400" dirty="0"/>
              <a:t>FIFO cost of goods sold is lower because it is</a:t>
            </a:r>
          </a:p>
          <a:p>
            <a:pPr marL="0" indent="0" algn="ctr">
              <a:spcBef>
                <a:spcPts val="600"/>
              </a:spcBef>
              <a:buNone/>
            </a:pPr>
            <a:r>
              <a:rPr lang="en-US" altLang="en-US" sz="2400" dirty="0"/>
              <a:t>based on the oldest costs.</a:t>
            </a:r>
          </a:p>
          <a:p>
            <a:pPr marL="0" indent="0" algn="ctr">
              <a:spcBef>
                <a:spcPts val="600"/>
              </a:spcBef>
              <a:buNone/>
            </a:pPr>
            <a:r>
              <a:rPr lang="en-US" altLang="en-US" sz="2400" dirty="0"/>
              <a:t>Gross profit is the </a:t>
            </a:r>
            <a:r>
              <a:rPr lang="en-US" altLang="en-US" sz="2400" dirty="0" smtClean="0"/>
              <a:t>higher</a:t>
            </a:r>
            <a:endParaRPr lang="en-US" sz="1800" dirty="0"/>
          </a:p>
        </p:txBody>
      </p:sp>
    </p:spTree>
    <p:extLst>
      <p:ext uri="{BB962C8B-B14F-4D97-AF65-F5344CB8AC3E}">
        <p14:creationId xmlns:p14="http://schemas.microsoft.com/office/powerpoint/2010/main" val="3946945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a:t>
            </a:r>
            <a:r>
              <a:rPr lang="en-US" dirty="0"/>
              <a:t>Objective </a:t>
            </a:r>
            <a:r>
              <a:rPr lang="en-US" dirty="0" smtClean="0"/>
              <a:t>Three</a:t>
            </a:r>
            <a:endParaRPr lang="en-US" dirty="0"/>
          </a:p>
        </p:txBody>
      </p:sp>
      <p:sp>
        <p:nvSpPr>
          <p:cNvPr id="3" name="Subtitle 2"/>
          <p:cNvSpPr>
            <a:spLocks noGrp="1"/>
          </p:cNvSpPr>
          <p:nvPr>
            <p:ph type="subTitle" idx="1"/>
          </p:nvPr>
        </p:nvSpPr>
        <p:spPr/>
        <p:txBody>
          <a:bodyPr/>
          <a:lstStyle/>
          <a:p>
            <a:r>
              <a:rPr lang="en-US" altLang="en-US" b="1" dirty="0">
                <a:ea typeface="ＭＳ Ｐゴシック" pitchFamily="34" charset="-128"/>
              </a:rPr>
              <a:t>Explain</a:t>
            </a:r>
            <a:r>
              <a:rPr lang="en-US" altLang="en-US" dirty="0">
                <a:ea typeface="ＭＳ Ｐゴシック" pitchFamily="34" charset="-128"/>
              </a:rPr>
              <a:t> how accounting standards apply to </a:t>
            </a:r>
            <a:r>
              <a:rPr lang="en-US" altLang="en-US" dirty="0" smtClean="0">
                <a:ea typeface="ＭＳ Ｐゴシック" pitchFamily="34" charset="-128"/>
              </a:rPr>
              <a:t>inventory</a:t>
            </a:r>
            <a:endParaRPr lang="en-US" dirty="0"/>
          </a:p>
        </p:txBody>
      </p:sp>
    </p:spTree>
    <p:extLst>
      <p:ext uri="{BB962C8B-B14F-4D97-AF65-F5344CB8AC3E}">
        <p14:creationId xmlns:p14="http://schemas.microsoft.com/office/powerpoint/2010/main" val="1771176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The </a:t>
            </a:r>
            <a:r>
              <a:rPr lang="en-US" altLang="en-US" dirty="0"/>
              <a:t>Principle Related to Inventory</a:t>
            </a:r>
            <a:endParaRPr lang="en-US" dirty="0"/>
          </a:p>
        </p:txBody>
      </p:sp>
      <p:sp>
        <p:nvSpPr>
          <p:cNvPr id="4" name="Text Placeholder 3"/>
          <p:cNvSpPr>
            <a:spLocks noGrp="1"/>
          </p:cNvSpPr>
          <p:nvPr>
            <p:ph type="body" idx="1"/>
          </p:nvPr>
        </p:nvSpPr>
        <p:spPr>
          <a:xfrm>
            <a:off x="1310079" y="1911925"/>
            <a:ext cx="6523843" cy="3879275"/>
          </a:xfrm>
        </p:spPr>
        <p:txBody>
          <a:bodyPr/>
          <a:lstStyle/>
          <a:p>
            <a:pPr lvl="0"/>
            <a:r>
              <a:rPr lang="en-US" sz="6000" dirty="0" smtClean="0"/>
              <a:t>Comparability</a:t>
            </a:r>
            <a:endParaRPr lang="en-US" sz="6000" dirty="0"/>
          </a:p>
        </p:txBody>
      </p:sp>
    </p:spTree>
    <p:extLst>
      <p:ext uri="{BB962C8B-B14F-4D97-AF65-F5344CB8AC3E}">
        <p14:creationId xmlns:p14="http://schemas.microsoft.com/office/powerpoint/2010/main" val="204428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Income </a:t>
            </a:r>
            <a:r>
              <a:rPr lang="en-US" altLang="en-US" dirty="0"/>
              <a:t>Statements</a:t>
            </a:r>
            <a:endParaRPr lang="en-US" dirty="0"/>
          </a:p>
        </p:txBody>
      </p:sp>
      <p:sp>
        <p:nvSpPr>
          <p:cNvPr id="4" name="Text Placeholder 3"/>
          <p:cNvSpPr>
            <a:spLocks noGrp="1"/>
          </p:cNvSpPr>
          <p:nvPr>
            <p:ph type="body" idx="1"/>
          </p:nvPr>
        </p:nvSpPr>
        <p:spPr>
          <a:xfrm>
            <a:off x="457200" y="1649186"/>
            <a:ext cx="4040982" cy="823912"/>
          </a:xfrm>
        </p:spPr>
        <p:txBody>
          <a:bodyPr anchor="ctr"/>
          <a:lstStyle/>
          <a:p>
            <a:pPr algn="ctr">
              <a:lnSpc>
                <a:spcPct val="85000"/>
              </a:lnSpc>
              <a:spcBef>
                <a:spcPts val="0"/>
              </a:spcBef>
              <a:defRPr/>
            </a:pPr>
            <a:r>
              <a:rPr lang="en-US" sz="1800" i="1" dirty="0">
                <a:solidFill>
                  <a:schemeClr val="tx2"/>
                </a:solidFill>
                <a:cs typeface="Arial" panose="020B0604020202020204" pitchFamily="34" charset="0"/>
              </a:rPr>
              <a:t>Service Company</a:t>
            </a:r>
          </a:p>
          <a:p>
            <a:pPr algn="ctr">
              <a:lnSpc>
                <a:spcPct val="85000"/>
              </a:lnSpc>
              <a:spcBef>
                <a:spcPts val="0"/>
              </a:spcBef>
              <a:defRPr/>
            </a:pPr>
            <a:r>
              <a:rPr lang="en-US" sz="1800" dirty="0">
                <a:cs typeface="Arial" panose="020B0604020202020204" pitchFamily="34" charset="0"/>
              </a:rPr>
              <a:t>Income Statement</a:t>
            </a:r>
          </a:p>
          <a:p>
            <a:pPr algn="ctr">
              <a:lnSpc>
                <a:spcPct val="85000"/>
              </a:lnSpc>
              <a:spcBef>
                <a:spcPts val="0"/>
              </a:spcBef>
              <a:defRPr/>
            </a:pPr>
            <a:r>
              <a:rPr lang="en-US" sz="1800" dirty="0">
                <a:cs typeface="Arial" panose="020B0604020202020204" pitchFamily="34" charset="0"/>
              </a:rPr>
              <a:t>For the Year Ended December 31, </a:t>
            </a:r>
            <a:r>
              <a:rPr lang="en-US" sz="1800" dirty="0" smtClean="0">
                <a:cs typeface="Arial" panose="020B0604020202020204" pitchFamily="34" charset="0"/>
              </a:rPr>
              <a:t>20xx</a:t>
            </a:r>
            <a:endParaRPr lang="en-US" sz="1800" dirty="0"/>
          </a:p>
        </p:txBody>
      </p:sp>
      <p:graphicFrame>
        <p:nvGraphicFramePr>
          <p:cNvPr id="16" name="Table 15"/>
          <p:cNvGraphicFramePr>
            <a:graphicFrameLocks noGrp="1"/>
          </p:cNvGraphicFramePr>
          <p:nvPr>
            <p:extLst>
              <p:ext uri="{D42A27DB-BD31-4B8C-83A1-F6EECF244321}">
                <p14:modId xmlns:p14="http://schemas.microsoft.com/office/powerpoint/2010/main" val="1069933275"/>
              </p:ext>
            </p:extLst>
          </p:nvPr>
        </p:nvGraphicFramePr>
        <p:xfrm>
          <a:off x="457200" y="2486370"/>
          <a:ext cx="4057650" cy="2900680"/>
        </p:xfrm>
        <a:graphic>
          <a:graphicData uri="http://schemas.openxmlformats.org/drawingml/2006/table">
            <a:tbl>
              <a:tblPr firstRow="1" bandRow="1">
                <a:tableStyleId>{2D5ABB26-0587-4C30-8999-92F81FD0307C}</a:tableStyleId>
              </a:tblPr>
              <a:tblGrid>
                <a:gridCol w="2819400"/>
                <a:gridCol w="1238250"/>
              </a:tblGrid>
              <a:tr h="431262">
                <a:tc>
                  <a:txBody>
                    <a:bodyPr/>
                    <a:lstStyle/>
                    <a:p>
                      <a:r>
                        <a:rPr lang="en-US" i="1" dirty="0" smtClean="0">
                          <a:solidFill>
                            <a:schemeClr val="tx2"/>
                          </a:solidFill>
                          <a:latin typeface="+mn-lt"/>
                          <a:ea typeface="+mn-ea"/>
                          <a:cs typeface="Arial" panose="020B0604020202020204" pitchFamily="34" charset="0"/>
                        </a:rPr>
                        <a:t>Service</a:t>
                      </a:r>
                      <a:r>
                        <a:rPr lang="en-US" dirty="0" smtClean="0">
                          <a:latin typeface="+mn-lt"/>
                          <a:ea typeface="+mn-ea"/>
                          <a:cs typeface="Arial" panose="020B0604020202020204" pitchFamily="34" charset="0"/>
                        </a:rPr>
                        <a:t> revenue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$XXX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262">
                <a:tc>
                  <a:txBody>
                    <a:bodyPr/>
                    <a:lstStyle/>
                    <a:p>
                      <a:r>
                        <a:rPr lang="en-US" i="1" dirty="0" smtClean="0">
                          <a:solidFill>
                            <a:schemeClr val="tx2"/>
                          </a:solidFill>
                          <a:latin typeface="+mn-lt"/>
                          <a:ea typeface="+mn-ea"/>
                          <a:cs typeface="Arial" panose="020B0604020202020204" pitchFamily="34" charset="0"/>
                        </a:rPr>
                        <a:t>Expenses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370">
                <a:tc>
                  <a:txBody>
                    <a:bodyPr/>
                    <a:lstStyle/>
                    <a:p>
                      <a:pPr marL="18288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ea typeface="+mn-ea"/>
                          <a:cs typeface="Arial" panose="020B0604020202020204" pitchFamily="34" charset="0"/>
                        </a:rPr>
                        <a:t>Operating and administrative expense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262">
                <a:tc>
                  <a:txBody>
                    <a:bodyPr/>
                    <a:lstStyle/>
                    <a:p>
                      <a:pPr marL="182880"/>
                      <a:r>
                        <a:rPr lang="en-US" dirty="0" smtClean="0">
                          <a:latin typeface="+mn-lt"/>
                          <a:ea typeface="+mn-ea"/>
                          <a:cs typeface="Arial" panose="020B0604020202020204" pitchFamily="34" charset="0"/>
                        </a:rPr>
                        <a:t>Depreciation expense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262">
                <a:tc>
                  <a:txBody>
                    <a:bodyPr/>
                    <a:lstStyle/>
                    <a:p>
                      <a:pPr marL="182880"/>
                      <a:r>
                        <a:rPr lang="en-US" dirty="0" smtClean="0">
                          <a:latin typeface="+mn-lt"/>
                          <a:ea typeface="+mn-ea"/>
                          <a:cs typeface="Arial" panose="020B0604020202020204" pitchFamily="34" charset="0"/>
                        </a:rPr>
                        <a:t>Income tax expense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431262">
                <a:tc>
                  <a:txBody>
                    <a:bodyPr/>
                    <a:lstStyle/>
                    <a:p>
                      <a:r>
                        <a:rPr lang="en-US" dirty="0" smtClean="0">
                          <a:latin typeface="+mn-lt"/>
                          <a:ea typeface="+mn-ea"/>
                          <a:cs typeface="Arial" panose="020B0604020202020204" pitchFamily="34" charset="0"/>
                        </a:rPr>
                        <a:t>Net income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      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 Placeholder 5"/>
          <p:cNvSpPr>
            <a:spLocks noGrp="1"/>
          </p:cNvSpPr>
          <p:nvPr>
            <p:ph type="body" sz="quarter" idx="3"/>
          </p:nvPr>
        </p:nvSpPr>
        <p:spPr>
          <a:xfrm>
            <a:off x="4629150" y="1649186"/>
            <a:ext cx="4057650" cy="823912"/>
          </a:xfrm>
        </p:spPr>
        <p:txBody>
          <a:bodyPr anchor="ctr"/>
          <a:lstStyle/>
          <a:p>
            <a:pPr algn="ctr">
              <a:lnSpc>
                <a:spcPct val="85000"/>
              </a:lnSpc>
              <a:spcBef>
                <a:spcPts val="0"/>
              </a:spcBef>
              <a:defRPr/>
            </a:pPr>
            <a:r>
              <a:rPr lang="en-US" sz="1800" i="1" dirty="0">
                <a:solidFill>
                  <a:schemeClr val="tx2"/>
                </a:solidFill>
                <a:cs typeface="Arial" panose="020B0604020202020204" pitchFamily="34" charset="0"/>
              </a:rPr>
              <a:t>Merchandising Company</a:t>
            </a:r>
          </a:p>
          <a:p>
            <a:pPr algn="ctr">
              <a:lnSpc>
                <a:spcPct val="85000"/>
              </a:lnSpc>
              <a:spcBef>
                <a:spcPts val="0"/>
              </a:spcBef>
              <a:defRPr/>
            </a:pPr>
            <a:r>
              <a:rPr lang="en-US" sz="1800" dirty="0">
                <a:cs typeface="Arial" panose="020B0604020202020204" pitchFamily="34" charset="0"/>
              </a:rPr>
              <a:t>Income Statement</a:t>
            </a:r>
          </a:p>
          <a:p>
            <a:pPr algn="ctr">
              <a:lnSpc>
                <a:spcPct val="85000"/>
              </a:lnSpc>
              <a:spcBef>
                <a:spcPts val="0"/>
              </a:spcBef>
              <a:defRPr/>
            </a:pPr>
            <a:r>
              <a:rPr lang="en-US" sz="1800" dirty="0">
                <a:cs typeface="Arial" panose="020B0604020202020204" pitchFamily="34" charset="0"/>
              </a:rPr>
              <a:t>For the Year Ended December 31, </a:t>
            </a:r>
            <a:r>
              <a:rPr lang="en-US" sz="1800" dirty="0" smtClean="0">
                <a:cs typeface="Arial" panose="020B0604020202020204" pitchFamily="34" charset="0"/>
              </a:rPr>
              <a:t>20xx</a:t>
            </a:r>
            <a:endParaRPr lang="en-US" sz="1800" dirty="0"/>
          </a:p>
        </p:txBody>
      </p:sp>
      <p:graphicFrame>
        <p:nvGraphicFramePr>
          <p:cNvPr id="17" name="Table 16"/>
          <p:cNvGraphicFramePr>
            <a:graphicFrameLocks noGrp="1"/>
          </p:cNvGraphicFramePr>
          <p:nvPr>
            <p:extLst>
              <p:ext uri="{D42A27DB-BD31-4B8C-83A1-F6EECF244321}">
                <p14:modId xmlns:p14="http://schemas.microsoft.com/office/powerpoint/2010/main" val="4005850016"/>
              </p:ext>
            </p:extLst>
          </p:nvPr>
        </p:nvGraphicFramePr>
        <p:xfrm>
          <a:off x="4666525" y="2486370"/>
          <a:ext cx="4057650" cy="3510280"/>
        </p:xfrm>
        <a:graphic>
          <a:graphicData uri="http://schemas.openxmlformats.org/drawingml/2006/table">
            <a:tbl>
              <a:tblPr firstRow="1" bandRow="1">
                <a:tableStyleId>{2D5ABB26-0587-4C30-8999-92F81FD0307C}</a:tableStyleId>
              </a:tblPr>
              <a:tblGrid>
                <a:gridCol w="3143250"/>
                <a:gridCol w="914400"/>
              </a:tblGrid>
              <a:tr h="402277">
                <a:tc>
                  <a:txBody>
                    <a:bodyPr/>
                    <a:lstStyle/>
                    <a:p>
                      <a:r>
                        <a:rPr lang="en-US" i="1" dirty="0" smtClean="0">
                          <a:solidFill>
                            <a:schemeClr val="tx2"/>
                          </a:solidFill>
                          <a:latin typeface="+mn-lt"/>
                          <a:ea typeface="+mn-ea"/>
                          <a:cs typeface="Arial" panose="020B0604020202020204" pitchFamily="34" charset="0"/>
                        </a:rPr>
                        <a:t>Sales Revenue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$XXX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2277">
                <a:tc>
                  <a:txBody>
                    <a:bodyPr/>
                    <a:lstStyle/>
                    <a:p>
                      <a:r>
                        <a:rPr lang="en-US" i="1" dirty="0" smtClean="0">
                          <a:solidFill>
                            <a:schemeClr val="tx2"/>
                          </a:solidFill>
                          <a:latin typeface="+mn-lt"/>
                          <a:ea typeface="+mn-ea"/>
                          <a:cs typeface="Arial" panose="020B0604020202020204" pitchFamily="34" charset="0"/>
                        </a:rPr>
                        <a:t>Cost of goods sold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XXX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402277">
                <a:tc>
                  <a:txBody>
                    <a:bodyPr/>
                    <a:lstStyle/>
                    <a:p>
                      <a:r>
                        <a:rPr lang="en-US" dirty="0" smtClean="0">
                          <a:latin typeface="+mn-lt"/>
                          <a:ea typeface="+mn-ea"/>
                          <a:cs typeface="Arial" panose="020B0604020202020204" pitchFamily="34" charset="0"/>
                        </a:rPr>
                        <a:t>Gross profit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XXX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2277">
                <a:tc>
                  <a:txBody>
                    <a:bodyPr/>
                    <a:lstStyle/>
                    <a:p>
                      <a:r>
                        <a:rPr lang="en-US" dirty="0" smtClean="0">
                          <a:latin typeface="+mn-lt"/>
                          <a:ea typeface="+mn-ea"/>
                          <a:cs typeface="Arial" panose="020B0604020202020204" pitchFamily="34" charset="0"/>
                        </a:rPr>
                        <a:t>Operating </a:t>
                      </a:r>
                      <a:r>
                        <a:rPr lang="en-US" i="1" dirty="0" smtClean="0">
                          <a:solidFill>
                            <a:schemeClr val="tx2"/>
                          </a:solidFill>
                          <a:latin typeface="+mn-lt"/>
                          <a:ea typeface="+mn-ea"/>
                          <a:cs typeface="Arial" panose="020B0604020202020204" pitchFamily="34" charset="0"/>
                        </a:rPr>
                        <a:t>expenses: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4341">
                <a:tc>
                  <a:txBody>
                    <a:bodyPr/>
                    <a:lstStyle/>
                    <a:p>
                      <a:pPr marL="182880"/>
                      <a:r>
                        <a:rPr lang="en-US" dirty="0" smtClean="0">
                          <a:latin typeface="+mn-lt"/>
                          <a:ea typeface="+mn-ea"/>
                          <a:cs typeface="Arial" panose="020B0604020202020204" pitchFamily="34" charset="0"/>
                        </a:rPr>
                        <a:t>Operating and administrative expense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2277">
                <a:tc>
                  <a:txBody>
                    <a:bodyPr/>
                    <a:lstStyle/>
                    <a:p>
                      <a:pPr marL="182880"/>
                      <a:r>
                        <a:rPr lang="en-US" dirty="0" smtClean="0">
                          <a:latin typeface="+mn-lt"/>
                          <a:ea typeface="+mn-ea"/>
                          <a:cs typeface="Arial" panose="020B0604020202020204" pitchFamily="34" charset="0"/>
                        </a:rPr>
                        <a:t>Depreciation expense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2277">
                <a:tc>
                  <a:txBody>
                    <a:bodyPr/>
                    <a:lstStyle/>
                    <a:p>
                      <a:pPr marL="182880"/>
                      <a:r>
                        <a:rPr lang="en-US" dirty="0" smtClean="0">
                          <a:latin typeface="+mn-lt"/>
                          <a:ea typeface="+mn-ea"/>
                          <a:cs typeface="Arial" panose="020B0604020202020204" pitchFamily="34" charset="0"/>
                        </a:rPr>
                        <a:t>Income tax expense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      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402277">
                <a:tc>
                  <a:txBody>
                    <a:bodyPr/>
                    <a:lstStyle/>
                    <a:p>
                      <a:r>
                        <a:rPr lang="en-US" dirty="0" smtClean="0">
                          <a:latin typeface="+mn-lt"/>
                          <a:ea typeface="+mn-ea"/>
                          <a:cs typeface="Arial" panose="020B0604020202020204" pitchFamily="34" charset="0"/>
                        </a:rPr>
                        <a:t>Net income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      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20" name="Straight Arrow Connector 19"/>
          <p:cNvCxnSpPr/>
          <p:nvPr/>
        </p:nvCxnSpPr>
        <p:spPr>
          <a:xfrm>
            <a:off x="4303755" y="2643850"/>
            <a:ext cx="46029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676400" y="3101050"/>
            <a:ext cx="30790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676400" y="3101050"/>
            <a:ext cx="3079026"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714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Comparability</a:t>
            </a:r>
            <a:endParaRPr lang="en-US" dirty="0"/>
          </a:p>
        </p:txBody>
      </p:sp>
      <p:sp>
        <p:nvSpPr>
          <p:cNvPr id="3" name="Content Placeholder 2"/>
          <p:cNvSpPr>
            <a:spLocks noGrp="1"/>
          </p:cNvSpPr>
          <p:nvPr>
            <p:ph idx="1"/>
          </p:nvPr>
        </p:nvSpPr>
        <p:spPr/>
        <p:txBody>
          <a:bodyPr/>
          <a:lstStyle/>
          <a:p>
            <a:r>
              <a:rPr lang="en-US" altLang="en-US" dirty="0">
                <a:ea typeface="ＭＳ Ｐゴシック" pitchFamily="34" charset="-128"/>
              </a:rPr>
              <a:t>Investors want to compare a company’s financial statements from one period to the next</a:t>
            </a:r>
          </a:p>
          <a:p>
            <a:r>
              <a:rPr lang="en-US" altLang="en-US" dirty="0">
                <a:ea typeface="ＭＳ Ｐゴシック" pitchFamily="34" charset="-128"/>
              </a:rPr>
              <a:t>Therefore, must use the same accounting method for inventory from one period to the next</a:t>
            </a:r>
          </a:p>
          <a:p>
            <a:r>
              <a:rPr lang="en-US" altLang="en-US" dirty="0">
                <a:ea typeface="ＭＳ Ｐゴシック" pitchFamily="34" charset="-128"/>
              </a:rPr>
              <a:t>If a change in accounting method can be justified, a change can be made, but prior statements need to be </a:t>
            </a:r>
            <a:r>
              <a:rPr lang="en-US" altLang="en-US" dirty="0" smtClean="0">
                <a:ea typeface="ＭＳ Ｐゴシック" pitchFamily="34" charset="-128"/>
              </a:rPr>
              <a:t>adjusted</a:t>
            </a:r>
            <a:endParaRPr lang="en-US" dirty="0"/>
          </a:p>
        </p:txBody>
      </p:sp>
    </p:spTree>
    <p:extLst>
      <p:ext uri="{BB962C8B-B14F-4D97-AF65-F5344CB8AC3E}">
        <p14:creationId xmlns:p14="http://schemas.microsoft.com/office/powerpoint/2010/main" val="112418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Lower-of-Cost-and-Net-Realizable-Value </a:t>
            </a:r>
            <a:r>
              <a:rPr lang="en-US" altLang="en-US" dirty="0"/>
              <a:t>Rule</a:t>
            </a:r>
            <a:endParaRPr lang="en-US" dirty="0"/>
          </a:p>
        </p:txBody>
      </p:sp>
      <p:sp>
        <p:nvSpPr>
          <p:cNvPr id="3" name="Content Placeholder 2"/>
          <p:cNvSpPr>
            <a:spLocks noGrp="1"/>
          </p:cNvSpPr>
          <p:nvPr>
            <p:ph idx="1"/>
          </p:nvPr>
        </p:nvSpPr>
        <p:spPr>
          <a:xfrm>
            <a:off x="457200" y="1600201"/>
            <a:ext cx="8229600" cy="2133600"/>
          </a:xfrm>
        </p:spPr>
        <p:txBody>
          <a:bodyPr/>
          <a:lstStyle/>
          <a:p>
            <a:r>
              <a:rPr lang="en-US" altLang="en-US" dirty="0">
                <a:ea typeface="ＭＳ Ｐゴシック" pitchFamily="34" charset="-128"/>
              </a:rPr>
              <a:t>Inventory is reported at the lower of:</a:t>
            </a:r>
          </a:p>
          <a:p>
            <a:pPr lvl="1"/>
            <a:r>
              <a:rPr lang="en-US" altLang="en-US" dirty="0">
                <a:ea typeface="ＭＳ Ｐゴシック" pitchFamily="34" charset="-128"/>
              </a:rPr>
              <a:t>Cost or</a:t>
            </a:r>
          </a:p>
          <a:p>
            <a:pPr lvl="1"/>
            <a:r>
              <a:rPr lang="en-US" altLang="en-US" dirty="0">
                <a:ea typeface="ＭＳ Ｐゴシック" pitchFamily="34" charset="-128"/>
              </a:rPr>
              <a:t>Net Realizable Value</a:t>
            </a:r>
          </a:p>
          <a:p>
            <a:pPr lvl="2"/>
            <a:r>
              <a:rPr lang="en-US" altLang="en-US" dirty="0">
                <a:ea typeface="ＭＳ Ｐゴシック" pitchFamily="34" charset="-128"/>
              </a:rPr>
              <a:t>Usually replacement cost</a:t>
            </a:r>
          </a:p>
          <a:p>
            <a:r>
              <a:rPr lang="en-US" altLang="en-US" dirty="0">
                <a:ea typeface="ＭＳ Ｐゴシック" pitchFamily="34" charset="-128"/>
              </a:rPr>
              <a:t>If market is lower, inventory is written down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635589"/>
              </p:ext>
            </p:extLst>
          </p:nvPr>
        </p:nvGraphicFramePr>
        <p:xfrm>
          <a:off x="342900" y="4038600"/>
          <a:ext cx="8458200" cy="1849439"/>
        </p:xfrm>
        <a:graphic>
          <a:graphicData uri="http://schemas.openxmlformats.org/drawingml/2006/table">
            <a:tbl>
              <a:tblPr firstRow="1" bandRow="1">
                <a:tableStyleId>{2D5ABB26-0587-4C30-8999-92F81FD0307C}</a:tableStyleId>
              </a:tblPr>
              <a:tblGrid>
                <a:gridCol w="698383">
                  <a:extLst>
                    <a:ext uri="{9D8B030D-6E8A-4147-A177-3AD203B41FA5}"/>
                  </a:extLst>
                </a:gridCol>
                <a:gridCol w="5276675">
                  <a:extLst>
                    <a:ext uri="{9D8B030D-6E8A-4147-A177-3AD203B41FA5}"/>
                  </a:extLst>
                </a:gridCol>
                <a:gridCol w="1187742">
                  <a:extLst>
                    <a:ext uri="{9D8B030D-6E8A-4147-A177-3AD203B41FA5}"/>
                  </a:extLst>
                </a:gridCol>
                <a:gridCol w="1295400">
                  <a:extLst>
                    <a:ext uri="{9D8B030D-6E8A-4147-A177-3AD203B41FA5}"/>
                  </a:extLst>
                </a:gridCol>
              </a:tblGrid>
              <a:tr h="365823">
                <a:tc gridSpan="4">
                  <a:txBody>
                    <a:bodyPr/>
                    <a:lstStyle/>
                    <a:p>
                      <a:pPr algn="ctr"/>
                      <a:r>
                        <a:rPr lang="en-US" sz="1800" b="1" dirty="0"/>
                        <a:t>JOURNAL</a:t>
                      </a:r>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extLst>
              </a:tr>
              <a:tr h="370904">
                <a:tc>
                  <a:txBody>
                    <a:bodyPr/>
                    <a:lstStyle/>
                    <a:p>
                      <a:r>
                        <a:rPr lang="en-US" sz="1800" dirty="0"/>
                        <a:t>Date</a:t>
                      </a:r>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t>Accounts and explanation</a:t>
                      </a:r>
                      <a:endParaRPr lang="en-US" sz="1800" i="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t>Debit</a:t>
                      </a:r>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r>
                        <a:rPr lang="en-US" sz="1800" dirty="0"/>
                        <a:t>Credit</a:t>
                      </a:r>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extLst>
              </a:tr>
              <a:tr h="370904">
                <a:tc>
                  <a:txBody>
                    <a:bodyPr/>
                    <a:lstStyle/>
                    <a:p>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sz="1800" dirty="0"/>
                        <a:t>Cost of Goods Sold</a:t>
                      </a:r>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extLst>
              </a:tr>
              <a:tr h="370904">
                <a:tc>
                  <a:txBody>
                    <a:bodyPr/>
                    <a:lstStyle/>
                    <a:p>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27432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Inventory</a:t>
                      </a: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extLst>
              </a:tr>
              <a:tr h="370904">
                <a:tc>
                  <a:txBody>
                    <a:bodyPr/>
                    <a:lstStyle/>
                    <a:p>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91440"/>
                      <a:r>
                        <a:rPr kumimoji="0" lang="en-IN" sz="1800" i="1" kern="1200" baseline="0" dirty="0" smtClean="0"/>
                        <a:t>Wrote </a:t>
                      </a:r>
                      <a:r>
                        <a:rPr kumimoji="0" lang="en-IN" sz="1800" i="1" kern="1200" baseline="0" dirty="0"/>
                        <a:t>inventory down to market value</a:t>
                      </a:r>
                      <a:endParaRPr lang="en-US" sz="1700" i="1"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endParaRPr lang="en-US" sz="1800" dirty="0"/>
                    </a:p>
                  </a:txBody>
                  <a:tcPr marT="45728" marB="45728">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extLst>
              </a:tr>
            </a:tbl>
          </a:graphicData>
        </a:graphic>
      </p:graphicFrame>
    </p:spTree>
    <p:extLst>
      <p:ext uri="{BB962C8B-B14F-4D97-AF65-F5344CB8AC3E}">
        <p14:creationId xmlns:p14="http://schemas.microsoft.com/office/powerpoint/2010/main" val="1135362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Learning </a:t>
            </a:r>
            <a:r>
              <a:rPr lang="en-US" dirty="0"/>
              <a:t>Objective Four</a:t>
            </a:r>
          </a:p>
        </p:txBody>
      </p:sp>
      <p:sp>
        <p:nvSpPr>
          <p:cNvPr id="3" name="Subtitle 2"/>
          <p:cNvSpPr>
            <a:spLocks noGrp="1"/>
          </p:cNvSpPr>
          <p:nvPr>
            <p:ph type="subTitle" idx="1"/>
          </p:nvPr>
        </p:nvSpPr>
        <p:spPr/>
        <p:txBody>
          <a:bodyPr/>
          <a:lstStyle/>
          <a:p>
            <a:r>
              <a:rPr lang="en-US" altLang="en-US" b="1" dirty="0">
                <a:ea typeface="ＭＳ Ｐゴシック" pitchFamily="34" charset="-128"/>
              </a:rPr>
              <a:t>Compute </a:t>
            </a:r>
            <a:r>
              <a:rPr lang="en-US" altLang="en-US" dirty="0">
                <a:ea typeface="ＭＳ Ｐゴシック" pitchFamily="34" charset="-128"/>
              </a:rPr>
              <a:t>and </a:t>
            </a:r>
            <a:r>
              <a:rPr lang="en-US" altLang="en-US" b="1" dirty="0">
                <a:ea typeface="ＭＳ Ｐゴシック" pitchFamily="34" charset="-128"/>
              </a:rPr>
              <a:t>evaluate</a:t>
            </a:r>
            <a:r>
              <a:rPr lang="en-US" altLang="en-US" dirty="0">
                <a:ea typeface="ＭＳ Ｐゴシック" pitchFamily="34" charset="-128"/>
              </a:rPr>
              <a:t> gross profit and inventory </a:t>
            </a:r>
            <a:r>
              <a:rPr lang="en-US" altLang="en-US" dirty="0" smtClean="0">
                <a:ea typeface="ＭＳ Ｐゴシック" pitchFamily="34" charset="-128"/>
              </a:rPr>
              <a:t>turnover</a:t>
            </a:r>
            <a:endParaRPr lang="en-US" dirty="0"/>
          </a:p>
        </p:txBody>
      </p:sp>
    </p:spTree>
    <p:extLst>
      <p:ext uri="{BB962C8B-B14F-4D97-AF65-F5344CB8AC3E}">
        <p14:creationId xmlns:p14="http://schemas.microsoft.com/office/powerpoint/2010/main" val="3781124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Gross </a:t>
            </a:r>
            <a:r>
              <a:rPr lang="en-US" altLang="en-US" dirty="0"/>
              <a:t>Profit Percentage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07118264"/>
              </p:ext>
            </p:extLst>
          </p:nvPr>
        </p:nvGraphicFramePr>
        <p:xfrm>
          <a:off x="1768505" y="2419744"/>
          <a:ext cx="5606991" cy="2018512"/>
        </p:xfrm>
        <a:graphic>
          <a:graphicData uri="http://schemas.openxmlformats.org/presentationml/2006/ole">
            <mc:AlternateContent xmlns:mc="http://schemas.openxmlformats.org/markup-compatibility/2006">
              <mc:Choice xmlns:v="urn:schemas-microsoft-com:vml" Requires="v">
                <p:oleObj spid="_x0000_s3404" name="Equation" r:id="rId4" imgW="2222280" imgH="799920" progId="Equation.DSMT4">
                  <p:embed/>
                </p:oleObj>
              </mc:Choice>
              <mc:Fallback>
                <p:oleObj name="Equation" r:id="rId4" imgW="2222280" imgH="799920" progId="Equation.DSMT4">
                  <p:embed/>
                  <p:pic>
                    <p:nvPicPr>
                      <p:cNvPr id="0" name=""/>
                      <p:cNvPicPr/>
                      <p:nvPr/>
                    </p:nvPicPr>
                    <p:blipFill>
                      <a:blip r:embed="rId5"/>
                      <a:stretch>
                        <a:fillRect/>
                      </a:stretch>
                    </p:blipFill>
                    <p:spPr>
                      <a:xfrm>
                        <a:off x="1768505" y="2419744"/>
                        <a:ext cx="5606991" cy="2018512"/>
                      </a:xfrm>
                      <a:prstGeom prst="rect">
                        <a:avLst/>
                      </a:prstGeom>
                    </p:spPr>
                  </p:pic>
                </p:oleObj>
              </mc:Fallback>
            </mc:AlternateContent>
          </a:graphicData>
        </a:graphic>
      </p:graphicFrame>
    </p:spTree>
    <p:extLst>
      <p:ext uri="{BB962C8B-B14F-4D97-AF65-F5344CB8AC3E}">
        <p14:creationId xmlns:p14="http://schemas.microsoft.com/office/powerpoint/2010/main" val="581517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smtClean="0"/>
              <a:t>Inventory </a:t>
            </a:r>
            <a:r>
              <a:rPr lang="en-US" altLang="en-US" dirty="0"/>
              <a:t>Turnover</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22284466"/>
              </p:ext>
            </p:extLst>
          </p:nvPr>
        </p:nvGraphicFramePr>
        <p:xfrm>
          <a:off x="1575594" y="2403475"/>
          <a:ext cx="5992812" cy="2051050"/>
        </p:xfrm>
        <a:graphic>
          <a:graphicData uri="http://schemas.openxmlformats.org/presentationml/2006/ole">
            <mc:AlternateContent xmlns:mc="http://schemas.openxmlformats.org/markup-compatibility/2006">
              <mc:Choice xmlns:v="urn:schemas-microsoft-com:vml" Requires="v">
                <p:oleObj spid="_x0000_s4429" name="Equation" r:id="rId4" imgW="2374560" imgH="812520" progId="Equation.DSMT4">
                  <p:embed/>
                </p:oleObj>
              </mc:Choice>
              <mc:Fallback>
                <p:oleObj name="Equation" r:id="rId4" imgW="2374560" imgH="812520" progId="Equation.DSMT4">
                  <p:embed/>
                  <p:pic>
                    <p:nvPicPr>
                      <p:cNvPr id="0" name="Object 3"/>
                      <p:cNvPicPr>
                        <a:picLocks noChangeAspect="1" noChangeArrowheads="1"/>
                      </p:cNvPicPr>
                      <p:nvPr/>
                    </p:nvPicPr>
                    <p:blipFill>
                      <a:blip r:embed="rId5"/>
                      <a:srcRect/>
                      <a:stretch>
                        <a:fillRect/>
                      </a:stretch>
                    </p:blipFill>
                    <p:spPr bwMode="auto">
                      <a:xfrm>
                        <a:off x="1575594" y="2403475"/>
                        <a:ext cx="5992812"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Straight Arrow Connector 8"/>
          <p:cNvCxnSpPr>
            <a:cxnSpLocks noChangeShapeType="1"/>
          </p:cNvCxnSpPr>
          <p:nvPr/>
        </p:nvCxnSpPr>
        <p:spPr bwMode="auto">
          <a:xfrm rot="5400000">
            <a:off x="4302137" y="4836518"/>
            <a:ext cx="539726" cy="4365"/>
          </a:xfrm>
          <a:prstGeom prst="straightConnector1">
            <a:avLst/>
          </a:prstGeom>
          <a:noFill/>
          <a:ln w="19050">
            <a:solidFill>
              <a:schemeClr val="tx1"/>
            </a:solidFill>
            <a:round/>
            <a:headEnd/>
            <a:tailEnd type="arrow" w="med" len="med"/>
          </a:ln>
          <a:effectLst>
            <a:outerShdw blurRad="51500" dist="25400" dir="5400000" rotWithShape="0">
              <a:srgbClr val="808080">
                <a:alpha val="39998"/>
              </a:srgbClr>
            </a:outerShdw>
          </a:effectLst>
          <a:extLst>
            <a:ext uri="{909E8E84-426E-40DD-AFC4-6F175D3DCCD1}">
              <a14:hiddenFill xmlns:a14="http://schemas.microsoft.com/office/drawing/2010/main">
                <a:noFill/>
              </a14:hiddenFill>
            </a:ext>
          </a:extLst>
        </p:spPr>
      </p:cxnSp>
      <p:sp>
        <p:nvSpPr>
          <p:cNvPr id="8" name="Content Placeholder 7"/>
          <p:cNvSpPr>
            <a:spLocks noGrp="1"/>
          </p:cNvSpPr>
          <p:nvPr>
            <p:ph idx="13"/>
          </p:nvPr>
        </p:nvSpPr>
        <p:spPr>
          <a:xfrm>
            <a:off x="457200" y="5257800"/>
            <a:ext cx="8229600" cy="868363"/>
          </a:xfrm>
        </p:spPr>
        <p:txBody>
          <a:bodyPr/>
          <a:lstStyle/>
          <a:p>
            <a:pPr marL="0" indent="0" algn="ctr">
              <a:buNone/>
            </a:pPr>
            <a:r>
              <a:rPr lang="en-US" altLang="en-US" dirty="0"/>
              <a:t>(</a:t>
            </a:r>
            <a:r>
              <a:rPr lang="en-US" altLang="en-US" b="1" dirty="0"/>
              <a:t>Beginning Inventory + Ending Inventory)/2</a:t>
            </a:r>
          </a:p>
          <a:p>
            <a:endParaRPr lang="en-US" dirty="0"/>
          </a:p>
        </p:txBody>
      </p:sp>
    </p:spTree>
    <p:extLst>
      <p:ext uri="{BB962C8B-B14F-4D97-AF65-F5344CB8AC3E}">
        <p14:creationId xmlns:p14="http://schemas.microsoft.com/office/powerpoint/2010/main" val="40127257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Learning </a:t>
            </a:r>
            <a:r>
              <a:rPr lang="en-US" dirty="0"/>
              <a:t>Objective Five</a:t>
            </a:r>
          </a:p>
        </p:txBody>
      </p:sp>
      <p:sp>
        <p:nvSpPr>
          <p:cNvPr id="3" name="Subtitle 2"/>
          <p:cNvSpPr>
            <a:spLocks noGrp="1"/>
          </p:cNvSpPr>
          <p:nvPr>
            <p:ph type="subTitle" idx="1"/>
          </p:nvPr>
        </p:nvSpPr>
        <p:spPr/>
        <p:txBody>
          <a:bodyPr/>
          <a:lstStyle/>
          <a:p>
            <a:r>
              <a:rPr lang="en-US" altLang="en-US" b="1" dirty="0">
                <a:ea typeface="ＭＳ Ｐゴシック" pitchFamily="34" charset="-128"/>
              </a:rPr>
              <a:t>Analyze</a:t>
            </a:r>
            <a:r>
              <a:rPr lang="en-US" altLang="en-US" dirty="0">
                <a:ea typeface="ＭＳ Ｐゴシック" pitchFamily="34" charset="-128"/>
              </a:rPr>
              <a:t> the effects of inventory </a:t>
            </a:r>
            <a:r>
              <a:rPr lang="en-US" altLang="en-US" dirty="0" smtClean="0">
                <a:ea typeface="ＭＳ Ｐゴシック" pitchFamily="34" charset="-128"/>
              </a:rPr>
              <a:t>errors</a:t>
            </a:r>
            <a:endParaRPr lang="en-US" dirty="0"/>
          </a:p>
        </p:txBody>
      </p:sp>
    </p:spTree>
    <p:extLst>
      <p:ext uri="{BB962C8B-B14F-4D97-AF65-F5344CB8AC3E}">
        <p14:creationId xmlns:p14="http://schemas.microsoft.com/office/powerpoint/2010/main" val="2671780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Effects </a:t>
            </a:r>
            <a:r>
              <a:rPr lang="en-US" altLang="en-US" dirty="0"/>
              <a:t>of Inventory </a:t>
            </a:r>
            <a:r>
              <a:rPr lang="en-US" altLang="en-US" dirty="0" smtClean="0"/>
              <a:t>Errors </a:t>
            </a:r>
            <a:r>
              <a:rPr lang="en-US" altLang="en-US" sz="2000" b="0" dirty="0" smtClean="0"/>
              <a:t>(1 of 2)</a:t>
            </a:r>
            <a:endParaRPr lang="en-US" b="0" dirty="0"/>
          </a:p>
        </p:txBody>
      </p:sp>
      <p:graphicFrame>
        <p:nvGraphicFramePr>
          <p:cNvPr id="3" name="Table 2"/>
          <p:cNvGraphicFramePr>
            <a:graphicFrameLocks noGrp="1"/>
          </p:cNvGraphicFramePr>
          <p:nvPr>
            <p:extLst>
              <p:ext uri="{D42A27DB-BD31-4B8C-83A1-F6EECF244321}">
                <p14:modId xmlns:p14="http://schemas.microsoft.com/office/powerpoint/2010/main" val="3278037874"/>
              </p:ext>
            </p:extLst>
          </p:nvPr>
        </p:nvGraphicFramePr>
        <p:xfrm>
          <a:off x="90095" y="1828800"/>
          <a:ext cx="8963810" cy="3556142"/>
        </p:xfrm>
        <a:graphic>
          <a:graphicData uri="http://schemas.openxmlformats.org/drawingml/2006/table">
            <a:tbl>
              <a:tblPr firstRow="1" bandRow="1">
                <a:tableStyleId>{2D5ABB26-0587-4C30-8999-92F81FD0307C}</a:tableStyleId>
              </a:tblPr>
              <a:tblGrid>
                <a:gridCol w="1953410"/>
                <a:gridCol w="1600200"/>
                <a:gridCol w="1905000"/>
                <a:gridCol w="1524000"/>
                <a:gridCol w="1981200"/>
              </a:tblGrid>
              <a:tr h="370872">
                <a:tc>
                  <a:txBody>
                    <a:bodyPr/>
                    <a:lstStyle/>
                    <a:p>
                      <a:endParaRPr lang="en-US" sz="1800" b="1"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a:r>
                        <a:rPr lang="en-US" sz="1800" b="1" dirty="0"/>
                        <a:t>Period 1</a:t>
                      </a: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800" b="1" dirty="0"/>
                        <a:t>Period 2</a:t>
                      </a: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p>
                  </a:txBody>
                  <a:tcPr/>
                </a:tc>
              </a:tr>
              <a:tr h="914479">
                <a:tc>
                  <a:txBody>
                    <a:bodyPr/>
                    <a:lstStyle/>
                    <a:p>
                      <a:pPr algn="ctr"/>
                      <a:r>
                        <a:rPr kumimoji="0" lang="en-IN" sz="1800" b="1" kern="1200" baseline="0" dirty="0"/>
                        <a:t>Inventory Error</a:t>
                      </a:r>
                      <a:endParaRPr lang="en-US" sz="1800" b="1" dirty="0"/>
                    </a:p>
                  </a:txBody>
                  <a:tcPr marT="45724" marB="45724"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t>Cost of Goods Sold</a:t>
                      </a:r>
                    </a:p>
                  </a:txBody>
                  <a:tcPr marT="45724" marB="45724"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a:t>Gross Profit</a:t>
                      </a:r>
                    </a:p>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a:t>and Net Income</a:t>
                      </a:r>
                      <a:endParaRPr lang="en-US" sz="1800" b="1" dirty="0"/>
                    </a:p>
                  </a:txBody>
                  <a:tcPr marT="45724" marB="45724"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a:t>Cost of Goods Sold</a:t>
                      </a:r>
                    </a:p>
                  </a:txBody>
                  <a:tcPr marT="45724" marB="45724"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a:t>Gross Profit</a:t>
                      </a:r>
                    </a:p>
                    <a:p>
                      <a:pPr marL="0" marR="0" indent="0" algn="ctr" defTabSz="914400" rtl="0" eaLnBrk="1" fontAlgn="auto" latinLnBrk="0" hangingPunct="1">
                        <a:lnSpc>
                          <a:spcPct val="100000"/>
                        </a:lnSpc>
                        <a:spcBef>
                          <a:spcPts val="0"/>
                        </a:spcBef>
                        <a:spcAft>
                          <a:spcPts val="0"/>
                        </a:spcAft>
                        <a:buClrTx/>
                        <a:buSzTx/>
                        <a:buFontTx/>
                        <a:buNone/>
                        <a:tabLst/>
                        <a:defRPr/>
                      </a:pPr>
                      <a:r>
                        <a:rPr lang="en-IN" sz="1800" b="1" dirty="0"/>
                        <a:t>and Net Income</a:t>
                      </a:r>
                      <a:endParaRPr lang="en-US" sz="1800" b="1" dirty="0"/>
                    </a:p>
                  </a:txBody>
                  <a:tcPr marT="45724" marB="45724"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19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Period 1</a:t>
                      </a:r>
                      <a:endParaRPr lang="en-US" sz="1800" dirty="0">
                        <a:solidFill>
                          <a:schemeClr val="tx1"/>
                        </a:solidFill>
                      </a:endParaRPr>
                    </a:p>
                  </a:txBody>
                  <a:tcPr marT="45724" marB="45724"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800" dirty="0">
                        <a:solidFill>
                          <a:srgbClr val="0070C0"/>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800" dirty="0">
                        <a:solidFill>
                          <a:srgbClr val="0070C0"/>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800" dirty="0">
                        <a:solidFill>
                          <a:srgbClr val="0070C0"/>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40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Ending inventory overstated</a:t>
                      </a:r>
                      <a:endParaRPr lang="en-US" sz="1800" dirty="0">
                        <a:solidFill>
                          <a:schemeClr val="tx1"/>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Understated</a:t>
                      </a: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Overstated</a:t>
                      </a:r>
                    </a:p>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Overstated</a:t>
                      </a:r>
                    </a:p>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Understated</a:t>
                      </a:r>
                    </a:p>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72">
                <a:tc>
                  <a:txBody>
                    <a:bodyPr/>
                    <a:lstStyle/>
                    <a:p>
                      <a:r>
                        <a:rPr kumimoji="0" lang="en-IN" sz="1800" kern="1200" baseline="0" dirty="0"/>
                        <a:t>Period 1</a:t>
                      </a:r>
                      <a:endParaRPr lang="en-US" sz="1800" dirty="0">
                        <a:solidFill>
                          <a:schemeClr val="tx1"/>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sz="1800" dirty="0">
                        <a:solidFill>
                          <a:srgbClr val="0070C0"/>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sz="1800" dirty="0">
                        <a:solidFill>
                          <a:srgbClr val="0070C0"/>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a:endParaRPr lang="en-US" sz="1800" dirty="0">
                        <a:solidFill>
                          <a:srgbClr val="0070C0"/>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640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Ending inventory understated</a:t>
                      </a:r>
                      <a:endParaRPr lang="en-US" sz="1800" dirty="0">
                        <a:solidFill>
                          <a:schemeClr val="tx1"/>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Overstated</a:t>
                      </a:r>
                      <a:endParaRPr lang="en-US" sz="1800" dirty="0">
                        <a:solidFill>
                          <a:schemeClr val="tx1"/>
                        </a:solidFill>
                      </a:endParaRPr>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Understated</a:t>
                      </a:r>
                    </a:p>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Understated</a:t>
                      </a:r>
                    </a:p>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Overstated</a:t>
                      </a:r>
                    </a:p>
                    <a:p>
                      <a:pPr algn="ctr"/>
                      <a:endParaRPr lang="en-US" sz="1800" dirty="0"/>
                    </a:p>
                  </a:txBody>
                  <a:tcPr marT="45724" marB="45724">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4838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Effects </a:t>
            </a:r>
            <a:r>
              <a:rPr lang="en-US" altLang="en-US" dirty="0"/>
              <a:t>of Inventory </a:t>
            </a:r>
            <a:r>
              <a:rPr lang="en-US" altLang="en-US" dirty="0" smtClean="0"/>
              <a:t>Errors </a:t>
            </a:r>
            <a:r>
              <a:rPr lang="en-US" altLang="en-US" sz="2000" b="0" dirty="0" smtClean="0"/>
              <a:t>(2 of 2)</a:t>
            </a:r>
            <a:endParaRPr lang="en-US" b="0" dirty="0"/>
          </a:p>
        </p:txBody>
      </p:sp>
      <p:graphicFrame>
        <p:nvGraphicFramePr>
          <p:cNvPr id="4" name="Table 3"/>
          <p:cNvGraphicFramePr>
            <a:graphicFrameLocks noGrp="1"/>
          </p:cNvGraphicFramePr>
          <p:nvPr>
            <p:extLst>
              <p:ext uri="{D42A27DB-BD31-4B8C-83A1-F6EECF244321}">
                <p14:modId xmlns:p14="http://schemas.microsoft.com/office/powerpoint/2010/main" val="2756178438"/>
              </p:ext>
            </p:extLst>
          </p:nvPr>
        </p:nvGraphicFramePr>
        <p:xfrm>
          <a:off x="60960" y="1828800"/>
          <a:ext cx="9022080" cy="4224020"/>
        </p:xfrm>
        <a:graphic>
          <a:graphicData uri="http://schemas.openxmlformats.org/drawingml/2006/table">
            <a:tbl>
              <a:tblPr firstRow="1" bandRow="1">
                <a:tableStyleId>{2D5ABB26-0587-4C30-8999-92F81FD0307C}</a:tableStyleId>
              </a:tblPr>
              <a:tblGrid>
                <a:gridCol w="3616960"/>
                <a:gridCol w="1899920"/>
                <a:gridCol w="1828800"/>
                <a:gridCol w="1676400"/>
              </a:tblGrid>
              <a:tr h="370840">
                <a:tc>
                  <a:txBody>
                    <a:bodyPr/>
                    <a:lstStyle/>
                    <a:p>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eaLnBrk="1" hangingPunct="1">
                        <a:lnSpc>
                          <a:spcPct val="85000"/>
                        </a:lnSpc>
                      </a:pPr>
                      <a:r>
                        <a:rPr lang="en-US" altLang="en-US" sz="1800" i="1" dirty="0" smtClean="0"/>
                        <a:t>Period 1</a:t>
                      </a:r>
                    </a:p>
                    <a:p>
                      <a:pPr algn="ctr" eaLnBrk="1" hangingPunct="1">
                        <a:lnSpc>
                          <a:spcPct val="85000"/>
                        </a:lnSpc>
                      </a:pPr>
                      <a:r>
                        <a:rPr lang="en-US" altLang="en-US" sz="1800" i="1" dirty="0" smtClean="0"/>
                        <a:t>Ending</a:t>
                      </a:r>
                    </a:p>
                    <a:p>
                      <a:pPr algn="ctr" eaLnBrk="1" hangingPunct="1">
                        <a:lnSpc>
                          <a:spcPct val="85000"/>
                        </a:lnSpc>
                      </a:pPr>
                      <a:r>
                        <a:rPr lang="en-US" altLang="en-US" sz="1800" i="1" dirty="0" smtClean="0"/>
                        <a:t>Inventory</a:t>
                      </a:r>
                    </a:p>
                    <a:p>
                      <a:pPr algn="ctr" eaLnBrk="1" hangingPunct="1">
                        <a:lnSpc>
                          <a:spcPct val="85000"/>
                        </a:lnSpc>
                      </a:pPr>
                      <a:r>
                        <a:rPr lang="en-US" altLang="en-US" sz="1800" i="1" dirty="0" smtClean="0"/>
                        <a:t>Overstated</a:t>
                      </a:r>
                    </a:p>
                    <a:p>
                      <a:pPr algn="ctr" eaLnBrk="1" hangingPunct="1">
                        <a:lnSpc>
                          <a:spcPct val="85000"/>
                        </a:lnSpc>
                      </a:pPr>
                      <a:r>
                        <a:rPr lang="en-US" altLang="en-US" sz="1800" i="1" dirty="0" smtClean="0"/>
                        <a:t>by $5,000</a:t>
                      </a:r>
                      <a:endParaRPr lang="en-US" sz="1800" dirty="0"/>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eaLnBrk="1" hangingPunct="1">
                        <a:lnSpc>
                          <a:spcPct val="85000"/>
                        </a:lnSpc>
                      </a:pPr>
                      <a:r>
                        <a:rPr lang="en-US" altLang="en-US" sz="1800" i="1" dirty="0" smtClean="0"/>
                        <a:t>Period 2</a:t>
                      </a:r>
                    </a:p>
                    <a:p>
                      <a:pPr algn="ctr" eaLnBrk="1" hangingPunct="1">
                        <a:lnSpc>
                          <a:spcPct val="85000"/>
                        </a:lnSpc>
                      </a:pPr>
                      <a:r>
                        <a:rPr lang="en-US" altLang="en-US" sz="1800" i="1" dirty="0" smtClean="0"/>
                        <a:t>Beginning</a:t>
                      </a:r>
                    </a:p>
                    <a:p>
                      <a:pPr algn="ctr" eaLnBrk="1" hangingPunct="1">
                        <a:lnSpc>
                          <a:spcPct val="85000"/>
                        </a:lnSpc>
                      </a:pPr>
                      <a:r>
                        <a:rPr lang="en-US" altLang="en-US" sz="1800" i="1" dirty="0" smtClean="0"/>
                        <a:t>Inventory</a:t>
                      </a:r>
                    </a:p>
                    <a:p>
                      <a:pPr algn="ctr" eaLnBrk="1" hangingPunct="1">
                        <a:lnSpc>
                          <a:spcPct val="85000"/>
                        </a:lnSpc>
                      </a:pPr>
                      <a:r>
                        <a:rPr lang="en-US" altLang="en-US" sz="1800" i="1" dirty="0" smtClean="0"/>
                        <a:t>Overstated</a:t>
                      </a:r>
                    </a:p>
                    <a:p>
                      <a:pPr algn="ctr" eaLnBrk="1" hangingPunct="1">
                        <a:lnSpc>
                          <a:spcPct val="85000"/>
                        </a:lnSpc>
                      </a:pPr>
                      <a:r>
                        <a:rPr lang="en-US" altLang="en-US" sz="1800" i="1" dirty="0" smtClean="0"/>
                        <a:t>by $5,000</a:t>
                      </a:r>
                      <a:endParaRPr lang="en-US" sz="1800" dirty="0"/>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eaLnBrk="1" hangingPunct="1">
                        <a:lnSpc>
                          <a:spcPct val="85000"/>
                        </a:lnSpc>
                      </a:pPr>
                      <a:r>
                        <a:rPr lang="en-US" altLang="en-US" sz="1800" i="1" dirty="0" smtClean="0"/>
                        <a:t>Period 3</a:t>
                      </a:r>
                    </a:p>
                    <a:p>
                      <a:pPr algn="ctr" eaLnBrk="1" hangingPunct="1">
                        <a:lnSpc>
                          <a:spcPct val="85000"/>
                        </a:lnSpc>
                      </a:pPr>
                      <a:r>
                        <a:rPr lang="en-US" altLang="en-US" sz="1800" i="1" dirty="0" smtClean="0"/>
                        <a:t>Correct</a:t>
                      </a:r>
                      <a:endParaRPr lang="en-US" sz="1800" dirty="0"/>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Sales revenue</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dirty="0" smtClean="0"/>
                        <a:t>$100,000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dirty="0" smtClean="0"/>
                        <a:t>$100,000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dirty="0" smtClean="0"/>
                        <a:t>$100,000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r>
                        <a:rPr lang="en-US" altLang="en-US" sz="1800" dirty="0" smtClean="0"/>
                        <a:t>Cost of goods sold:</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pPr marL="182880"/>
                      <a:r>
                        <a:rPr lang="en-US" altLang="en-US" sz="1800" dirty="0" smtClean="0"/>
                        <a:t>Beg. inventory</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$10,000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solidFill>
                            <a:schemeClr val="tx2"/>
                          </a:solidFill>
                        </a:rPr>
                        <a:t>$15,000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$10,000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pPr marL="182880"/>
                      <a:r>
                        <a:rPr lang="en-US" altLang="en-US" sz="1800" dirty="0" smtClean="0"/>
                        <a:t>Purchases</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u="sng" dirty="0" smtClean="0"/>
                        <a:t> 50,000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u="sng" dirty="0" smtClean="0"/>
                        <a:t> 50,000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u="sng" dirty="0" smtClean="0"/>
                        <a:t> 50,000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pPr marL="182880"/>
                      <a:r>
                        <a:rPr lang="en-US" altLang="en-US" sz="1800" dirty="0" smtClean="0"/>
                        <a:t>Cost of goods available for sale</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$60,000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solidFill>
                            <a:schemeClr val="tx2"/>
                          </a:solidFill>
                        </a:rPr>
                        <a:t>$65,000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$60,000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pPr marL="182880"/>
                      <a:r>
                        <a:rPr lang="en-US" altLang="en-US" sz="1800" dirty="0" smtClean="0">
                          <a:solidFill>
                            <a:schemeClr val="tx2"/>
                          </a:solidFill>
                        </a:rPr>
                        <a:t>Ending inventory</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solidFill>
                            <a:schemeClr val="tx2"/>
                          </a:solidFill>
                        </a:rPr>
                        <a:t>(15,000)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(10,000)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US" altLang="en-US" sz="1800" dirty="0" smtClean="0"/>
                        <a:t>(10,000)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pPr marL="182880"/>
                      <a:r>
                        <a:rPr lang="en-US" altLang="en-US" sz="1800" dirty="0" smtClean="0">
                          <a:solidFill>
                            <a:schemeClr val="tx2"/>
                          </a:solidFill>
                        </a:rPr>
                        <a:t>Cost of goods sold</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u="sng" dirty="0" smtClean="0">
                          <a:solidFill>
                            <a:schemeClr val="tx2"/>
                          </a:solidFill>
                        </a:rPr>
                        <a:t>   45,000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u="sng" dirty="0" smtClean="0">
                          <a:solidFill>
                            <a:schemeClr val="tx2"/>
                          </a:solidFill>
                        </a:rPr>
                        <a:t>   55,000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u="sng" dirty="0" smtClean="0"/>
                        <a:t>   50,000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70840">
                <a:tc>
                  <a:txBody>
                    <a:bodyPr/>
                    <a:lstStyle/>
                    <a:p>
                      <a:r>
                        <a:rPr lang="en-US" altLang="en-US" sz="1800" dirty="0" smtClean="0">
                          <a:solidFill>
                            <a:schemeClr val="tx2"/>
                          </a:solidFill>
                        </a:rPr>
                        <a:t>Gross margin</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dirty="0" smtClean="0">
                          <a:solidFill>
                            <a:schemeClr val="tx2"/>
                          </a:solidFill>
                        </a:rPr>
                        <a:t>$  55,000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dirty="0" smtClean="0">
                          <a:solidFill>
                            <a:schemeClr val="tx2"/>
                          </a:solidFill>
                        </a:rPr>
                        <a:t>$ 45,000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altLang="en-US" sz="1800" dirty="0" smtClean="0"/>
                        <a:t>$ 50,000</a:t>
                      </a:r>
                      <a:endParaRPr lang="en-US"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3590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Ethical </a:t>
            </a:r>
            <a:r>
              <a:rPr lang="en-US" altLang="en-US" dirty="0"/>
              <a:t>Considerations</a:t>
            </a:r>
            <a:endParaRPr lang="en-US" dirty="0"/>
          </a:p>
        </p:txBody>
      </p:sp>
      <p:sp>
        <p:nvSpPr>
          <p:cNvPr id="4" name="Content Placeholder 3"/>
          <p:cNvSpPr>
            <a:spLocks noGrp="1"/>
          </p:cNvSpPr>
          <p:nvPr>
            <p:ph idx="1"/>
          </p:nvPr>
        </p:nvSpPr>
        <p:spPr/>
        <p:txBody>
          <a:bodyPr/>
          <a:lstStyle/>
          <a:p>
            <a:pPr marL="0" indent="0" algn="ctr">
              <a:spcBef>
                <a:spcPts val="600"/>
              </a:spcBef>
              <a:buNone/>
            </a:pPr>
            <a:r>
              <a:rPr lang="en-US" altLang="en-US" sz="2400" dirty="0"/>
              <a:t>Managers of companies whose profits</a:t>
            </a:r>
          </a:p>
          <a:p>
            <a:pPr marL="0" indent="0" algn="ctr">
              <a:spcBef>
                <a:spcPts val="600"/>
              </a:spcBef>
              <a:buNone/>
            </a:pPr>
            <a:r>
              <a:rPr lang="en-US" altLang="en-US" sz="2400" dirty="0"/>
              <a:t>do not meet shareholder expectations</a:t>
            </a:r>
          </a:p>
          <a:p>
            <a:pPr marL="0" indent="0" algn="ctr">
              <a:spcBef>
                <a:spcPts val="600"/>
              </a:spcBef>
              <a:buNone/>
            </a:pPr>
            <a:r>
              <a:rPr lang="en-US" altLang="en-US" sz="2400" dirty="0"/>
              <a:t>are sometimes tempted to “cook the</a:t>
            </a:r>
          </a:p>
          <a:p>
            <a:pPr marL="0" indent="0" algn="ctr">
              <a:spcBef>
                <a:spcPts val="600"/>
              </a:spcBef>
              <a:buNone/>
            </a:pPr>
            <a:r>
              <a:rPr lang="en-US" altLang="en-US" sz="2400" dirty="0"/>
              <a:t>books” to increase reported income.</a:t>
            </a:r>
          </a:p>
        </p:txBody>
      </p:sp>
      <p:sp>
        <p:nvSpPr>
          <p:cNvPr id="5" name="Content Placeholder 4"/>
          <p:cNvSpPr>
            <a:spLocks noGrp="1"/>
          </p:cNvSpPr>
          <p:nvPr>
            <p:ph idx="13"/>
          </p:nvPr>
        </p:nvSpPr>
        <p:spPr/>
        <p:txBody>
          <a:bodyPr/>
          <a:lstStyle/>
          <a:p>
            <a:pPr marL="0" indent="0" algn="ctr">
              <a:buNone/>
            </a:pPr>
            <a:r>
              <a:rPr lang="en-US" sz="2800" kern="10" dirty="0">
                <a:solidFill>
                  <a:schemeClr val="tx2"/>
                </a:solidFill>
                <a:ea typeface="+mj-lt"/>
                <a:cs typeface="+mj-lt"/>
              </a:rPr>
              <a:t>What are some possibilities?</a:t>
            </a:r>
          </a:p>
          <a:p>
            <a:pPr marL="402336" indent="-402336">
              <a:buFont typeface="+mj-lt"/>
              <a:buAutoNum type="arabicPeriod"/>
            </a:pPr>
            <a:r>
              <a:rPr lang="en-US" altLang="en-US" dirty="0" smtClean="0"/>
              <a:t>Overstating </a:t>
            </a:r>
            <a:r>
              <a:rPr lang="en-US" altLang="en-US" dirty="0"/>
              <a:t>ending inventory</a:t>
            </a:r>
          </a:p>
          <a:p>
            <a:pPr marL="402336" indent="-402336">
              <a:buFont typeface="+mj-lt"/>
              <a:buAutoNum type="arabicPeriod"/>
            </a:pPr>
            <a:r>
              <a:rPr lang="en-US" altLang="en-US" dirty="0" smtClean="0"/>
              <a:t>Creating </a:t>
            </a:r>
            <a:r>
              <a:rPr lang="en-US" altLang="en-US" dirty="0"/>
              <a:t>fictitious sales </a:t>
            </a:r>
            <a:r>
              <a:rPr lang="en-US" altLang="en-US" dirty="0" smtClean="0"/>
              <a:t>revenue</a:t>
            </a:r>
            <a:endParaRPr lang="en-US" dirty="0"/>
          </a:p>
        </p:txBody>
      </p:sp>
    </p:spTree>
    <p:extLst>
      <p:ext uri="{BB962C8B-B14F-4D97-AF65-F5344CB8AC3E}">
        <p14:creationId xmlns:p14="http://schemas.microsoft.com/office/powerpoint/2010/main" val="3041320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End </a:t>
            </a:r>
            <a:r>
              <a:rPr lang="en-US" dirty="0"/>
              <a:t>of Chapter Five</a:t>
            </a:r>
          </a:p>
        </p:txBody>
      </p:sp>
    </p:spTree>
    <p:extLst>
      <p:ext uri="{BB962C8B-B14F-4D97-AF65-F5344CB8AC3E}">
        <p14:creationId xmlns:p14="http://schemas.microsoft.com/office/powerpoint/2010/main" val="233673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Balance </a:t>
            </a:r>
            <a:r>
              <a:rPr lang="en-US" altLang="en-US" dirty="0"/>
              <a:t>Sheets</a:t>
            </a:r>
            <a:endParaRPr lang="en-US" dirty="0"/>
          </a:p>
        </p:txBody>
      </p:sp>
      <p:sp>
        <p:nvSpPr>
          <p:cNvPr id="4" name="Text Placeholder 3"/>
          <p:cNvSpPr>
            <a:spLocks noGrp="1"/>
          </p:cNvSpPr>
          <p:nvPr>
            <p:ph type="body" idx="1"/>
          </p:nvPr>
        </p:nvSpPr>
        <p:spPr>
          <a:xfrm>
            <a:off x="457200" y="1649186"/>
            <a:ext cx="4040982" cy="823912"/>
          </a:xfrm>
        </p:spPr>
        <p:txBody>
          <a:bodyPr anchor="ctr"/>
          <a:lstStyle/>
          <a:p>
            <a:pPr algn="ctr">
              <a:lnSpc>
                <a:spcPct val="85000"/>
              </a:lnSpc>
              <a:spcBef>
                <a:spcPts val="0"/>
              </a:spcBef>
              <a:defRPr/>
            </a:pPr>
            <a:r>
              <a:rPr lang="en-US" sz="1800" i="1" dirty="0">
                <a:solidFill>
                  <a:schemeClr val="tx2"/>
                </a:solidFill>
                <a:cs typeface="Arial" panose="020B0604020202020204" pitchFamily="34" charset="0"/>
              </a:rPr>
              <a:t>Service Company</a:t>
            </a:r>
          </a:p>
          <a:p>
            <a:pPr algn="ctr">
              <a:lnSpc>
                <a:spcPct val="85000"/>
              </a:lnSpc>
              <a:spcBef>
                <a:spcPts val="0"/>
              </a:spcBef>
              <a:defRPr/>
            </a:pPr>
            <a:r>
              <a:rPr lang="en-US" sz="1800" dirty="0">
                <a:cs typeface="Arial" panose="020B0604020202020204" pitchFamily="34" charset="0"/>
              </a:rPr>
              <a:t>Balance Sheet</a:t>
            </a:r>
          </a:p>
          <a:p>
            <a:pPr algn="ctr">
              <a:lnSpc>
                <a:spcPct val="85000"/>
              </a:lnSpc>
              <a:spcBef>
                <a:spcPts val="0"/>
              </a:spcBef>
              <a:defRPr/>
            </a:pPr>
            <a:r>
              <a:rPr lang="en-US" sz="1800" dirty="0">
                <a:cs typeface="Arial" panose="020B0604020202020204" pitchFamily="34" charset="0"/>
              </a:rPr>
              <a:t>December 31, </a:t>
            </a:r>
            <a:r>
              <a:rPr lang="en-US" sz="1800" dirty="0" smtClean="0">
                <a:cs typeface="Arial" panose="020B0604020202020204" pitchFamily="34" charset="0"/>
              </a:rPr>
              <a:t>20XX</a:t>
            </a:r>
            <a:endParaRPr lang="en-US" sz="1800" dirty="0"/>
          </a:p>
        </p:txBody>
      </p:sp>
      <p:graphicFrame>
        <p:nvGraphicFramePr>
          <p:cNvPr id="16" name="Table 15"/>
          <p:cNvGraphicFramePr>
            <a:graphicFrameLocks noGrp="1"/>
          </p:cNvGraphicFramePr>
          <p:nvPr>
            <p:extLst>
              <p:ext uri="{D42A27DB-BD31-4B8C-83A1-F6EECF244321}">
                <p14:modId xmlns:p14="http://schemas.microsoft.com/office/powerpoint/2010/main" val="595728122"/>
              </p:ext>
            </p:extLst>
          </p:nvPr>
        </p:nvGraphicFramePr>
        <p:xfrm>
          <a:off x="457200" y="2486370"/>
          <a:ext cx="4057650" cy="2009428"/>
        </p:xfrm>
        <a:graphic>
          <a:graphicData uri="http://schemas.openxmlformats.org/drawingml/2006/table">
            <a:tbl>
              <a:tblPr firstRow="1" bandRow="1">
                <a:tableStyleId>{2D5ABB26-0587-4C30-8999-92F81FD0307C}</a:tableStyleId>
              </a:tblPr>
              <a:tblGrid>
                <a:gridCol w="2971800"/>
                <a:gridCol w="1085850"/>
              </a:tblGrid>
              <a:tr h="410715">
                <a:tc>
                  <a:txBody>
                    <a:bodyPr/>
                    <a:lstStyle/>
                    <a:p>
                      <a:r>
                        <a:rPr lang="en-US" dirty="0" smtClean="0">
                          <a:latin typeface="+mn-lt"/>
                          <a:ea typeface="+mn-ea"/>
                          <a:cs typeface="Arial" panose="020B0604020202020204" pitchFamily="34" charset="0"/>
                        </a:rPr>
                        <a:t>Current assets: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0715">
                <a:tc>
                  <a:txBody>
                    <a:bodyPr/>
                    <a:lstStyle/>
                    <a:p>
                      <a:pPr marL="182880" algn="l" defTabSz="914400" rtl="0" eaLnBrk="1" latinLnBrk="0" hangingPunct="1"/>
                      <a:r>
                        <a:rPr lang="en-US" sz="1800" kern="1200" dirty="0" smtClean="0">
                          <a:solidFill>
                            <a:schemeClr val="tx1"/>
                          </a:solidFill>
                          <a:latin typeface="+mn-lt"/>
                          <a:ea typeface="+mn-ea"/>
                          <a:cs typeface="Arial" panose="020B0604020202020204" pitchFamily="34" charset="0"/>
                        </a:rPr>
                        <a:t>Cash</a:t>
                      </a:r>
                      <a:endParaRPr lang="en-US" sz="1800" kern="1200" dirty="0">
                        <a:solidFill>
                          <a:schemeClr val="tx1"/>
                        </a:solidFill>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6568">
                <a:tc>
                  <a:txBody>
                    <a:bodyPr/>
                    <a:lstStyle/>
                    <a:p>
                      <a:pPr marL="18288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ea typeface="+mn-ea"/>
                          <a:cs typeface="Arial" panose="020B0604020202020204" pitchFamily="34" charset="0"/>
                        </a:rPr>
                        <a:t>Short-term investments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0715">
                <a:tc>
                  <a:txBody>
                    <a:bodyPr/>
                    <a:lstStyle/>
                    <a:p>
                      <a:pPr marL="182880"/>
                      <a:r>
                        <a:rPr lang="en-US" dirty="0" smtClean="0">
                          <a:latin typeface="+mn-lt"/>
                          <a:ea typeface="+mn-ea"/>
                          <a:cs typeface="Arial" panose="020B0604020202020204" pitchFamily="34" charset="0"/>
                        </a:rPr>
                        <a:t>Accounts receivable, net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0715">
                <a:tc>
                  <a:txBody>
                    <a:bodyPr/>
                    <a:lstStyle/>
                    <a:p>
                      <a:pPr marL="182880"/>
                      <a:r>
                        <a:rPr lang="en-US" dirty="0" smtClean="0">
                          <a:latin typeface="+mn-lt"/>
                          <a:ea typeface="+mn-ea"/>
                          <a:cs typeface="Arial" panose="020B0604020202020204" pitchFamily="34" charset="0"/>
                        </a:rPr>
                        <a:t>Prepaid expenses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6" name="Text Placeholder 5"/>
          <p:cNvSpPr>
            <a:spLocks noGrp="1"/>
          </p:cNvSpPr>
          <p:nvPr>
            <p:ph type="body" sz="quarter" idx="3"/>
          </p:nvPr>
        </p:nvSpPr>
        <p:spPr>
          <a:xfrm>
            <a:off x="4629150" y="1649186"/>
            <a:ext cx="4057650" cy="823912"/>
          </a:xfrm>
        </p:spPr>
        <p:txBody>
          <a:bodyPr anchor="ctr"/>
          <a:lstStyle/>
          <a:p>
            <a:pPr algn="ctr">
              <a:lnSpc>
                <a:spcPct val="85000"/>
              </a:lnSpc>
              <a:spcBef>
                <a:spcPts val="0"/>
              </a:spcBef>
              <a:defRPr/>
            </a:pPr>
            <a:r>
              <a:rPr lang="en-US" sz="1800" i="1" dirty="0">
                <a:solidFill>
                  <a:schemeClr val="tx2"/>
                </a:solidFill>
                <a:cs typeface="Arial" panose="020B0604020202020204" pitchFamily="34" charset="0"/>
              </a:rPr>
              <a:t>Merchandising Company</a:t>
            </a:r>
          </a:p>
          <a:p>
            <a:pPr algn="ctr">
              <a:lnSpc>
                <a:spcPct val="85000"/>
              </a:lnSpc>
              <a:spcBef>
                <a:spcPts val="0"/>
              </a:spcBef>
              <a:defRPr/>
            </a:pPr>
            <a:r>
              <a:rPr lang="en-US" sz="1800" dirty="0">
                <a:cs typeface="Arial" panose="020B0604020202020204" pitchFamily="34" charset="0"/>
              </a:rPr>
              <a:t>Balance Sheet	</a:t>
            </a:r>
          </a:p>
          <a:p>
            <a:pPr algn="ctr">
              <a:lnSpc>
                <a:spcPct val="85000"/>
              </a:lnSpc>
              <a:spcBef>
                <a:spcPts val="0"/>
              </a:spcBef>
              <a:defRPr/>
            </a:pPr>
            <a:r>
              <a:rPr lang="en-US" sz="1800" dirty="0">
                <a:cs typeface="Arial" panose="020B0604020202020204" pitchFamily="34" charset="0"/>
              </a:rPr>
              <a:t>December 31, </a:t>
            </a:r>
            <a:r>
              <a:rPr lang="en-US" sz="1800" dirty="0" smtClean="0">
                <a:cs typeface="Arial" panose="020B0604020202020204" pitchFamily="34" charset="0"/>
              </a:rPr>
              <a:t>20XX</a:t>
            </a:r>
            <a:endParaRPr lang="en-US" sz="1800" dirty="0"/>
          </a:p>
        </p:txBody>
      </p:sp>
      <p:graphicFrame>
        <p:nvGraphicFramePr>
          <p:cNvPr id="17" name="Table 16"/>
          <p:cNvGraphicFramePr>
            <a:graphicFrameLocks noGrp="1"/>
          </p:cNvGraphicFramePr>
          <p:nvPr>
            <p:extLst>
              <p:ext uri="{D42A27DB-BD31-4B8C-83A1-F6EECF244321}">
                <p14:modId xmlns:p14="http://schemas.microsoft.com/office/powerpoint/2010/main" val="867507801"/>
              </p:ext>
            </p:extLst>
          </p:nvPr>
        </p:nvGraphicFramePr>
        <p:xfrm>
          <a:off x="4666525" y="2486370"/>
          <a:ext cx="4057650" cy="2364324"/>
        </p:xfrm>
        <a:graphic>
          <a:graphicData uri="http://schemas.openxmlformats.org/drawingml/2006/table">
            <a:tbl>
              <a:tblPr firstRow="1" bandRow="1">
                <a:tableStyleId>{2D5ABB26-0587-4C30-8999-92F81FD0307C}</a:tableStyleId>
              </a:tblPr>
              <a:tblGrid>
                <a:gridCol w="3143250"/>
                <a:gridCol w="914400"/>
              </a:tblGrid>
              <a:tr h="394054">
                <a:tc>
                  <a:txBody>
                    <a:bodyPr/>
                    <a:lstStyle/>
                    <a:p>
                      <a:r>
                        <a:rPr lang="en-US" dirty="0" smtClean="0">
                          <a:latin typeface="+mn-lt"/>
                          <a:ea typeface="+mn-ea"/>
                          <a:cs typeface="Arial" panose="020B0604020202020204" pitchFamily="34" charset="0"/>
                        </a:rPr>
                        <a:t>Current assets: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054">
                <a:tc>
                  <a:txBody>
                    <a:bodyPr/>
                    <a:lstStyle/>
                    <a:p>
                      <a:pPr marL="182880" algn="l" defTabSz="914400" rtl="0" eaLnBrk="1" latinLnBrk="0" hangingPunct="1"/>
                      <a:r>
                        <a:rPr lang="en-US" sz="1800" kern="1200" dirty="0" smtClean="0">
                          <a:solidFill>
                            <a:schemeClr val="tx1"/>
                          </a:solidFill>
                          <a:latin typeface="+mn-lt"/>
                          <a:ea typeface="+mn-ea"/>
                          <a:cs typeface="Arial" panose="020B0604020202020204" pitchFamily="34" charset="0"/>
                        </a:rPr>
                        <a:t>Cash</a:t>
                      </a:r>
                      <a:endParaRPr lang="en-US" sz="1800" kern="1200" dirty="0">
                        <a:solidFill>
                          <a:schemeClr val="tx1"/>
                        </a:solidFill>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 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4054">
                <a:tc>
                  <a:txBody>
                    <a:bodyPr/>
                    <a:lstStyle/>
                    <a:p>
                      <a:pPr marL="182880" algn="l" defTabSz="914400" rtl="0" eaLnBrk="1" latinLnBrk="0" hangingPunct="1"/>
                      <a:r>
                        <a:rPr lang="en-US" sz="1800" kern="1200" dirty="0" smtClean="0">
                          <a:solidFill>
                            <a:schemeClr val="tx1"/>
                          </a:solidFill>
                          <a:latin typeface="+mn-lt"/>
                          <a:ea typeface="+mn-ea"/>
                          <a:cs typeface="Arial" panose="020B0604020202020204" pitchFamily="34" charset="0"/>
                        </a:rPr>
                        <a:t>Short-term investments</a:t>
                      </a:r>
                      <a:endParaRPr lang="en-US" sz="1800" kern="1200" dirty="0">
                        <a:solidFill>
                          <a:schemeClr val="tx1"/>
                        </a:solidFill>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054">
                <a:tc>
                  <a:txBody>
                    <a:bodyPr/>
                    <a:lstStyle/>
                    <a:p>
                      <a:pPr marL="182880" algn="l" defTabSz="914400" rtl="0" eaLnBrk="1" latinLnBrk="0" hangingPunct="1"/>
                      <a:r>
                        <a:rPr lang="en-US" sz="1800" kern="1200" dirty="0" smtClean="0">
                          <a:solidFill>
                            <a:schemeClr val="tx1"/>
                          </a:solidFill>
                          <a:latin typeface="+mn-lt"/>
                          <a:ea typeface="+mn-ea"/>
                          <a:cs typeface="Arial" panose="020B0604020202020204" pitchFamily="34" charset="0"/>
                        </a:rPr>
                        <a:t>Accounts receivable, net</a:t>
                      </a:r>
                      <a:endParaRPr lang="en-US" sz="1800" kern="1200" dirty="0">
                        <a:solidFill>
                          <a:schemeClr val="tx1"/>
                        </a:solidFill>
                        <a:latin typeface="+mn-lt"/>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054">
                <a:tc>
                  <a:txBody>
                    <a:bodyPr/>
                    <a:lstStyle/>
                    <a:p>
                      <a:pPr marL="182880"/>
                      <a:r>
                        <a:rPr lang="en-US" i="1" dirty="0" smtClean="0">
                          <a:solidFill>
                            <a:schemeClr val="tx2"/>
                          </a:solidFill>
                          <a:latin typeface="+mn-lt"/>
                          <a:ea typeface="+mn-ea"/>
                          <a:cs typeface="Arial" panose="020B0604020202020204" pitchFamily="34" charset="0"/>
                        </a:rPr>
                        <a:t>Inventory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i="1" dirty="0" smtClean="0">
                          <a:latin typeface="+mn-lt"/>
                          <a:ea typeface="+mn-ea"/>
                          <a:cs typeface="Arial" panose="020B0604020202020204" pitchFamily="34" charset="0"/>
                        </a:rPr>
                        <a:t>X</a:t>
                      </a:r>
                      <a:endParaRPr lang="en-US"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4054">
                <a:tc>
                  <a:txBody>
                    <a:bodyPr/>
                    <a:lstStyle/>
                    <a:p>
                      <a:pPr marL="182880"/>
                      <a:r>
                        <a:rPr lang="en-US" dirty="0" smtClean="0">
                          <a:latin typeface="+mn-lt"/>
                          <a:ea typeface="+mn-ea"/>
                          <a:cs typeface="Arial" panose="020B0604020202020204" pitchFamily="34" charset="0"/>
                        </a:rPr>
                        <a:t>Prepaid expenses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latin typeface="+mn-lt"/>
                          <a:ea typeface="+mn-ea"/>
                          <a:cs typeface="Arial" panose="020B0604020202020204" pitchFamily="34" charset="0"/>
                        </a:rPr>
                        <a:t>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Oval 2"/>
          <p:cNvSpPr/>
          <p:nvPr/>
        </p:nvSpPr>
        <p:spPr>
          <a:xfrm>
            <a:off x="4673275" y="4054763"/>
            <a:ext cx="1600200" cy="401725"/>
          </a:xfrm>
          <a:prstGeom prst="ellipse">
            <a:avLst/>
          </a:prstGeom>
          <a:no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74389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Merchandise </a:t>
            </a:r>
            <a:r>
              <a:rPr lang="en-US" altLang="en-US" dirty="0"/>
              <a:t>Inventory</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78897463"/>
              </p:ext>
            </p:extLst>
          </p:nvPr>
        </p:nvGraphicFramePr>
        <p:xfrm>
          <a:off x="1181100" y="1828800"/>
          <a:ext cx="6781800" cy="1981200"/>
        </p:xfrm>
        <a:graphic>
          <a:graphicData uri="http://schemas.openxmlformats.org/drawingml/2006/table">
            <a:tbl>
              <a:tblPr firstRow="1" bandRow="1">
                <a:tableStyleId>{2D5ABB26-0587-4C30-8999-92F81FD0307C}</a:tableStyleId>
              </a:tblPr>
              <a:tblGrid>
                <a:gridCol w="5600700"/>
                <a:gridCol w="1181100"/>
              </a:tblGrid>
              <a:tr h="396240">
                <a:tc gridSpan="2">
                  <a:txBody>
                    <a:bodyPr/>
                    <a:lstStyle/>
                    <a:p>
                      <a:pPr algn="ctr"/>
                      <a:r>
                        <a:rPr lang="en-US" sz="1800" b="1" dirty="0"/>
                        <a:t>Balance Sheet (partial)</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p>
                  </a:txBody>
                  <a:tcPr/>
                </a:tc>
              </a:tr>
              <a:tr h="396240">
                <a:tc>
                  <a:txBody>
                    <a:bodyPr/>
                    <a:lstStyle/>
                    <a:p>
                      <a:r>
                        <a:rPr lang="en-US" sz="1800" dirty="0"/>
                        <a:t>Current</a:t>
                      </a:r>
                      <a:r>
                        <a:rPr lang="en-US" sz="1800" baseline="0" dirty="0"/>
                        <a:t> assets:</a:t>
                      </a:r>
                      <a:endParaRPr 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endParaRPr lang="en-US" sz="18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6240">
                <a:tc>
                  <a:txBody>
                    <a:bodyPr/>
                    <a:lstStyle/>
                    <a:p>
                      <a:r>
                        <a:rPr lang="en-US" sz="1800" dirty="0"/>
                        <a:t> Cash</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sz="1800" dirty="0"/>
                        <a:t>$XXX</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6240">
                <a:tc>
                  <a:txBody>
                    <a:bodyPr/>
                    <a:lstStyle/>
                    <a:p>
                      <a:r>
                        <a:rPr lang="en-US" sz="1800" dirty="0"/>
                        <a:t> Accounts receivable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sz="1800" dirty="0"/>
                        <a:t>XXX</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6240">
                <a:tc>
                  <a:txBody>
                    <a:bodyPr/>
                    <a:lstStyle/>
                    <a:p>
                      <a:r>
                        <a:rPr lang="en-US" sz="1800" b="1" dirty="0">
                          <a:solidFill>
                            <a:srgbClr val="007FA3"/>
                          </a:solidFill>
                        </a:rPr>
                        <a:t> Inventory (1 chair @ cost of $300)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sz="1800" b="1" dirty="0">
                          <a:solidFill>
                            <a:srgbClr val="007FA3"/>
                          </a:solidFill>
                        </a:rPr>
                        <a:t>$300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42943519"/>
              </p:ext>
            </p:extLst>
          </p:nvPr>
        </p:nvGraphicFramePr>
        <p:xfrm>
          <a:off x="1104900" y="4188870"/>
          <a:ext cx="6934200" cy="1584324"/>
        </p:xfrm>
        <a:graphic>
          <a:graphicData uri="http://schemas.openxmlformats.org/drawingml/2006/table">
            <a:tbl>
              <a:tblPr firstRow="1" bandRow="1">
                <a:tableStyleId>{2D5ABB26-0587-4C30-8999-92F81FD0307C}</a:tableStyleId>
              </a:tblPr>
              <a:tblGrid>
                <a:gridCol w="5673436"/>
                <a:gridCol w="1260764"/>
              </a:tblGrid>
              <a:tr h="396081">
                <a:tc gridSpan="2">
                  <a:txBody>
                    <a:bodyPr/>
                    <a:lstStyle/>
                    <a:p>
                      <a:pPr algn="ctr"/>
                      <a:r>
                        <a:rPr lang="en-US" sz="1800" b="1" dirty="0"/>
                        <a:t>Income Statement (partial)</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dirty="0"/>
                    </a:p>
                  </a:txBody>
                  <a:tcPr/>
                </a:tc>
              </a:tr>
              <a:tr h="396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Sales (2 chairs @ $500 selling price)</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dirty="0"/>
                        <a:t>$1,000</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960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7FA3"/>
                          </a:solidFill>
                        </a:rPr>
                        <a:t>Cost of goods sold (2 chairs @ $300 cost)</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sz="1800" b="1" dirty="0">
                          <a:solidFill>
                            <a:srgbClr val="007FA3"/>
                          </a:solidFill>
                        </a:rPr>
                        <a:t>600</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96081">
                <a:tc>
                  <a:txBody>
                    <a:bodyPr/>
                    <a:lstStyle/>
                    <a:p>
                      <a:r>
                        <a:rPr lang="en-US" sz="1800" dirty="0"/>
                        <a:t>Gross profit</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r"/>
                      <a:r>
                        <a:rPr lang="en-US" sz="1800" dirty="0"/>
                        <a:t>$400</a:t>
                      </a:r>
                    </a:p>
                  </a:txBody>
                  <a:tcPr marT="45650" marB="4565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2685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708225" y="1828800"/>
            <a:ext cx="2743200" cy="1828800"/>
          </a:xfrm>
        </p:spPr>
        <p:txBody>
          <a:bodyPr/>
          <a:lstStyle/>
          <a:p>
            <a:r>
              <a:rPr lang="en-US" sz="2000" dirty="0"/>
              <a:t>The cost of inventory on hand = </a:t>
            </a:r>
            <a:r>
              <a:rPr lang="en-US" sz="2000" dirty="0" smtClean="0"/>
              <a:t>Inventory</a:t>
            </a:r>
            <a:endParaRPr lang="en-US" sz="2000" dirty="0"/>
          </a:p>
        </p:txBody>
      </p:sp>
      <p:sp>
        <p:nvSpPr>
          <p:cNvPr id="5" name="Content Placeholder 4"/>
          <p:cNvSpPr>
            <a:spLocks noGrp="1"/>
          </p:cNvSpPr>
          <p:nvPr>
            <p:ph sz="half" idx="2"/>
          </p:nvPr>
        </p:nvSpPr>
        <p:spPr>
          <a:xfrm>
            <a:off x="4646314" y="1828800"/>
            <a:ext cx="2743200" cy="1828800"/>
          </a:xfrm>
        </p:spPr>
        <p:txBody>
          <a:bodyPr/>
          <a:lstStyle/>
          <a:p>
            <a:pPr marL="0" indent="0">
              <a:spcBef>
                <a:spcPts val="0"/>
              </a:spcBef>
            </a:pPr>
            <a:r>
              <a:rPr lang="en-US" altLang="en-US" sz="2000" dirty="0"/>
              <a:t>The cost of inventory that</a:t>
            </a:r>
            <a:r>
              <a:rPr lang="ja-JP" altLang="en-US" sz="2000" dirty="0"/>
              <a:t>’</a:t>
            </a:r>
            <a:r>
              <a:rPr lang="en-US" altLang="ja-JP" sz="2000" dirty="0"/>
              <a:t>s been sold = </a:t>
            </a:r>
          </a:p>
          <a:p>
            <a:pPr marL="0" indent="0">
              <a:spcBef>
                <a:spcPts val="0"/>
              </a:spcBef>
            </a:pPr>
            <a:r>
              <a:rPr lang="en-US" altLang="en-US" sz="2000" dirty="0"/>
              <a:t>Cost of Goods Sold </a:t>
            </a:r>
            <a:endParaRPr lang="en-US" sz="2000" dirty="0"/>
          </a:p>
        </p:txBody>
      </p:sp>
      <p:sp>
        <p:nvSpPr>
          <p:cNvPr id="6" name="Text Placeholder 5"/>
          <p:cNvSpPr>
            <a:spLocks noGrp="1"/>
          </p:cNvSpPr>
          <p:nvPr>
            <p:ph type="body" sz="quarter" idx="3"/>
          </p:nvPr>
        </p:nvSpPr>
        <p:spPr>
          <a:xfrm>
            <a:off x="1699550" y="3965448"/>
            <a:ext cx="2743200" cy="1828800"/>
          </a:xfrm>
        </p:spPr>
        <p:txBody>
          <a:bodyPr/>
          <a:lstStyle/>
          <a:p>
            <a:r>
              <a:rPr lang="en-US" sz="2000" dirty="0"/>
              <a:t>Asset on the Balance Sheet</a:t>
            </a:r>
          </a:p>
        </p:txBody>
      </p:sp>
      <p:sp>
        <p:nvSpPr>
          <p:cNvPr id="7" name="Content Placeholder 6"/>
          <p:cNvSpPr>
            <a:spLocks noGrp="1"/>
          </p:cNvSpPr>
          <p:nvPr>
            <p:ph sz="quarter" idx="4"/>
          </p:nvPr>
        </p:nvSpPr>
        <p:spPr>
          <a:xfrm>
            <a:off x="4636625" y="3961598"/>
            <a:ext cx="2743200" cy="1828800"/>
          </a:xfrm>
        </p:spPr>
        <p:txBody>
          <a:bodyPr/>
          <a:lstStyle/>
          <a:p>
            <a:pPr marL="0" indent="0"/>
            <a:r>
              <a:rPr lang="en-US" sz="2000" dirty="0"/>
              <a:t>Expense on the Income Statement</a:t>
            </a:r>
          </a:p>
        </p:txBody>
      </p:sp>
    </p:spTree>
    <p:extLst>
      <p:ext uri="{BB962C8B-B14F-4D97-AF65-F5344CB8AC3E}">
        <p14:creationId xmlns:p14="http://schemas.microsoft.com/office/powerpoint/2010/main" val="1787342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Sales </a:t>
            </a:r>
            <a:r>
              <a:rPr lang="en-US" altLang="en-US" dirty="0"/>
              <a:t>Price vs. Cost of Inventory</a:t>
            </a:r>
            <a:endParaRPr lang="en-US" dirty="0"/>
          </a:p>
        </p:txBody>
      </p:sp>
      <p:sp>
        <p:nvSpPr>
          <p:cNvPr id="3" name="Content Placeholder 2"/>
          <p:cNvSpPr>
            <a:spLocks noGrp="1"/>
          </p:cNvSpPr>
          <p:nvPr>
            <p:ph idx="1"/>
          </p:nvPr>
        </p:nvSpPr>
        <p:spPr/>
        <p:txBody>
          <a:bodyPr/>
          <a:lstStyle/>
          <a:p>
            <a:r>
              <a:rPr lang="en-US" altLang="en-US" dirty="0">
                <a:ea typeface="ＭＳ Ｐゴシック" pitchFamily="34" charset="-128"/>
              </a:rPr>
              <a:t>Sales revenue based on sales price of inventory sold</a:t>
            </a:r>
          </a:p>
          <a:p>
            <a:r>
              <a:rPr lang="en-US" altLang="en-US" dirty="0">
                <a:ea typeface="ＭＳ Ｐゴシック" pitchFamily="34" charset="-128"/>
              </a:rPr>
              <a:t>Cost of goods sold based on cost of inventory sold</a:t>
            </a:r>
          </a:p>
          <a:p>
            <a:r>
              <a:rPr lang="en-US" altLang="en-US" dirty="0">
                <a:ea typeface="ＭＳ Ｐゴシック" pitchFamily="34" charset="-128"/>
              </a:rPr>
              <a:t>Inventory based on cost of inventory on hand</a:t>
            </a:r>
          </a:p>
          <a:p>
            <a:r>
              <a:rPr lang="en-US" altLang="en-US" dirty="0">
                <a:ea typeface="ＭＳ Ｐゴシック" pitchFamily="34" charset="-128"/>
              </a:rPr>
              <a:t>Gross profit, also called gross margin</a:t>
            </a:r>
          </a:p>
          <a:p>
            <a:pPr lvl="1"/>
            <a:r>
              <a:rPr lang="en-US" altLang="en-US" dirty="0">
                <a:ea typeface="ＭＳ Ｐゴシック" pitchFamily="34" charset="-128"/>
              </a:rPr>
              <a:t>Sales revenue minus cost of goods </a:t>
            </a:r>
            <a:r>
              <a:rPr lang="en-US" altLang="en-US" dirty="0" smtClean="0">
                <a:ea typeface="ＭＳ Ｐゴシック" pitchFamily="34" charset="-128"/>
              </a:rPr>
              <a:t>sold</a:t>
            </a:r>
            <a:endParaRPr lang="en-US" dirty="0"/>
          </a:p>
        </p:txBody>
      </p:sp>
    </p:spTree>
    <p:extLst>
      <p:ext uri="{BB962C8B-B14F-4D97-AF65-F5344CB8AC3E}">
        <p14:creationId xmlns:p14="http://schemas.microsoft.com/office/powerpoint/2010/main" val="72432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Number </a:t>
            </a:r>
            <a:r>
              <a:rPr lang="en-US" altLang="en-US" dirty="0"/>
              <a:t>of Units of Inventory</a:t>
            </a:r>
            <a:endParaRPr lang="en-US" dirty="0"/>
          </a:p>
        </p:txBody>
      </p:sp>
      <p:sp>
        <p:nvSpPr>
          <p:cNvPr id="3" name="Content Placeholder 2"/>
          <p:cNvSpPr>
            <a:spLocks noGrp="1"/>
          </p:cNvSpPr>
          <p:nvPr>
            <p:ph idx="1"/>
          </p:nvPr>
        </p:nvSpPr>
        <p:spPr/>
        <p:txBody>
          <a:bodyPr/>
          <a:lstStyle/>
          <a:p>
            <a:r>
              <a:rPr lang="en-US" altLang="en-US" dirty="0">
                <a:ea typeface="ＭＳ Ｐゴシック" pitchFamily="34" charset="-128"/>
              </a:rPr>
              <a:t>Determined from accounting records</a:t>
            </a:r>
          </a:p>
          <a:p>
            <a:r>
              <a:rPr lang="en-US" altLang="en-US" dirty="0">
                <a:ea typeface="ＭＳ Ｐゴシック" pitchFamily="34" charset="-128"/>
              </a:rPr>
              <a:t>Evidenced by physical count at year-end</a:t>
            </a:r>
          </a:p>
          <a:p>
            <a:r>
              <a:rPr lang="en-US" altLang="en-US" dirty="0">
                <a:ea typeface="ＭＳ Ｐゴシック" pitchFamily="34" charset="-128"/>
              </a:rPr>
              <a:t>Consigned goods:</a:t>
            </a:r>
          </a:p>
          <a:p>
            <a:pPr lvl="1"/>
            <a:r>
              <a:rPr lang="en-US" altLang="en-US" dirty="0">
                <a:ea typeface="ＭＳ Ｐゴシック" pitchFamily="34" charset="-128"/>
              </a:rPr>
              <a:t>Does not include those held for another company</a:t>
            </a:r>
          </a:p>
          <a:p>
            <a:pPr lvl="1"/>
            <a:r>
              <a:rPr lang="en-US" altLang="en-US" dirty="0">
                <a:ea typeface="ＭＳ Ｐゴシック" pitchFamily="34" charset="-128"/>
              </a:rPr>
              <a:t>Does include those out on consignment</a:t>
            </a:r>
          </a:p>
          <a:p>
            <a:r>
              <a:rPr lang="en-US" altLang="en-US" dirty="0">
                <a:ea typeface="ＭＳ Ｐゴシック" pitchFamily="34" charset="-128"/>
              </a:rPr>
              <a:t>In transit goods</a:t>
            </a:r>
          </a:p>
          <a:p>
            <a:pPr lvl="1"/>
            <a:r>
              <a:rPr lang="en-US" altLang="en-US" dirty="0">
                <a:ea typeface="ＭＳ Ｐゴシック" pitchFamily="34" charset="-128"/>
              </a:rPr>
              <a:t>Depends on shipping </a:t>
            </a:r>
            <a:r>
              <a:rPr lang="en-US" altLang="en-US" dirty="0" smtClean="0">
                <a:ea typeface="ＭＳ Ｐゴシック" pitchFamily="34" charset="-128"/>
              </a:rPr>
              <a:t>terms</a:t>
            </a:r>
            <a:endParaRPr lang="en-US" dirty="0"/>
          </a:p>
        </p:txBody>
      </p:sp>
    </p:spTree>
    <p:extLst>
      <p:ext uri="{BB962C8B-B14F-4D97-AF65-F5344CB8AC3E}">
        <p14:creationId xmlns:p14="http://schemas.microsoft.com/office/powerpoint/2010/main" val="410778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296"/>
            <a:ext cx="8229600" cy="1097280"/>
          </a:xfrm>
        </p:spPr>
        <p:txBody>
          <a:bodyPr/>
          <a:lstStyle/>
          <a:p>
            <a:r>
              <a:rPr lang="en-US" altLang="en-US" smtClean="0"/>
              <a:t>Shipping </a:t>
            </a:r>
            <a:r>
              <a:rPr lang="en-US" altLang="en-US" dirty="0"/>
              <a:t>terms</a:t>
            </a:r>
            <a:endParaRPr lang="en-US" dirty="0"/>
          </a:p>
        </p:txBody>
      </p:sp>
      <p:sp>
        <p:nvSpPr>
          <p:cNvPr id="3" name="Text Placeholder 2"/>
          <p:cNvSpPr>
            <a:spLocks noGrp="1"/>
          </p:cNvSpPr>
          <p:nvPr>
            <p:ph type="body" idx="1"/>
          </p:nvPr>
        </p:nvSpPr>
        <p:spPr>
          <a:xfrm>
            <a:off x="457200" y="1671575"/>
            <a:ext cx="4040982" cy="457200"/>
          </a:xfrm>
          <a:solidFill>
            <a:srgbClr val="C5F3FF"/>
          </a:solidFill>
          <a:ln>
            <a:solidFill>
              <a:srgbClr val="007FA3"/>
            </a:solidFill>
          </a:ln>
        </p:spPr>
        <p:txBody>
          <a:bodyPr anchor="ctr"/>
          <a:lstStyle/>
          <a:p>
            <a:pPr algn="ctr">
              <a:defRPr/>
            </a:pPr>
            <a:r>
              <a:rPr lang="en-US" sz="2000" b="1" dirty="0"/>
              <a:t>FOB Shipping Point</a:t>
            </a:r>
          </a:p>
        </p:txBody>
      </p:sp>
      <p:sp>
        <p:nvSpPr>
          <p:cNvPr id="4" name="Content Placeholder 3"/>
          <p:cNvSpPr>
            <a:spLocks noGrp="1"/>
          </p:cNvSpPr>
          <p:nvPr>
            <p:ph sz="half" idx="2"/>
          </p:nvPr>
        </p:nvSpPr>
        <p:spPr>
          <a:xfrm>
            <a:off x="457200" y="2145175"/>
            <a:ext cx="4040982" cy="3684588"/>
          </a:xfrm>
        </p:spPr>
        <p:txBody>
          <a:bodyPr/>
          <a:lstStyle/>
          <a:p>
            <a:r>
              <a:rPr lang="en-US" altLang="en-US" dirty="0">
                <a:ea typeface="ＭＳ Ｐゴシック" pitchFamily="34" charset="-128"/>
              </a:rPr>
              <a:t>Legal title passes to purchaser when items leave seller’s place of business</a:t>
            </a:r>
          </a:p>
          <a:p>
            <a:r>
              <a:rPr lang="en-US" altLang="en-US" dirty="0">
                <a:ea typeface="ＭＳ Ｐゴシック" pitchFamily="34" charset="-128"/>
              </a:rPr>
              <a:t>Purchaser owns good while in transit</a:t>
            </a:r>
          </a:p>
          <a:p>
            <a:pPr lvl="1"/>
            <a:r>
              <a:rPr lang="en-US" altLang="en-US" sz="1800" dirty="0">
                <a:ea typeface="ＭＳ Ｐゴシック" pitchFamily="34" charset="-128"/>
              </a:rPr>
              <a:t>Included in purchaser’s inventory count</a:t>
            </a:r>
          </a:p>
          <a:p>
            <a:r>
              <a:rPr lang="en-US" altLang="en-US" dirty="0">
                <a:ea typeface="ＭＳ Ｐゴシック" pitchFamily="34" charset="-128"/>
              </a:rPr>
              <a:t>Purchaser pays transportation </a:t>
            </a:r>
            <a:r>
              <a:rPr lang="en-US" altLang="en-US" dirty="0" smtClean="0">
                <a:ea typeface="ＭＳ Ｐゴシック" pitchFamily="34" charset="-128"/>
              </a:rPr>
              <a:t>costs</a:t>
            </a:r>
            <a:endParaRPr lang="en-US" dirty="0"/>
          </a:p>
        </p:txBody>
      </p:sp>
      <p:sp>
        <p:nvSpPr>
          <p:cNvPr id="5" name="Text Placeholder 4"/>
          <p:cNvSpPr>
            <a:spLocks noGrp="1"/>
          </p:cNvSpPr>
          <p:nvPr>
            <p:ph type="body" sz="quarter" idx="3"/>
          </p:nvPr>
        </p:nvSpPr>
        <p:spPr>
          <a:xfrm>
            <a:off x="4629150" y="1671575"/>
            <a:ext cx="4057650" cy="457200"/>
          </a:xfrm>
          <a:solidFill>
            <a:srgbClr val="C5F3FF"/>
          </a:solidFill>
          <a:ln>
            <a:solidFill>
              <a:srgbClr val="007FA3"/>
            </a:solidFill>
          </a:ln>
        </p:spPr>
        <p:txBody>
          <a:bodyPr anchor="ctr"/>
          <a:lstStyle/>
          <a:p>
            <a:pPr algn="ctr">
              <a:defRPr/>
            </a:pPr>
            <a:r>
              <a:rPr lang="en-US" sz="2000" b="1" dirty="0"/>
              <a:t>FOB Destination</a:t>
            </a:r>
          </a:p>
        </p:txBody>
      </p:sp>
      <p:sp>
        <p:nvSpPr>
          <p:cNvPr id="6" name="Content Placeholder 5"/>
          <p:cNvSpPr>
            <a:spLocks noGrp="1"/>
          </p:cNvSpPr>
          <p:nvPr>
            <p:ph sz="quarter" idx="4"/>
          </p:nvPr>
        </p:nvSpPr>
        <p:spPr>
          <a:xfrm>
            <a:off x="4629150" y="2145175"/>
            <a:ext cx="4057650" cy="3684588"/>
          </a:xfrm>
        </p:spPr>
        <p:txBody>
          <a:bodyPr/>
          <a:lstStyle/>
          <a:p>
            <a:r>
              <a:rPr lang="en-US" altLang="en-US" dirty="0">
                <a:ea typeface="ＭＳ Ｐゴシック" pitchFamily="34" charset="-128"/>
              </a:rPr>
              <a:t>Legal title passes to purchaser when items arrive at purchaser’s receiving dock</a:t>
            </a:r>
          </a:p>
          <a:p>
            <a:r>
              <a:rPr lang="en-US" altLang="en-US" dirty="0">
                <a:ea typeface="ＭＳ Ｐゴシック" pitchFamily="34" charset="-128"/>
              </a:rPr>
              <a:t>Seller owns goods while in transit</a:t>
            </a:r>
          </a:p>
          <a:p>
            <a:pPr lvl="1"/>
            <a:r>
              <a:rPr lang="en-US" altLang="en-US" sz="1800" dirty="0">
                <a:ea typeface="ＭＳ Ｐゴシック" pitchFamily="34" charset="-128"/>
              </a:rPr>
              <a:t>Included in seller’s inventory count</a:t>
            </a:r>
          </a:p>
          <a:p>
            <a:r>
              <a:rPr lang="en-US" altLang="en-US" dirty="0">
                <a:ea typeface="ＭＳ Ｐゴシック" pitchFamily="34" charset="-128"/>
              </a:rPr>
              <a:t>Seller pays transportation </a:t>
            </a:r>
            <a:r>
              <a:rPr lang="en-US" altLang="en-US" dirty="0" smtClean="0">
                <a:ea typeface="ＭＳ Ｐゴシック" pitchFamily="34" charset="-128"/>
              </a:rPr>
              <a:t>costs</a:t>
            </a:r>
            <a:endParaRPr lang="en-US" sz="1800" dirty="0"/>
          </a:p>
        </p:txBody>
      </p:sp>
    </p:spTree>
    <p:extLst>
      <p:ext uri="{BB962C8B-B14F-4D97-AF65-F5344CB8AC3E}">
        <p14:creationId xmlns:p14="http://schemas.microsoft.com/office/powerpoint/2010/main" val="2495765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897</TotalTime>
  <Words>4606</Words>
  <Application>Microsoft Office PowerPoint</Application>
  <PresentationFormat>On-screen Show (4:3)</PresentationFormat>
  <Paragraphs>497</Paragraphs>
  <Slides>39</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508 Lecture</vt:lpstr>
      <vt:lpstr>Equation</vt:lpstr>
      <vt:lpstr>Financial Accounting</vt:lpstr>
      <vt:lpstr>Learning Objective One</vt:lpstr>
      <vt:lpstr>Income Statements</vt:lpstr>
      <vt:lpstr>Balance Sheets</vt:lpstr>
      <vt:lpstr>Merchandise Inventory</vt:lpstr>
      <vt:lpstr>PowerPoint Presentation</vt:lpstr>
      <vt:lpstr>Sales Price vs. Cost of Inventory</vt:lpstr>
      <vt:lpstr>Number of Units of Inventory</vt:lpstr>
      <vt:lpstr>Shipping terms</vt:lpstr>
      <vt:lpstr>Inventory Accounting Systems</vt:lpstr>
      <vt:lpstr>Perpetual Inventory</vt:lpstr>
      <vt:lpstr>Recording Inventory (Amounts Assumed) (1 of 2)</vt:lpstr>
      <vt:lpstr>Recording Inventory (Amounts Assumed) (2 of 2)</vt:lpstr>
      <vt:lpstr>Reporting in the Financial Statements</vt:lpstr>
      <vt:lpstr>Cost of Net Purchases</vt:lpstr>
      <vt:lpstr>Net Sales</vt:lpstr>
      <vt:lpstr>Learning Objective Two</vt:lpstr>
      <vt:lpstr>Inventory Costing Methods</vt:lpstr>
      <vt:lpstr>Specific Identification Cost</vt:lpstr>
      <vt:lpstr>Average Cost</vt:lpstr>
      <vt:lpstr>First-in, First-out (FIFO)</vt:lpstr>
      <vt:lpstr>Illustration of Weighted Average and FIFO Costing (1 of 2)</vt:lpstr>
      <vt:lpstr>Illustration of Weighted Average and FIFO Costing (2 of 2)</vt:lpstr>
      <vt:lpstr>Weighted-Average</vt:lpstr>
      <vt:lpstr>First-In, First-Out (1 of 2)</vt:lpstr>
      <vt:lpstr>First-In, First-Out (2 of 2)</vt:lpstr>
      <vt:lpstr>When inventory costs are INCREASING</vt:lpstr>
      <vt:lpstr>Learning Objective Three</vt:lpstr>
      <vt:lpstr>The Principle Related to Inventory</vt:lpstr>
      <vt:lpstr>Comparability</vt:lpstr>
      <vt:lpstr>Lower-of-Cost-and-Net-Realizable-Value Rule</vt:lpstr>
      <vt:lpstr>Learning Objective Four</vt:lpstr>
      <vt:lpstr>Gross Profit Percentage</vt:lpstr>
      <vt:lpstr>Inventory Turnover</vt:lpstr>
      <vt:lpstr>Learning Objective Five</vt:lpstr>
      <vt:lpstr>Effects of Inventory Errors (1 of 2)</vt:lpstr>
      <vt:lpstr>Effects of Inventory Errors (2 of 2)</vt:lpstr>
      <vt:lpstr>Ethical Considerations</vt:lpstr>
      <vt:lpstr>End of Chapter Five</vt:lpstr>
    </vt:vector>
  </TitlesOfParts>
  <Company>Cenveo Publisher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Sixth Canadian Edition</dc:title>
  <dc:subject>Chapter 5:  Inventory &amp; Cost of Goods Sold</dc:subject>
  <dc:creator>Walter T. Harrison Jr, Charles T. Horngren, C. William (Bill) Thomas, Wendy M. Tietz, Greg Berberich and Catherine Seguin</dc:creator>
  <cp:keywords>Financial Accounting</cp:keywords>
  <cp:lastModifiedBy>Milap Solanki</cp:lastModifiedBy>
  <cp:revision>485</cp:revision>
  <dcterms:created xsi:type="dcterms:W3CDTF">2014-07-14T20:04:21Z</dcterms:created>
  <dcterms:modified xsi:type="dcterms:W3CDTF">2017-03-03T05:31:34Z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41a035f9-c0c9-4b55-9462-aad6e29bb125</vt:lpwstr>
  </property>
  <property fmtid="{D5CDD505-2E9C-101B-9397-08002B2CF9AE}" pid="3" name="Offisync_UpdateToken">
    <vt:lpwstr>1</vt:lpwstr>
  </property>
  <property fmtid="{D5CDD505-2E9C-101B-9397-08002B2CF9AE}" pid="4" name="Offisync_ProviderInitializationData">
    <vt:lpwstr>https://neo.pearson.com</vt:lpwstr>
  </property>
  <property fmtid="{D5CDD505-2E9C-101B-9397-08002B2CF9AE}" pid="5" name="Offisync_UniqueId">
    <vt:lpwstr>669439</vt:lpwstr>
  </property>
  <property fmtid="{D5CDD505-2E9C-101B-9397-08002B2CF9AE}" pid="6" name="Jive_LatestUserAccountName">
    <vt:lpwstr>UHellJe</vt:lpwstr>
  </property>
  <property fmtid="{D5CDD505-2E9C-101B-9397-08002B2CF9AE}" pid="7" name="Offisync_ServerID">
    <vt:lpwstr>7e960520-0e88-4f05-9fa0-24079b61e486</vt:lpwstr>
  </property>
</Properties>
</file>