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2" r:id="rId16"/>
    <p:sldId id="271"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7" autoAdjust="0"/>
    <p:restoredTop sz="94422" autoAdjust="0"/>
  </p:normalViewPr>
  <p:slideViewPr>
    <p:cSldViewPr snapToGrid="0" snapToObjects="1">
      <p:cViewPr varScale="1">
        <p:scale>
          <a:sx n="84" d="100"/>
          <a:sy n="84" d="100"/>
        </p:scale>
        <p:origin x="94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r>
              <a:rPr lang="en-US" dirty="0"/>
              <a:t>Click icon to add picture</a:t>
            </a:r>
          </a:p>
        </p:txBody>
      </p:sp>
      <p:sp>
        <p:nvSpPr>
          <p:cNvPr id="17" name="Rectangle 16">
            <a:extLst>
              <a:ext uri="{FF2B5EF4-FFF2-40B4-BE49-F238E27FC236}">
                <a16:creationId xmlns:a16="http://schemas.microsoft.com/office/drawing/2014/main" xmlns="" id="{BEEECFBC-FB4D-9945-A4FF-28E342055AC3}"/>
              </a:ext>
            </a:extLst>
          </p:cNvPr>
          <p:cNvSpPr/>
          <p:nvPr/>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www.jblearning.com.</a:t>
            </a:r>
          </a:p>
        </p:txBody>
      </p:sp>
      <p:pic>
        <p:nvPicPr>
          <p:cNvPr id="8" name="Picture Placeholder 4">
            <a:extLst>
              <a:ext uri="{FF2B5EF4-FFF2-40B4-BE49-F238E27FC236}">
                <a16:creationId xmlns:a16="http://schemas.microsoft.com/office/drawing/2014/main" xmlns="" id="{1781AEE2-DD7B-5744-9A86-B01DB93235F7}"/>
              </a:ext>
            </a:extLst>
          </p:cNvPr>
          <p:cNvPicPr>
            <a:picLocks noChangeAspect="1"/>
          </p:cNvPicPr>
          <p:nvPr userDrawn="1"/>
        </p:nvPicPr>
        <p:blipFill>
          <a:blip r:embed="rId2">
            <a:extLst>
              <a:ext uri="{28A0092B-C50C-407E-A947-70E740481C1C}">
                <a14:useLocalDpi xmlns:a14="http://schemas.microsoft.com/office/drawing/2010/main" val="0"/>
              </a:ext>
            </a:extLst>
          </a:blip>
          <a:srcRect l="13844" r="13844"/>
          <a:stretch>
            <a:fillRect/>
          </a:stretch>
        </p:blipFill>
        <p:spPr>
          <a:xfrm>
            <a:off x="8100060" y="354330"/>
            <a:ext cx="3604981" cy="6081000"/>
          </a:xfrm>
          <a:prstGeom prst="rect">
            <a:avLst/>
          </a:prstGeom>
        </p:spPr>
      </p:pic>
    </p:spTree>
    <p:extLst>
      <p:ext uri="{BB962C8B-B14F-4D97-AF65-F5344CB8AC3E}">
        <p14:creationId xmlns:p14="http://schemas.microsoft.com/office/powerpoint/2010/main" val="89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24555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9655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2631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r>
              <a:rPr lang="en-US" dirty="0"/>
              <a:t>Click icon to add picture</a:t>
            </a:r>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349931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Tree>
    <p:extLst>
      <p:ext uri="{BB962C8B-B14F-4D97-AF65-F5344CB8AC3E}">
        <p14:creationId xmlns:p14="http://schemas.microsoft.com/office/powerpoint/2010/main" val="18055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r>
              <a:rPr lang="en-US" dirty="0"/>
              <a:t>Click icon to add picture</a:t>
            </a:r>
          </a:p>
        </p:txBody>
      </p:sp>
    </p:spTree>
    <p:extLst>
      <p:ext uri="{BB962C8B-B14F-4D97-AF65-F5344CB8AC3E}">
        <p14:creationId xmlns:p14="http://schemas.microsoft.com/office/powerpoint/2010/main" val="37011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193420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70"/>
            <a:ext cx="2743200" cy="365125"/>
          </a:xfrm>
          <a:prstGeom prst="rect">
            <a:avLst/>
          </a:prstGeom>
        </p:spPr>
        <p:txBody>
          <a:bodyPr/>
          <a:lstStyle/>
          <a:p>
            <a:fld id="{E3D114A6-1565-4647-8244-A8D2DB6E15B0}" type="datetimeFigureOut">
              <a:rPr lang="en-US" smtClean="0"/>
              <a:t>7/27/2020</a:t>
            </a:fld>
            <a:endParaRPr lang="en-US" dirty="0"/>
          </a:p>
        </p:txBody>
      </p:sp>
      <p:sp>
        <p:nvSpPr>
          <p:cNvPr id="5" name="Footer Placeholder 4"/>
          <p:cNvSpPr>
            <a:spLocks noGrp="1"/>
          </p:cNvSpPr>
          <p:nvPr>
            <p:ph type="ftr" sz="quarter" idx="11"/>
          </p:nvPr>
        </p:nvSpPr>
        <p:spPr>
          <a:xfrm>
            <a:off x="4038600" y="635637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70"/>
            <a:ext cx="2743200" cy="365125"/>
          </a:xfrm>
          <a:prstGeom prst="rect">
            <a:avLst/>
          </a:prstGeom>
        </p:spPr>
        <p:txBody>
          <a:bodyPr/>
          <a:lstStyle/>
          <a:p>
            <a:fld id="{8555F5BB-9E44-2D4C-B2C9-61725F629BE1}" type="slidenum">
              <a:rPr lang="en-US" smtClean="0"/>
              <a:t>‹#›</a:t>
            </a:fld>
            <a:endParaRPr lang="en-US" dirty="0"/>
          </a:p>
        </p:txBody>
      </p:sp>
    </p:spTree>
    <p:extLst>
      <p:ext uri="{BB962C8B-B14F-4D97-AF65-F5344CB8AC3E}">
        <p14:creationId xmlns:p14="http://schemas.microsoft.com/office/powerpoint/2010/main" val="262899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3933938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55AD09F-CC35-694A-B7BF-1C0BE6AD2E7F}"/>
              </a:ext>
            </a:extLst>
          </p:cNvPr>
          <p:cNvSpPr>
            <a:spLocks noGrp="1"/>
          </p:cNvSpPr>
          <p:nvPr>
            <p:ph type="subTitle" idx="1"/>
          </p:nvPr>
        </p:nvSpPr>
        <p:spPr/>
        <p:txBody>
          <a:bodyPr>
            <a:normAutofit/>
          </a:bodyPr>
          <a:lstStyle/>
          <a:p>
            <a:r>
              <a:rPr lang="en-US" dirty="0"/>
              <a:t>CHAPTER 1</a:t>
            </a:r>
          </a:p>
        </p:txBody>
      </p:sp>
      <p:sp>
        <p:nvSpPr>
          <p:cNvPr id="2" name="Title 1">
            <a:extLst>
              <a:ext uri="{FF2B5EF4-FFF2-40B4-BE49-F238E27FC236}">
                <a16:creationId xmlns:a16="http://schemas.microsoft.com/office/drawing/2014/main" xmlns="" id="{AECCFC75-999A-A74F-908E-DCF8989ABA4F}"/>
              </a:ext>
            </a:extLst>
          </p:cNvPr>
          <p:cNvSpPr>
            <a:spLocks noGrp="1"/>
          </p:cNvSpPr>
          <p:nvPr>
            <p:ph type="ctrTitle"/>
          </p:nvPr>
        </p:nvSpPr>
        <p:spPr>
          <a:xfrm>
            <a:off x="882217" y="2200275"/>
            <a:ext cx="6819349" cy="3074670"/>
          </a:xfrm>
        </p:spPr>
        <p:txBody>
          <a:bodyPr>
            <a:noAutofit/>
          </a:bodyPr>
          <a:lstStyle/>
          <a:p>
            <a:r>
              <a:rPr lang="en-IN" sz="4800" dirty="0"/>
              <a:t>Emerging Perspectives in Health Information Systems/Technologies (Health IS/IT)</a:t>
            </a:r>
            <a:endParaRPr lang="en-US" sz="4800" dirty="0"/>
          </a:p>
        </p:txBody>
      </p:sp>
    </p:spTree>
    <p:extLst>
      <p:ext uri="{BB962C8B-B14F-4D97-AF65-F5344CB8AC3E}">
        <p14:creationId xmlns:p14="http://schemas.microsoft.com/office/powerpoint/2010/main" val="18769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F456A-A626-F249-8DA9-CCAF1ADD4288}"/>
              </a:ext>
            </a:extLst>
          </p:cNvPr>
          <p:cNvSpPr>
            <a:spLocks noGrp="1"/>
          </p:cNvSpPr>
          <p:nvPr>
            <p:ph type="title"/>
          </p:nvPr>
        </p:nvSpPr>
        <p:spPr/>
        <p:txBody>
          <a:bodyPr>
            <a:normAutofit/>
          </a:bodyPr>
          <a:lstStyle/>
          <a:p>
            <a:r>
              <a:rPr lang="en-US" dirty="0"/>
              <a:t>EHR</a:t>
            </a:r>
          </a:p>
        </p:txBody>
      </p:sp>
      <p:sp>
        <p:nvSpPr>
          <p:cNvPr id="3" name="Content Placeholder 2">
            <a:extLst>
              <a:ext uri="{FF2B5EF4-FFF2-40B4-BE49-F238E27FC236}">
                <a16:creationId xmlns:a16="http://schemas.microsoft.com/office/drawing/2014/main" xmlns="" id="{3B3920EA-5EFD-854C-AA25-64D6FC047FDF}"/>
              </a:ext>
            </a:extLst>
          </p:cNvPr>
          <p:cNvSpPr>
            <a:spLocks noGrp="1"/>
          </p:cNvSpPr>
          <p:nvPr>
            <p:ph idx="1"/>
          </p:nvPr>
        </p:nvSpPr>
        <p:spPr/>
        <p:txBody>
          <a:bodyPr/>
          <a:lstStyle/>
          <a:p>
            <a:r>
              <a:rPr lang="en-US" dirty="0"/>
              <a:t>Premier and most used health IS/IT systems for clinical care services</a:t>
            </a:r>
          </a:p>
          <a:p>
            <a:r>
              <a:rPr lang="en-US" dirty="0"/>
              <a:t>Identifies and maintains a patient record</a:t>
            </a:r>
          </a:p>
          <a:p>
            <a:r>
              <a:rPr lang="en-US" dirty="0"/>
              <a:t>Manage the patient’s problem, medication, and allergy lists based on interactions with a clinician along a longitudinal basis</a:t>
            </a:r>
          </a:p>
          <a:p>
            <a:r>
              <a:rPr lang="en-US" dirty="0"/>
              <a:t>Manage clinical documents and notes</a:t>
            </a:r>
          </a:p>
          <a:p>
            <a:endParaRPr lang="en-US" dirty="0"/>
          </a:p>
        </p:txBody>
      </p:sp>
    </p:spTree>
    <p:extLst>
      <p:ext uri="{BB962C8B-B14F-4D97-AF65-F5344CB8AC3E}">
        <p14:creationId xmlns:p14="http://schemas.microsoft.com/office/powerpoint/2010/main" val="341104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321A8-F57B-D54E-9C36-9B0366417BAE}"/>
              </a:ext>
            </a:extLst>
          </p:cNvPr>
          <p:cNvSpPr>
            <a:spLocks noGrp="1"/>
          </p:cNvSpPr>
          <p:nvPr>
            <p:ph type="title"/>
          </p:nvPr>
        </p:nvSpPr>
        <p:spPr/>
        <p:txBody>
          <a:bodyPr/>
          <a:lstStyle/>
          <a:p>
            <a:r>
              <a:rPr lang="en-US" dirty="0"/>
              <a:t>Defining the Basic Functions of a Typical Health IS/IT System</a:t>
            </a:r>
          </a:p>
        </p:txBody>
      </p:sp>
      <p:sp>
        <p:nvSpPr>
          <p:cNvPr id="3" name="Content Placeholder 2">
            <a:extLst>
              <a:ext uri="{FF2B5EF4-FFF2-40B4-BE49-F238E27FC236}">
                <a16:creationId xmlns:a16="http://schemas.microsoft.com/office/drawing/2014/main" xmlns="" id="{436568FB-2492-8F4B-89AF-0FB0A557D202}"/>
              </a:ext>
            </a:extLst>
          </p:cNvPr>
          <p:cNvSpPr>
            <a:spLocks noGrp="1"/>
          </p:cNvSpPr>
          <p:nvPr>
            <p:ph idx="1"/>
          </p:nvPr>
        </p:nvSpPr>
        <p:spPr/>
        <p:txBody>
          <a:bodyPr>
            <a:normAutofit/>
          </a:bodyPr>
          <a:lstStyle/>
          <a:p>
            <a:r>
              <a:rPr lang="en-US" dirty="0"/>
              <a:t>Enhancing EHR functions</a:t>
            </a:r>
          </a:p>
          <a:p>
            <a:pPr lvl="1"/>
            <a:r>
              <a:rPr lang="en-US" dirty="0"/>
              <a:t>Capacity to provide clinical decision support</a:t>
            </a:r>
          </a:p>
          <a:p>
            <a:r>
              <a:rPr lang="en-US" dirty="0"/>
              <a:t>Three common forms of health data management</a:t>
            </a:r>
          </a:p>
          <a:p>
            <a:pPr lvl="1"/>
            <a:r>
              <a:rPr lang="en-US" dirty="0"/>
              <a:t>Database management</a:t>
            </a:r>
          </a:p>
          <a:p>
            <a:pPr lvl="1"/>
            <a:r>
              <a:rPr lang="en-US" dirty="0"/>
              <a:t>Data analytics</a:t>
            </a:r>
          </a:p>
          <a:p>
            <a:pPr lvl="1"/>
            <a:r>
              <a:rPr lang="en-US" dirty="0"/>
              <a:t>Knowledgebase management</a:t>
            </a:r>
          </a:p>
          <a:p>
            <a:r>
              <a:rPr lang="en-US" dirty="0"/>
              <a:t>Quality displays and representations of health data</a:t>
            </a:r>
          </a:p>
          <a:p>
            <a:r>
              <a:rPr lang="en-US" dirty="0"/>
              <a:t>Importance of interoperability</a:t>
            </a:r>
          </a:p>
        </p:txBody>
      </p:sp>
    </p:spTree>
    <p:extLst>
      <p:ext uri="{BB962C8B-B14F-4D97-AF65-F5344CB8AC3E}">
        <p14:creationId xmlns:p14="http://schemas.microsoft.com/office/powerpoint/2010/main" val="325949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F8618-8573-3A4F-A655-D13EEF3C1F17}"/>
              </a:ext>
            </a:extLst>
          </p:cNvPr>
          <p:cNvSpPr>
            <a:spLocks noGrp="1"/>
          </p:cNvSpPr>
          <p:nvPr>
            <p:ph type="title"/>
          </p:nvPr>
        </p:nvSpPr>
        <p:spPr/>
        <p:txBody>
          <a:bodyPr/>
          <a:lstStyle/>
          <a:p>
            <a:r>
              <a:rPr lang="en-US" dirty="0"/>
              <a:t>Major Health IS/IT Components </a:t>
            </a:r>
            <a:br>
              <a:rPr lang="en-US" dirty="0"/>
            </a:br>
            <a:r>
              <a:rPr lang="en-US" sz="1800" dirty="0"/>
              <a:t>(1 of 4)</a:t>
            </a:r>
          </a:p>
        </p:txBody>
      </p:sp>
      <p:sp>
        <p:nvSpPr>
          <p:cNvPr id="3" name="Content Placeholder 2">
            <a:extLst>
              <a:ext uri="{FF2B5EF4-FFF2-40B4-BE49-F238E27FC236}">
                <a16:creationId xmlns:a16="http://schemas.microsoft.com/office/drawing/2014/main" xmlns="" id="{DDC384F2-7BDE-CC47-A236-0EEE63532A61}"/>
              </a:ext>
            </a:extLst>
          </p:cNvPr>
          <p:cNvSpPr>
            <a:spLocks noGrp="1"/>
          </p:cNvSpPr>
          <p:nvPr>
            <p:ph idx="1"/>
          </p:nvPr>
        </p:nvSpPr>
        <p:spPr/>
        <p:txBody>
          <a:bodyPr/>
          <a:lstStyle/>
          <a:p>
            <a:r>
              <a:rPr lang="en-US" dirty="0"/>
              <a:t>Data/information/knowledge</a:t>
            </a:r>
          </a:p>
          <a:p>
            <a:r>
              <a:rPr lang="en-US" dirty="0"/>
              <a:t>Hardware/software/firmware/server</a:t>
            </a:r>
          </a:p>
          <a:p>
            <a:r>
              <a:rPr lang="en-US" dirty="0"/>
              <a:t>Process/task/system</a:t>
            </a:r>
          </a:p>
          <a:p>
            <a:r>
              <a:rPr lang="en-US" dirty="0"/>
              <a:t>Systems network integration/media interoperability</a:t>
            </a:r>
          </a:p>
          <a:p>
            <a:r>
              <a:rPr lang="en-US" dirty="0"/>
              <a:t>User/administration/management facing</a:t>
            </a:r>
          </a:p>
        </p:txBody>
      </p:sp>
    </p:spTree>
    <p:extLst>
      <p:ext uri="{BB962C8B-B14F-4D97-AF65-F5344CB8AC3E}">
        <p14:creationId xmlns:p14="http://schemas.microsoft.com/office/powerpoint/2010/main" val="37321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AFFF2-90DA-0A47-A6B9-23242E28DA90}"/>
              </a:ext>
            </a:extLst>
          </p:cNvPr>
          <p:cNvSpPr>
            <a:spLocks noGrp="1"/>
          </p:cNvSpPr>
          <p:nvPr>
            <p:ph type="title"/>
          </p:nvPr>
        </p:nvSpPr>
        <p:spPr/>
        <p:txBody>
          <a:bodyPr/>
          <a:lstStyle/>
          <a:p>
            <a:r>
              <a:rPr lang="en-US" dirty="0"/>
              <a:t>Major Health IS/IT Components </a:t>
            </a:r>
            <a:br>
              <a:rPr lang="en-US" dirty="0"/>
            </a:br>
            <a:r>
              <a:rPr lang="en-US" sz="1800" dirty="0"/>
              <a:t>(2 of 4)</a:t>
            </a:r>
            <a:endParaRPr lang="en-US" dirty="0"/>
          </a:p>
        </p:txBody>
      </p:sp>
      <p:sp>
        <p:nvSpPr>
          <p:cNvPr id="3" name="Content Placeholder 2">
            <a:extLst>
              <a:ext uri="{FF2B5EF4-FFF2-40B4-BE49-F238E27FC236}">
                <a16:creationId xmlns:a16="http://schemas.microsoft.com/office/drawing/2014/main" xmlns="" id="{837CA653-079A-2144-932F-B89820649A86}"/>
              </a:ext>
            </a:extLst>
          </p:cNvPr>
          <p:cNvSpPr>
            <a:spLocks noGrp="1"/>
          </p:cNvSpPr>
          <p:nvPr>
            <p:ph idx="1"/>
          </p:nvPr>
        </p:nvSpPr>
        <p:spPr/>
        <p:txBody>
          <a:bodyPr/>
          <a:lstStyle/>
          <a:p>
            <a:r>
              <a:rPr lang="en-US" dirty="0"/>
              <a:t>Content and data component</a:t>
            </a:r>
          </a:p>
          <a:p>
            <a:pPr lvl="1"/>
            <a:r>
              <a:rPr lang="en-US" dirty="0"/>
              <a:t>Central core of all health IS/IT</a:t>
            </a:r>
          </a:p>
          <a:p>
            <a:pPr lvl="1"/>
            <a:r>
              <a:rPr lang="en-US" dirty="0"/>
              <a:t>Managing complex care decisions</a:t>
            </a:r>
          </a:p>
          <a:p>
            <a:pPr lvl="1"/>
            <a:r>
              <a:rPr lang="en-US" dirty="0"/>
              <a:t>Need for greater integration</a:t>
            </a:r>
          </a:p>
          <a:p>
            <a:r>
              <a:rPr lang="en-US" dirty="0"/>
              <a:t>Infrastructure component</a:t>
            </a:r>
          </a:p>
          <a:p>
            <a:pPr lvl="1"/>
            <a:r>
              <a:rPr lang="en-US" dirty="0"/>
              <a:t>Choice deployment of technologies</a:t>
            </a:r>
          </a:p>
          <a:p>
            <a:pPr lvl="2"/>
            <a:r>
              <a:rPr lang="en-US" dirty="0"/>
              <a:t>E.g. Philips-Samsung initiative</a:t>
            </a:r>
          </a:p>
          <a:p>
            <a:pPr lvl="2"/>
            <a:endParaRPr lang="en-US" dirty="0"/>
          </a:p>
        </p:txBody>
      </p:sp>
    </p:spTree>
    <p:extLst>
      <p:ext uri="{BB962C8B-B14F-4D97-AF65-F5344CB8AC3E}">
        <p14:creationId xmlns:p14="http://schemas.microsoft.com/office/powerpoint/2010/main" val="7203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892D1-36EE-7B43-808D-ADF55423E0BD}"/>
              </a:ext>
            </a:extLst>
          </p:cNvPr>
          <p:cNvSpPr>
            <a:spLocks noGrp="1"/>
          </p:cNvSpPr>
          <p:nvPr>
            <p:ph type="title"/>
          </p:nvPr>
        </p:nvSpPr>
        <p:spPr/>
        <p:txBody>
          <a:bodyPr/>
          <a:lstStyle/>
          <a:p>
            <a:r>
              <a:rPr lang="en-US" dirty="0"/>
              <a:t>A Data/Information/Knowledge Decision System</a:t>
            </a:r>
          </a:p>
        </p:txBody>
      </p:sp>
      <p:pic>
        <p:nvPicPr>
          <p:cNvPr id="4" name="Picture 3" descr="A block diagram presents the flow within the decision system. The decision-making block is shown at the center. The patient's patient-related observations and measurements points to the decision making. The &quot;medical knowledge&quot; also points to &quot;decision making.&quot; The &quot;therapeutic cycle&quot; from the decision making points to &quot;Therapeutic decision-making.&quot; The &quot;diagnostic cycle&quot; from decision cycle points to the &quot;diagnostic decision-making.&quot; The interpretation data from &quot;therapeutic decision-making and diagnostic decision-making&quot; points to the &quot;patient-related observations and measurements&quot; blo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680" y="1727386"/>
            <a:ext cx="7606640" cy="4681472"/>
          </a:xfrm>
          <a:prstGeom prst="rect">
            <a:avLst/>
          </a:prstGeom>
        </p:spPr>
      </p:pic>
    </p:spTree>
    <p:extLst>
      <p:ext uri="{BB962C8B-B14F-4D97-AF65-F5344CB8AC3E}">
        <p14:creationId xmlns:p14="http://schemas.microsoft.com/office/powerpoint/2010/main" val="365332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8261-0C10-9147-93E4-35CFCD34D957}"/>
              </a:ext>
            </a:extLst>
          </p:cNvPr>
          <p:cNvSpPr>
            <a:spLocks noGrp="1"/>
          </p:cNvSpPr>
          <p:nvPr>
            <p:ph type="title"/>
          </p:nvPr>
        </p:nvSpPr>
        <p:spPr/>
        <p:txBody>
          <a:bodyPr/>
          <a:lstStyle/>
          <a:p>
            <a:r>
              <a:rPr lang="en-US" dirty="0"/>
              <a:t>Major Health IS/IT Components </a:t>
            </a:r>
            <a:br>
              <a:rPr lang="en-US" dirty="0"/>
            </a:br>
            <a:r>
              <a:rPr lang="en-US" sz="1800" dirty="0"/>
              <a:t>(3 of 4)</a:t>
            </a:r>
            <a:endParaRPr lang="en-US" dirty="0"/>
          </a:p>
        </p:txBody>
      </p:sp>
      <p:sp>
        <p:nvSpPr>
          <p:cNvPr id="3" name="Content Placeholder 2">
            <a:extLst>
              <a:ext uri="{FF2B5EF4-FFF2-40B4-BE49-F238E27FC236}">
                <a16:creationId xmlns:a16="http://schemas.microsoft.com/office/drawing/2014/main" xmlns="" id="{7ECD55DB-E3F2-C042-8028-158CCEC3DEFD}"/>
              </a:ext>
            </a:extLst>
          </p:cNvPr>
          <p:cNvSpPr>
            <a:spLocks noGrp="1"/>
          </p:cNvSpPr>
          <p:nvPr>
            <p:ph idx="1"/>
          </p:nvPr>
        </p:nvSpPr>
        <p:spPr/>
        <p:txBody>
          <a:bodyPr/>
          <a:lstStyle/>
          <a:p>
            <a:r>
              <a:rPr lang="en-US" dirty="0"/>
              <a:t>Data analytics component</a:t>
            </a:r>
          </a:p>
          <a:p>
            <a:pPr lvl="1"/>
            <a:r>
              <a:rPr lang="en-US" dirty="0"/>
              <a:t>Primary data processing and internalized data analytic engine</a:t>
            </a:r>
          </a:p>
          <a:p>
            <a:pPr lvl="1"/>
            <a:r>
              <a:rPr lang="en-US" dirty="0"/>
              <a:t>Focus shifts to providing a probable diagnosis and rational insights</a:t>
            </a:r>
          </a:p>
          <a:p>
            <a:r>
              <a:rPr lang="en-US" dirty="0"/>
              <a:t>Integration/interoperability component</a:t>
            </a:r>
          </a:p>
          <a:p>
            <a:pPr lvl="1"/>
            <a:r>
              <a:rPr lang="en-US" dirty="0"/>
              <a:t>Systems perspective </a:t>
            </a:r>
          </a:p>
        </p:txBody>
      </p:sp>
    </p:spTree>
    <p:extLst>
      <p:ext uri="{BB962C8B-B14F-4D97-AF65-F5344CB8AC3E}">
        <p14:creationId xmlns:p14="http://schemas.microsoft.com/office/powerpoint/2010/main" val="207575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8C45-885B-F74F-9758-CF3C350CF955}"/>
              </a:ext>
            </a:extLst>
          </p:cNvPr>
          <p:cNvSpPr>
            <a:spLocks noGrp="1"/>
          </p:cNvSpPr>
          <p:nvPr>
            <p:ph type="title"/>
          </p:nvPr>
        </p:nvSpPr>
        <p:spPr/>
        <p:txBody>
          <a:bodyPr/>
          <a:lstStyle/>
          <a:p>
            <a:r>
              <a:rPr lang="en-US" dirty="0"/>
              <a:t>Stages of HMIS Analytics</a:t>
            </a:r>
          </a:p>
        </p:txBody>
      </p:sp>
      <p:pic>
        <p:nvPicPr>
          <p:cNvPr id="14" name="Picture 13" descr="The analytics spectrum is primarily comprised of five components: Data, Analytics, Human input, Decision, and Action. Data is the initial component and Action is the final component. Analytics has four sub components: Descriptive (what happened), Diagnostic (why did it happen), Predictive (what will happen), and Prescriptive (what should I do). The contribution of human input decreases as we proceed through the sub-components of analytics (in the mentioned order). For Prescriptive, no human input and decision are noticed. This spectrum is divided into Decision support and Decision automation. All in the end lead to the final component, 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52" y="1307207"/>
            <a:ext cx="10528496" cy="4552680"/>
          </a:xfrm>
          <a:prstGeom prst="rect">
            <a:avLst/>
          </a:prstGeom>
        </p:spPr>
      </p:pic>
      <p:sp>
        <p:nvSpPr>
          <p:cNvPr id="15" name="Text Placeholder 11"/>
          <p:cNvSpPr>
            <a:spLocks noGrp="1"/>
          </p:cNvSpPr>
          <p:nvPr>
            <p:ph type="body" sz="quarter" idx="10"/>
          </p:nvPr>
        </p:nvSpPr>
        <p:spPr>
          <a:xfrm>
            <a:off x="739564" y="5930877"/>
            <a:ext cx="10491380" cy="400110"/>
          </a:xfrm>
        </p:spPr>
        <p:txBody>
          <a:bodyPr>
            <a:spAutoFit/>
          </a:bodyPr>
          <a:lstStyle/>
          <a:p>
            <a:r>
              <a:rPr lang="en-IN" dirty="0"/>
              <a:t>Reproduced from Gartner Data &amp; Analytics Summit Presentation, The Foundation of Data Science and Machine Learning: Achieving Advanced Insights and AI for Analytics, Peter Krensky, 29-30 May 2019.</a:t>
            </a:r>
          </a:p>
        </p:txBody>
      </p:sp>
    </p:spTree>
    <p:extLst>
      <p:ext uri="{BB962C8B-B14F-4D97-AF65-F5344CB8AC3E}">
        <p14:creationId xmlns:p14="http://schemas.microsoft.com/office/powerpoint/2010/main" val="6237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19905-ECCF-E84D-B540-8A2ADF2F95FC}"/>
              </a:ext>
            </a:extLst>
          </p:cNvPr>
          <p:cNvSpPr>
            <a:spLocks noGrp="1"/>
          </p:cNvSpPr>
          <p:nvPr>
            <p:ph type="title"/>
          </p:nvPr>
        </p:nvSpPr>
        <p:spPr/>
        <p:txBody>
          <a:bodyPr/>
          <a:lstStyle/>
          <a:p>
            <a:r>
              <a:rPr lang="en-US" dirty="0"/>
              <a:t>Major Health IS/IT Components </a:t>
            </a:r>
            <a:br>
              <a:rPr lang="en-US" dirty="0"/>
            </a:br>
            <a:r>
              <a:rPr lang="en-US" sz="1800" dirty="0"/>
              <a:t>(4 of 4)</a:t>
            </a:r>
            <a:endParaRPr lang="en-US" dirty="0"/>
          </a:p>
        </p:txBody>
      </p:sp>
      <p:sp>
        <p:nvSpPr>
          <p:cNvPr id="3" name="Content Placeholder 2">
            <a:extLst>
              <a:ext uri="{FF2B5EF4-FFF2-40B4-BE49-F238E27FC236}">
                <a16:creationId xmlns:a16="http://schemas.microsoft.com/office/drawing/2014/main" xmlns="" id="{1EFA75A1-B381-1F43-A33E-BBBDBA938828}"/>
              </a:ext>
            </a:extLst>
          </p:cNvPr>
          <p:cNvSpPr>
            <a:spLocks noGrp="1"/>
          </p:cNvSpPr>
          <p:nvPr>
            <p:ph idx="1"/>
          </p:nvPr>
        </p:nvSpPr>
        <p:spPr/>
        <p:txBody>
          <a:bodyPr/>
          <a:lstStyle/>
          <a:p>
            <a:r>
              <a:rPr lang="en-US" dirty="0"/>
              <a:t>Platform/interface component</a:t>
            </a:r>
          </a:p>
          <a:p>
            <a:pPr lvl="1"/>
            <a:r>
              <a:rPr lang="en-US" dirty="0"/>
              <a:t>Combines and coordinates all of the other IS/IT components</a:t>
            </a:r>
          </a:p>
          <a:p>
            <a:pPr lvl="2"/>
            <a:r>
              <a:rPr lang="en-US" dirty="0"/>
              <a:t>Holistic conceptualization</a:t>
            </a:r>
          </a:p>
          <a:p>
            <a:pPr lvl="2"/>
            <a:r>
              <a:rPr lang="en-US" dirty="0"/>
              <a:t>Gateway for health IS/IT features, functions, and capabilities</a:t>
            </a:r>
          </a:p>
          <a:p>
            <a:r>
              <a:rPr lang="en-US" dirty="0"/>
              <a:t>IST as integral part of organizational system</a:t>
            </a:r>
          </a:p>
          <a:p>
            <a:r>
              <a:rPr lang="en-US" dirty="0"/>
              <a:t>Five major themes for HMIS field</a:t>
            </a:r>
          </a:p>
        </p:txBody>
      </p:sp>
    </p:spTree>
    <p:extLst>
      <p:ext uri="{BB962C8B-B14F-4D97-AF65-F5344CB8AC3E}">
        <p14:creationId xmlns:p14="http://schemas.microsoft.com/office/powerpoint/2010/main" val="11895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48FA2-BFC2-0444-8237-143F1063A624}"/>
              </a:ext>
            </a:extLst>
          </p:cNvPr>
          <p:cNvSpPr>
            <a:spLocks noGrp="1"/>
          </p:cNvSpPr>
          <p:nvPr>
            <p:ph type="title"/>
          </p:nvPr>
        </p:nvSpPr>
        <p:spPr/>
        <p:txBody>
          <a:bodyPr/>
          <a:lstStyle/>
          <a:p>
            <a:r>
              <a:rPr lang="en-US" dirty="0"/>
              <a:t>HMIS Cultures</a:t>
            </a:r>
            <a:r>
              <a:rPr lang="en-US" sz="1800" dirty="0"/>
              <a:t> (1 of 2)</a:t>
            </a:r>
          </a:p>
        </p:txBody>
      </p:sp>
      <p:sp>
        <p:nvSpPr>
          <p:cNvPr id="3" name="Content Placeholder 2">
            <a:extLst>
              <a:ext uri="{FF2B5EF4-FFF2-40B4-BE49-F238E27FC236}">
                <a16:creationId xmlns:a16="http://schemas.microsoft.com/office/drawing/2014/main" xmlns="" id="{D4DEED9F-B3FB-D249-8BCC-F6EB88F9F05B}"/>
              </a:ext>
            </a:extLst>
          </p:cNvPr>
          <p:cNvSpPr>
            <a:spLocks noGrp="1"/>
          </p:cNvSpPr>
          <p:nvPr>
            <p:ph idx="1"/>
          </p:nvPr>
        </p:nvSpPr>
        <p:spPr/>
        <p:txBody>
          <a:bodyPr/>
          <a:lstStyle/>
          <a:p>
            <a:r>
              <a:rPr lang="en-US" dirty="0"/>
              <a:t>Determines the appropriate product mix, roll out, and use of HMIS solutions </a:t>
            </a:r>
          </a:p>
          <a:p>
            <a:r>
              <a:rPr lang="en-US" dirty="0"/>
              <a:t>Information-functional culture</a:t>
            </a:r>
          </a:p>
          <a:p>
            <a:pPr lvl="1"/>
            <a:r>
              <a:rPr lang="en-US" dirty="0"/>
              <a:t>Traditional view of information as power</a:t>
            </a:r>
          </a:p>
          <a:p>
            <a:pPr lvl="1"/>
            <a:r>
              <a:rPr lang="en-US" dirty="0"/>
              <a:t>Limited flow of information</a:t>
            </a:r>
          </a:p>
          <a:p>
            <a:r>
              <a:rPr lang="en-US" dirty="0"/>
              <a:t>Information-sharing culture</a:t>
            </a:r>
          </a:p>
          <a:p>
            <a:pPr lvl="1"/>
            <a:r>
              <a:rPr lang="en-US" dirty="0"/>
              <a:t>Promotes trust among employees of different units within the same system</a:t>
            </a:r>
          </a:p>
        </p:txBody>
      </p:sp>
    </p:spTree>
    <p:extLst>
      <p:ext uri="{BB962C8B-B14F-4D97-AF65-F5344CB8AC3E}">
        <p14:creationId xmlns:p14="http://schemas.microsoft.com/office/powerpoint/2010/main" val="242913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996D-6B21-E84C-8216-12F3369FDA97}"/>
              </a:ext>
            </a:extLst>
          </p:cNvPr>
          <p:cNvSpPr>
            <a:spLocks noGrp="1"/>
          </p:cNvSpPr>
          <p:nvPr>
            <p:ph type="title"/>
          </p:nvPr>
        </p:nvSpPr>
        <p:spPr/>
        <p:txBody>
          <a:bodyPr/>
          <a:lstStyle/>
          <a:p>
            <a:r>
              <a:rPr lang="en-US" dirty="0"/>
              <a:t>HMIS Cultures</a:t>
            </a:r>
            <a:r>
              <a:rPr lang="en-US" sz="1800" dirty="0"/>
              <a:t> (2 of 2)</a:t>
            </a:r>
            <a:endParaRPr lang="en-US" dirty="0"/>
          </a:p>
        </p:txBody>
      </p:sp>
      <p:sp>
        <p:nvSpPr>
          <p:cNvPr id="3" name="Content Placeholder 2">
            <a:extLst>
              <a:ext uri="{FF2B5EF4-FFF2-40B4-BE49-F238E27FC236}">
                <a16:creationId xmlns:a16="http://schemas.microsoft.com/office/drawing/2014/main" xmlns="" id="{0370AE8D-0B50-6C40-AF1D-4A166085551D}"/>
              </a:ext>
            </a:extLst>
          </p:cNvPr>
          <p:cNvSpPr>
            <a:spLocks noGrp="1"/>
          </p:cNvSpPr>
          <p:nvPr>
            <p:ph idx="1"/>
          </p:nvPr>
        </p:nvSpPr>
        <p:spPr/>
        <p:txBody>
          <a:bodyPr/>
          <a:lstStyle/>
          <a:p>
            <a:r>
              <a:rPr lang="en-US" dirty="0"/>
              <a:t>Information-inquiring culture</a:t>
            </a:r>
          </a:p>
          <a:p>
            <a:pPr lvl="1"/>
            <a:r>
              <a:rPr lang="en-US" dirty="0"/>
              <a:t>Makes core values, beliefs, and purpose of organization clear</a:t>
            </a:r>
          </a:p>
          <a:p>
            <a:pPr lvl="1"/>
            <a:r>
              <a:rPr lang="en-US" dirty="0"/>
              <a:t>Easily accessible critical information</a:t>
            </a:r>
          </a:p>
          <a:p>
            <a:r>
              <a:rPr lang="en-US" dirty="0"/>
              <a:t>Information-discovery culture</a:t>
            </a:r>
          </a:p>
          <a:p>
            <a:pPr lvl="1"/>
            <a:r>
              <a:rPr lang="en-US" dirty="0"/>
              <a:t>Insights shared freely </a:t>
            </a:r>
          </a:p>
          <a:p>
            <a:pPr lvl="1"/>
            <a:r>
              <a:rPr lang="en-US" dirty="0"/>
              <a:t>Encourages collaboration</a:t>
            </a:r>
          </a:p>
          <a:p>
            <a:r>
              <a:rPr lang="en-US" dirty="0"/>
              <a:t>Culture taken into consideration for implementation of health IS/IT solutions</a:t>
            </a:r>
          </a:p>
        </p:txBody>
      </p:sp>
    </p:spTree>
    <p:extLst>
      <p:ext uri="{BB962C8B-B14F-4D97-AF65-F5344CB8AC3E}">
        <p14:creationId xmlns:p14="http://schemas.microsoft.com/office/powerpoint/2010/main" val="349430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C1D1D-7128-3C4E-B2BA-D0CB514190F3}"/>
              </a:ext>
            </a:extLst>
          </p:cNvPr>
          <p:cNvSpPr>
            <a:spLocks noGrp="1"/>
          </p:cNvSpPr>
          <p:nvPr>
            <p:ph type="title"/>
          </p:nvPr>
        </p:nvSpPr>
        <p:spPr/>
        <p:txBody>
          <a:bodyPr/>
          <a:lstStyle/>
          <a:p>
            <a:r>
              <a:rPr lang="en-US" dirty="0"/>
              <a:t>Scenario: Charting the Future</a:t>
            </a:r>
          </a:p>
        </p:txBody>
      </p:sp>
      <p:sp>
        <p:nvSpPr>
          <p:cNvPr id="3" name="Content Placeholder 2">
            <a:extLst>
              <a:ext uri="{FF2B5EF4-FFF2-40B4-BE49-F238E27FC236}">
                <a16:creationId xmlns:a16="http://schemas.microsoft.com/office/drawing/2014/main" xmlns="" id="{4C832AEC-1E4A-CC44-B25A-AACC0D243DCC}"/>
              </a:ext>
            </a:extLst>
          </p:cNvPr>
          <p:cNvSpPr>
            <a:spLocks noGrp="1"/>
          </p:cNvSpPr>
          <p:nvPr>
            <p:ph idx="1"/>
          </p:nvPr>
        </p:nvSpPr>
        <p:spPr/>
        <p:txBody>
          <a:bodyPr/>
          <a:lstStyle/>
          <a:p>
            <a:r>
              <a:rPr lang="en-US" dirty="0"/>
              <a:t>Collaboration between Philips </a:t>
            </a:r>
            <a:r>
              <a:rPr lang="en-US" i="1" dirty="0"/>
              <a:t>Health-Suite digital platform </a:t>
            </a:r>
            <a:r>
              <a:rPr lang="en-US" dirty="0"/>
              <a:t>and Samsung </a:t>
            </a:r>
            <a:r>
              <a:rPr lang="en-US" i="1" dirty="0"/>
              <a:t>ARTIK Smart IoT platform</a:t>
            </a:r>
            <a:endParaRPr lang="en-US" dirty="0"/>
          </a:p>
          <a:p>
            <a:pPr lvl="1"/>
            <a:r>
              <a:rPr lang="en-US" dirty="0"/>
              <a:t>Continuous collection, storage, and analysis of health information</a:t>
            </a:r>
          </a:p>
          <a:p>
            <a:pPr lvl="1"/>
            <a:r>
              <a:rPr lang="en-US" dirty="0"/>
              <a:t>Access for patients</a:t>
            </a:r>
          </a:p>
          <a:p>
            <a:pPr lvl="1"/>
            <a:r>
              <a:rPr lang="en-US" dirty="0"/>
              <a:t>Real-time information for care providers</a:t>
            </a:r>
          </a:p>
          <a:p>
            <a:pPr lvl="1"/>
            <a:r>
              <a:rPr lang="en-US" dirty="0"/>
              <a:t>Integrated datasets for third-party developers</a:t>
            </a:r>
          </a:p>
          <a:p>
            <a:pPr lvl="1"/>
            <a:endParaRPr lang="en-US" dirty="0"/>
          </a:p>
        </p:txBody>
      </p:sp>
    </p:spTree>
    <p:extLst>
      <p:ext uri="{BB962C8B-B14F-4D97-AF65-F5344CB8AC3E}">
        <p14:creationId xmlns:p14="http://schemas.microsoft.com/office/powerpoint/2010/main" val="36563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B702A-97A8-1F49-A77E-725F58643E5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38165C07-6494-D644-AAB4-4085F856821F}"/>
              </a:ext>
            </a:extLst>
          </p:cNvPr>
          <p:cNvSpPr>
            <a:spLocks noGrp="1"/>
          </p:cNvSpPr>
          <p:nvPr>
            <p:ph idx="1"/>
          </p:nvPr>
        </p:nvSpPr>
        <p:spPr/>
        <p:txBody>
          <a:bodyPr/>
          <a:lstStyle/>
          <a:p>
            <a:r>
              <a:rPr lang="en-US" dirty="0"/>
              <a:t>Emergent perspectives of HMIS</a:t>
            </a:r>
          </a:p>
          <a:p>
            <a:pPr lvl="1"/>
            <a:r>
              <a:rPr lang="en-US" dirty="0"/>
              <a:t>Impact on futures of health services delivery</a:t>
            </a:r>
          </a:p>
          <a:p>
            <a:r>
              <a:rPr lang="en-US" dirty="0"/>
              <a:t>Major components of a typical health IS/IT system</a:t>
            </a:r>
          </a:p>
          <a:p>
            <a:r>
              <a:rPr lang="en-US" dirty="0"/>
              <a:t>Key health IS/IT themes</a:t>
            </a:r>
          </a:p>
          <a:p>
            <a:r>
              <a:rPr lang="en-US" dirty="0"/>
              <a:t>Strategic, tactical, and operational functioning of a health learning system</a:t>
            </a:r>
          </a:p>
          <a:p>
            <a:endParaRPr lang="en-US" dirty="0"/>
          </a:p>
        </p:txBody>
      </p:sp>
    </p:spTree>
    <p:extLst>
      <p:ext uri="{BB962C8B-B14F-4D97-AF65-F5344CB8AC3E}">
        <p14:creationId xmlns:p14="http://schemas.microsoft.com/office/powerpoint/2010/main" val="36326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149B3-D358-2348-83CE-1B611D643B2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4E951450-2DE2-E644-BF05-308A69342298}"/>
              </a:ext>
            </a:extLst>
          </p:cNvPr>
          <p:cNvSpPr>
            <a:spLocks noGrp="1"/>
          </p:cNvSpPr>
          <p:nvPr>
            <p:ph idx="1"/>
          </p:nvPr>
        </p:nvSpPr>
        <p:spPr/>
        <p:txBody>
          <a:bodyPr/>
          <a:lstStyle/>
          <a:p>
            <a:r>
              <a:rPr lang="en-US" dirty="0"/>
              <a:t>Increasing pressure to adapt health IS/IT and applications of health informatics (HI)</a:t>
            </a:r>
          </a:p>
          <a:p>
            <a:r>
              <a:rPr lang="en-US" dirty="0"/>
              <a:t>Major sources of concern</a:t>
            </a:r>
          </a:p>
          <a:p>
            <a:r>
              <a:rPr lang="en-US" dirty="0"/>
              <a:t>New perspectives in health management information systems (HMIS)</a:t>
            </a:r>
          </a:p>
          <a:p>
            <a:pPr lvl="1"/>
            <a:r>
              <a:rPr lang="en-US" dirty="0"/>
              <a:t>Evolved from rapid breakthroughs in health IS/IT and communication networks</a:t>
            </a:r>
          </a:p>
        </p:txBody>
      </p:sp>
    </p:spTree>
    <p:extLst>
      <p:ext uri="{BB962C8B-B14F-4D97-AF65-F5344CB8AC3E}">
        <p14:creationId xmlns:p14="http://schemas.microsoft.com/office/powerpoint/2010/main" val="14357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7F918-C8F9-A94B-8F05-AA4CF3B0CEB1}"/>
              </a:ext>
            </a:extLst>
          </p:cNvPr>
          <p:cNvSpPr>
            <a:spLocks noGrp="1"/>
          </p:cNvSpPr>
          <p:nvPr>
            <p:ph type="title"/>
          </p:nvPr>
        </p:nvSpPr>
        <p:spPr/>
        <p:txBody>
          <a:bodyPr/>
          <a:lstStyle/>
          <a:p>
            <a:r>
              <a:rPr lang="en-US" dirty="0"/>
              <a:t>Scoping the HMIS Field</a:t>
            </a:r>
          </a:p>
        </p:txBody>
      </p:sp>
      <p:sp>
        <p:nvSpPr>
          <p:cNvPr id="3" name="Content Placeholder 2">
            <a:extLst>
              <a:ext uri="{FF2B5EF4-FFF2-40B4-BE49-F238E27FC236}">
                <a16:creationId xmlns:a16="http://schemas.microsoft.com/office/drawing/2014/main" xmlns="" id="{9F8F254D-7C8A-9042-864F-D992410B5FB1}"/>
              </a:ext>
            </a:extLst>
          </p:cNvPr>
          <p:cNvSpPr>
            <a:spLocks noGrp="1"/>
          </p:cNvSpPr>
          <p:nvPr>
            <p:ph idx="1"/>
          </p:nvPr>
        </p:nvSpPr>
        <p:spPr/>
        <p:txBody>
          <a:bodyPr>
            <a:normAutofit/>
          </a:bodyPr>
          <a:lstStyle/>
          <a:p>
            <a:r>
              <a:rPr lang="en-US" dirty="0"/>
              <a:t>Typical health IS/IT system</a:t>
            </a:r>
          </a:p>
          <a:p>
            <a:pPr lvl="1"/>
            <a:r>
              <a:rPr lang="en-US" dirty="0"/>
              <a:t>Integrated health information processing engine</a:t>
            </a:r>
          </a:p>
          <a:p>
            <a:pPr lvl="1"/>
            <a:r>
              <a:rPr lang="en-US" dirty="0"/>
              <a:t>Links interrelated human-computer components for collection of patient data</a:t>
            </a:r>
          </a:p>
          <a:p>
            <a:pPr lvl="2"/>
            <a:r>
              <a:rPr lang="en-US" dirty="0"/>
              <a:t>Used for health-related physical and cognitive activities</a:t>
            </a:r>
          </a:p>
          <a:p>
            <a:r>
              <a:rPr lang="en-US" dirty="0"/>
              <a:t>ACA’s meaningful use mandate</a:t>
            </a:r>
          </a:p>
          <a:p>
            <a:r>
              <a:rPr lang="en-US" dirty="0"/>
              <a:t>Core domains for the IS/IT field</a:t>
            </a:r>
          </a:p>
          <a:p>
            <a:r>
              <a:rPr lang="en-US" dirty="0"/>
              <a:t>Health IS/IT resources management</a:t>
            </a:r>
          </a:p>
        </p:txBody>
      </p:sp>
    </p:spTree>
    <p:extLst>
      <p:ext uri="{BB962C8B-B14F-4D97-AF65-F5344CB8AC3E}">
        <p14:creationId xmlns:p14="http://schemas.microsoft.com/office/powerpoint/2010/main" val="40220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1A0D9-D08B-E541-A0D8-DE2DEE24773A}"/>
              </a:ext>
            </a:extLst>
          </p:cNvPr>
          <p:cNvSpPr>
            <a:spLocks noGrp="1"/>
          </p:cNvSpPr>
          <p:nvPr>
            <p:ph type="title"/>
          </p:nvPr>
        </p:nvSpPr>
        <p:spPr/>
        <p:txBody>
          <a:bodyPr>
            <a:normAutofit/>
          </a:bodyPr>
          <a:lstStyle/>
          <a:p>
            <a:r>
              <a:rPr lang="en-US" dirty="0"/>
              <a:t>Routine Business vs. Health Data, Information, and Knowledge </a:t>
            </a:r>
            <a:r>
              <a:rPr lang="en-US" sz="2000" dirty="0"/>
              <a:t>(1 of 2)</a:t>
            </a:r>
          </a:p>
        </p:txBody>
      </p:sp>
      <p:sp>
        <p:nvSpPr>
          <p:cNvPr id="3" name="Content Placeholder 2">
            <a:extLst>
              <a:ext uri="{FF2B5EF4-FFF2-40B4-BE49-F238E27FC236}">
                <a16:creationId xmlns:a16="http://schemas.microsoft.com/office/drawing/2014/main" xmlns="" id="{40F43309-43E0-E444-9F27-97A1B9238624}"/>
              </a:ext>
            </a:extLst>
          </p:cNvPr>
          <p:cNvSpPr>
            <a:spLocks noGrp="1"/>
          </p:cNvSpPr>
          <p:nvPr>
            <p:ph idx="1"/>
          </p:nvPr>
        </p:nvSpPr>
        <p:spPr/>
        <p:txBody>
          <a:bodyPr/>
          <a:lstStyle/>
          <a:p>
            <a:r>
              <a:rPr lang="en-US" dirty="0"/>
              <a:t>Health data</a:t>
            </a:r>
          </a:p>
          <a:p>
            <a:pPr lvl="1"/>
            <a:r>
              <a:rPr lang="en-US" dirty="0"/>
              <a:t>Emphasis toward need for complex professional expertise and higher-level processing</a:t>
            </a:r>
          </a:p>
          <a:p>
            <a:pPr lvl="1"/>
            <a:r>
              <a:rPr lang="en-US" dirty="0"/>
              <a:t>Largely textual in nature</a:t>
            </a:r>
          </a:p>
          <a:p>
            <a:r>
              <a:rPr lang="en-US" dirty="0"/>
              <a:t>Business data</a:t>
            </a:r>
          </a:p>
          <a:p>
            <a:pPr lvl="1"/>
            <a:r>
              <a:rPr lang="en-US" dirty="0"/>
              <a:t>Common to be automated for routine processing</a:t>
            </a:r>
          </a:p>
        </p:txBody>
      </p:sp>
    </p:spTree>
    <p:extLst>
      <p:ext uri="{BB962C8B-B14F-4D97-AF65-F5344CB8AC3E}">
        <p14:creationId xmlns:p14="http://schemas.microsoft.com/office/powerpoint/2010/main" val="12323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A4F10B-7D8B-994D-A270-5E4C069A6D51}"/>
              </a:ext>
            </a:extLst>
          </p:cNvPr>
          <p:cNvSpPr>
            <a:spLocks noGrp="1"/>
          </p:cNvSpPr>
          <p:nvPr>
            <p:ph type="title"/>
          </p:nvPr>
        </p:nvSpPr>
        <p:spPr/>
        <p:txBody>
          <a:bodyPr>
            <a:normAutofit/>
          </a:bodyPr>
          <a:lstStyle/>
          <a:p>
            <a:r>
              <a:rPr lang="en-US" dirty="0"/>
              <a:t>Routine Business vs. Health Data, Information, and Knowledge </a:t>
            </a:r>
            <a:r>
              <a:rPr lang="en-US" sz="2000" dirty="0"/>
              <a:t>(2 of 2)</a:t>
            </a:r>
            <a:endParaRPr lang="en-US" dirty="0"/>
          </a:p>
        </p:txBody>
      </p:sp>
      <p:sp>
        <p:nvSpPr>
          <p:cNvPr id="3" name="Content Placeholder 2">
            <a:extLst>
              <a:ext uri="{FF2B5EF4-FFF2-40B4-BE49-F238E27FC236}">
                <a16:creationId xmlns:a16="http://schemas.microsoft.com/office/drawing/2014/main" xmlns="" id="{8DF6CA2F-3C02-BA41-9DF8-869BA1689752}"/>
              </a:ext>
            </a:extLst>
          </p:cNvPr>
          <p:cNvSpPr>
            <a:spLocks noGrp="1"/>
          </p:cNvSpPr>
          <p:nvPr>
            <p:ph idx="1"/>
          </p:nvPr>
        </p:nvSpPr>
        <p:spPr/>
        <p:txBody>
          <a:bodyPr/>
          <a:lstStyle/>
          <a:p>
            <a:r>
              <a:rPr lang="en-US" dirty="0"/>
              <a:t>Health data elements </a:t>
            </a:r>
          </a:p>
          <a:p>
            <a:pPr lvl="1"/>
            <a:r>
              <a:rPr lang="en-US" dirty="0"/>
              <a:t>Specific facts and parameters</a:t>
            </a:r>
          </a:p>
          <a:p>
            <a:r>
              <a:rPr lang="en-US" dirty="0"/>
              <a:t>Characteristics of good data</a:t>
            </a:r>
          </a:p>
          <a:p>
            <a:r>
              <a:rPr lang="en-US" dirty="0"/>
              <a:t>Characteristics of clinical datasets</a:t>
            </a:r>
          </a:p>
          <a:p>
            <a:pPr lvl="1"/>
            <a:r>
              <a:rPr lang="en-US" dirty="0"/>
              <a:t>Unique</a:t>
            </a:r>
          </a:p>
          <a:p>
            <a:pPr lvl="1"/>
            <a:r>
              <a:rPr lang="en-US" dirty="0"/>
              <a:t>Non-transactional</a:t>
            </a:r>
          </a:p>
          <a:p>
            <a:pPr lvl="1"/>
            <a:r>
              <a:rPr lang="en-US" dirty="0"/>
              <a:t>Large range of data type</a:t>
            </a:r>
          </a:p>
          <a:p>
            <a:r>
              <a:rPr lang="en-US" dirty="0"/>
              <a:t>Important considerations for health data</a:t>
            </a:r>
          </a:p>
        </p:txBody>
      </p:sp>
    </p:spTree>
    <p:extLst>
      <p:ext uri="{BB962C8B-B14F-4D97-AF65-F5344CB8AC3E}">
        <p14:creationId xmlns:p14="http://schemas.microsoft.com/office/powerpoint/2010/main" val="41521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DA864-AB25-A545-8B31-70BD53F84D7B}"/>
              </a:ext>
            </a:extLst>
          </p:cNvPr>
          <p:cNvSpPr>
            <a:spLocks noGrp="1"/>
          </p:cNvSpPr>
          <p:nvPr>
            <p:ph type="title"/>
          </p:nvPr>
        </p:nvSpPr>
        <p:spPr/>
        <p:txBody>
          <a:bodyPr/>
          <a:lstStyle/>
          <a:p>
            <a:r>
              <a:rPr lang="en-US" dirty="0"/>
              <a:t>The Need for and Challenge of a Digital Health Ecosystem </a:t>
            </a:r>
            <a:r>
              <a:rPr lang="en-US" sz="1800" dirty="0"/>
              <a:t>(1 of 2)</a:t>
            </a:r>
          </a:p>
        </p:txBody>
      </p:sp>
      <p:sp>
        <p:nvSpPr>
          <p:cNvPr id="3" name="Content Placeholder 2">
            <a:extLst>
              <a:ext uri="{FF2B5EF4-FFF2-40B4-BE49-F238E27FC236}">
                <a16:creationId xmlns:a16="http://schemas.microsoft.com/office/drawing/2014/main" xmlns="" id="{F6005286-17CD-0E4F-A2A4-3A7BB7083D98}"/>
              </a:ext>
            </a:extLst>
          </p:cNvPr>
          <p:cNvSpPr>
            <a:spLocks noGrp="1"/>
          </p:cNvSpPr>
          <p:nvPr>
            <p:ph idx="1"/>
          </p:nvPr>
        </p:nvSpPr>
        <p:spPr/>
        <p:txBody>
          <a:bodyPr/>
          <a:lstStyle/>
          <a:p>
            <a:r>
              <a:rPr lang="en-US" dirty="0"/>
              <a:t>Critical to invest in digital healthcare infrastructure</a:t>
            </a:r>
          </a:p>
          <a:p>
            <a:pPr lvl="1"/>
            <a:r>
              <a:rPr lang="en-US" dirty="0"/>
              <a:t>Lead to seamless exchange of health information and improved coordination of care delivery services</a:t>
            </a:r>
          </a:p>
          <a:p>
            <a:r>
              <a:rPr lang="en-US" dirty="0"/>
              <a:t>Structure of a digital health ecosystem</a:t>
            </a:r>
          </a:p>
          <a:p>
            <a:pPr lvl="1"/>
            <a:r>
              <a:rPr lang="en-US" dirty="0"/>
              <a:t>Promotes the right channeling of information</a:t>
            </a:r>
          </a:p>
          <a:p>
            <a:r>
              <a:rPr lang="en-US" dirty="0"/>
              <a:t>Key health data exchanges at each level</a:t>
            </a:r>
          </a:p>
        </p:txBody>
      </p:sp>
    </p:spTree>
    <p:extLst>
      <p:ext uri="{BB962C8B-B14F-4D97-AF65-F5344CB8AC3E}">
        <p14:creationId xmlns:p14="http://schemas.microsoft.com/office/powerpoint/2010/main" val="24224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8BB93-C9C6-1542-9F5C-80D932512E2D}"/>
              </a:ext>
            </a:extLst>
          </p:cNvPr>
          <p:cNvSpPr>
            <a:spLocks noGrp="1"/>
          </p:cNvSpPr>
          <p:nvPr>
            <p:ph type="title"/>
          </p:nvPr>
        </p:nvSpPr>
        <p:spPr/>
        <p:txBody>
          <a:bodyPr/>
          <a:lstStyle/>
          <a:p>
            <a:r>
              <a:rPr lang="en-US" dirty="0"/>
              <a:t>Health IS/IT Ecosystem</a:t>
            </a:r>
          </a:p>
        </p:txBody>
      </p:sp>
      <p:pic>
        <p:nvPicPr>
          <p:cNvPr id="13" name="Picture 12" descr="In the health IS/IT ecosystem, the Quality measures of a single patient leads to Practice. The Practice leads to implementing public health in a wider population. This implementation leads to clinical research. The clinical research through big data and analytics results in clinical guidelines. This leads to population health management and regional information exchange, which applies to the wider population. This results in public healthy policy applied in the practical level. The main aim at this level is: HJIT for quality and safety in care delivery. This further leads to clinical decision support, which is applicable at individual levels. At this level,, individuals access and share health information. This flow is bound by Technical standards and services, Certification of HIT to accelerate interoperability, Privacy and security protections, Supportive business, clinical, and regulatory environments, and Rules of engagement and govern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39" y="1322903"/>
            <a:ext cx="10464722" cy="4910474"/>
          </a:xfrm>
          <a:prstGeom prst="rect">
            <a:avLst/>
          </a:prstGeom>
        </p:spPr>
      </p:pic>
      <p:sp>
        <p:nvSpPr>
          <p:cNvPr id="7" name="Text Placeholder 6"/>
          <p:cNvSpPr>
            <a:spLocks noGrp="1"/>
          </p:cNvSpPr>
          <p:nvPr>
            <p:ph type="body" sz="quarter" idx="10"/>
          </p:nvPr>
        </p:nvSpPr>
        <p:spPr>
          <a:xfrm>
            <a:off x="801621" y="6304368"/>
            <a:ext cx="9976693" cy="400110"/>
          </a:xfrm>
        </p:spPr>
        <p:txBody>
          <a:bodyPr>
            <a:spAutoFit/>
          </a:bodyPr>
          <a:lstStyle/>
          <a:p>
            <a:r>
              <a:rPr lang="en-IN" dirty="0"/>
              <a:t>Data from Connecting Health and Care for the Nation: A 10-Year Vision to Achieve an Interoperable Health IT Infrastructure. https://www.healthit.gov/sites/default/files/ONC10yearInteroperabilityConceptPaper.pdf</a:t>
            </a:r>
          </a:p>
        </p:txBody>
      </p:sp>
    </p:spTree>
    <p:extLst>
      <p:ext uri="{BB962C8B-B14F-4D97-AF65-F5344CB8AC3E}">
        <p14:creationId xmlns:p14="http://schemas.microsoft.com/office/powerpoint/2010/main" val="74914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FD00E-ACA1-2544-828B-97A9C3D34122}"/>
              </a:ext>
            </a:extLst>
          </p:cNvPr>
          <p:cNvSpPr>
            <a:spLocks noGrp="1"/>
          </p:cNvSpPr>
          <p:nvPr>
            <p:ph type="title"/>
          </p:nvPr>
        </p:nvSpPr>
        <p:spPr/>
        <p:txBody>
          <a:bodyPr/>
          <a:lstStyle/>
          <a:p>
            <a:r>
              <a:rPr lang="en-US" dirty="0"/>
              <a:t>The Need for and Challenge of a Digital Health Ecosystem </a:t>
            </a:r>
            <a:r>
              <a:rPr lang="en-US" sz="1800" dirty="0"/>
              <a:t>(2 of 2)</a:t>
            </a:r>
            <a:endParaRPr lang="en-US" dirty="0"/>
          </a:p>
        </p:txBody>
      </p:sp>
      <p:sp>
        <p:nvSpPr>
          <p:cNvPr id="3" name="Content Placeholder 2">
            <a:extLst>
              <a:ext uri="{FF2B5EF4-FFF2-40B4-BE49-F238E27FC236}">
                <a16:creationId xmlns:a16="http://schemas.microsoft.com/office/drawing/2014/main" xmlns="" id="{816675BB-957F-EB43-A270-C1D818314212}"/>
              </a:ext>
            </a:extLst>
          </p:cNvPr>
          <p:cNvSpPr>
            <a:spLocks noGrp="1"/>
          </p:cNvSpPr>
          <p:nvPr>
            <p:ph idx="1"/>
          </p:nvPr>
        </p:nvSpPr>
        <p:spPr/>
        <p:txBody>
          <a:bodyPr/>
          <a:lstStyle/>
          <a:p>
            <a:r>
              <a:rPr lang="en-US" dirty="0"/>
              <a:t>Potential uses of big data generated by EHRs</a:t>
            </a:r>
          </a:p>
          <a:p>
            <a:r>
              <a:rPr lang="en-US" dirty="0"/>
              <a:t>Key challenge</a:t>
            </a:r>
          </a:p>
          <a:p>
            <a:pPr lvl="1"/>
            <a:r>
              <a:rPr lang="en-US" dirty="0"/>
              <a:t>Need to achieve seamless connectivity and interoperability among different components within and among ecosystems</a:t>
            </a:r>
          </a:p>
          <a:p>
            <a:pPr lvl="1"/>
            <a:r>
              <a:rPr lang="en-US" dirty="0"/>
              <a:t>Complex and multifaced components</a:t>
            </a:r>
          </a:p>
          <a:p>
            <a:r>
              <a:rPr lang="en-US" dirty="0"/>
              <a:t>Changes in the healthcare industry </a:t>
            </a:r>
          </a:p>
        </p:txBody>
      </p:sp>
    </p:spTree>
    <p:extLst>
      <p:ext uri="{BB962C8B-B14F-4D97-AF65-F5344CB8AC3E}">
        <p14:creationId xmlns:p14="http://schemas.microsoft.com/office/powerpoint/2010/main" val="247808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D0F3AAE-CB71-4072-B882-7A7094BE844D}" vid="{826AC264-623E-4A8C-81DF-42ACEDF95595}"/>
    </a:ext>
  </a:extLst>
</a:theme>
</file>

<file path=docProps/app.xml><?xml version="1.0" encoding="utf-8"?>
<Properties xmlns="http://schemas.openxmlformats.org/officeDocument/2006/extended-properties" xmlns:vt="http://schemas.openxmlformats.org/officeDocument/2006/docPropsVTypes">
  <Template>Theme1</Template>
  <TotalTime>292</TotalTime>
  <Words>711</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Theme1</vt:lpstr>
      <vt:lpstr>Emerging Perspectives in Health Information Systems/Technologies (Health IS/IT)</vt:lpstr>
      <vt:lpstr>Scenario: Charting the Future</vt:lpstr>
      <vt:lpstr>Introduction</vt:lpstr>
      <vt:lpstr>Scoping the HMIS Field</vt:lpstr>
      <vt:lpstr>Routine Business vs. Health Data, Information, and Knowledge (1 of 2)</vt:lpstr>
      <vt:lpstr>Routine Business vs. Health Data, Information, and Knowledge (2 of 2)</vt:lpstr>
      <vt:lpstr>The Need for and Challenge of a Digital Health Ecosystem (1 of 2)</vt:lpstr>
      <vt:lpstr>Health IS/IT Ecosystem</vt:lpstr>
      <vt:lpstr>The Need for and Challenge of a Digital Health Ecosystem (2 of 2)</vt:lpstr>
      <vt:lpstr>EHR</vt:lpstr>
      <vt:lpstr>Defining the Basic Functions of a Typical Health IS/IT System</vt:lpstr>
      <vt:lpstr>Major Health IS/IT Components  (1 of 4)</vt:lpstr>
      <vt:lpstr>Major Health IS/IT Components  (2 of 4)</vt:lpstr>
      <vt:lpstr>A Data/Information/Knowledge Decision System</vt:lpstr>
      <vt:lpstr>Major Health IS/IT Components  (3 of 4)</vt:lpstr>
      <vt:lpstr>Stages of HMIS Analytics</vt:lpstr>
      <vt:lpstr>Major Health IS/IT Components  (4 of 4)</vt:lpstr>
      <vt:lpstr>HMIS Cultures (1 of 2)</vt:lpstr>
      <vt:lpstr>HMIS Cultures (2 of 2)</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148</cp:revision>
  <dcterms:created xsi:type="dcterms:W3CDTF">2019-08-09T19:20:22Z</dcterms:created>
  <dcterms:modified xsi:type="dcterms:W3CDTF">2020-07-28T03:39:06Z</dcterms:modified>
</cp:coreProperties>
</file>