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14" r:id="rId2"/>
    <p:sldId id="475" r:id="rId3"/>
    <p:sldId id="359" r:id="rId4"/>
    <p:sldId id="371" r:id="rId5"/>
    <p:sldId id="372" r:id="rId6"/>
    <p:sldId id="373" r:id="rId7"/>
    <p:sldId id="374" r:id="rId8"/>
    <p:sldId id="473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1" r:id="rId17"/>
    <p:sldId id="412" r:id="rId18"/>
  </p:sldIdLst>
  <p:sldSz cx="9906000" cy="6858000" type="A4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3151" autoAdjust="0"/>
  </p:normalViewPr>
  <p:slideViewPr>
    <p:cSldViewPr showGuides="1">
      <p:cViewPr varScale="1">
        <p:scale>
          <a:sx n="48" d="100"/>
          <a:sy n="48" d="100"/>
        </p:scale>
        <p:origin x="1672" y="3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75" d="100"/>
          <a:sy n="175" d="100"/>
        </p:scale>
        <p:origin x="2416" y="-11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x-none"/>
              <a:t>Dr TJ Hawkins Transcription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F61149-D2BF-461C-984E-2191F9E7F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7F9ADB-4FD4-4857-8833-653195710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adoMet = S-adenosyl methionine</a:t>
            </a:r>
          </a:p>
          <a:p>
            <a:r>
              <a:rPr lang="en-GB" altLang="en-US" smtClean="0">
                <a:latin typeface="Arial" panose="020B0604020202020204" pitchFamily="34" charset="0"/>
              </a:rPr>
              <a:t>adoHcy = S-adenosyl homocysteine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D9207F0-F4C8-4403-85BA-FE655C3E011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Reference: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Wilutz, C. J. et al. </a:t>
            </a:r>
            <a:r>
              <a:rPr lang="en-US" altLang="en-US" i="1" smtClean="0">
                <a:latin typeface="Arial" panose="020B0604020202020204" pitchFamily="34" charset="0"/>
              </a:rPr>
              <a:t>Nat. Rev. Mol. Cell Biol.</a:t>
            </a:r>
            <a:r>
              <a:rPr lang="en-US" altLang="en-US" smtClean="0">
                <a:latin typeface="Arial" panose="020B0604020202020204" pitchFamily="34" charset="0"/>
              </a:rPr>
              <a:t> </a:t>
            </a:r>
            <a:r>
              <a:rPr lang="en-US" altLang="en-US" u="sng" smtClean="0">
                <a:latin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</a:rPr>
              <a:t>, 237-246 (2001)</a:t>
            </a:r>
          </a:p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D5F322-3DC2-4073-964F-38DC04A8B41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Here you need to note that CPSF and CstF are protein complexes. Detailed knowledge of the subunits is not critical at this stage</a:t>
            </a: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AAEB96-CF16-4F35-A0DA-9B29A3F5F832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anose="020B0604020202020204" pitchFamily="34" charset="0"/>
              </a:rPr>
              <a:t>PAB2 is localised in the nucleus, and will be replaced by the cytoplasmic PABP1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2D97CA-7D09-4147-ACF0-FC4A25708C0F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pre-mRNA has 2 polyA sites, one used in thyroid and one in brain.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Calcitonin is a calcium regulating hormone only produced in Thyroid.</a:t>
            </a:r>
          </a:p>
          <a:p>
            <a:r>
              <a:rPr lang="en-US" altLang="en-US" smtClean="0">
                <a:latin typeface="Arial" panose="020B0604020202020204" pitchFamily="34" charset="0"/>
              </a:rPr>
              <a:t>Calcitonin gene-related protein (CGRP) is a neurotransmitter only produced in neurons. 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D5FEDE-B60B-41C8-91C4-3E009CDBFE8D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9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Loss or gain of function mutations affecting polyadenylation can cause disease.</a:t>
            </a:r>
          </a:p>
          <a:p>
            <a:pPr>
              <a:defRPr/>
            </a:pPr>
            <a:endParaRPr lang="en-US" sz="900" kern="1200" dirty="0" smtClean="0">
              <a:solidFill>
                <a:schemeClr val="tx1"/>
              </a:solidFill>
              <a:latin typeface="Arial" charset="0"/>
              <a:ea typeface="MS PGothic" pitchFamily="34" charset="-128"/>
              <a:cs typeface="MS PGothic" charset="0"/>
            </a:endParaRPr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Reference:</a:t>
            </a:r>
          </a:p>
          <a:p>
            <a:pPr>
              <a:defRPr/>
            </a:pPr>
            <a:r>
              <a:rPr lang="en-US" sz="1200" kern="1200" dirty="0" smtClean="0">
                <a:solidFill>
                  <a:srgbClr val="6B6BCF"/>
                </a:solidFill>
                <a:latin typeface="Arial" charset="0"/>
                <a:ea typeface="MS PGothic" pitchFamily="34" charset="-128"/>
                <a:cs typeface="MS PGothic" charset="0"/>
              </a:rPr>
              <a:t>3′ end mRNA processing: molecular mechanisms and implications for health and disease.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Sven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Danckwardt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,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Matthias W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Hentze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 and Andreas E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Kulozik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MS PGothic" pitchFamily="34" charset="-128"/>
                <a:cs typeface="MS PGothic" charset="0"/>
              </a:rPr>
              <a:t> EMBO J. 2008 February 6; 27(3): 482–498.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F9ADB-4FD4-4857-8833-653195710E3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0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5743-EFFC-474D-A4A9-76B9E24F7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0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E596-4917-4E27-81F6-B82C007A1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43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260350"/>
            <a:ext cx="2232025" cy="5865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60350"/>
            <a:ext cx="6543675" cy="5865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C467D-4039-43AB-98E0-0498FE327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42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275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5550" y="1981200"/>
            <a:ext cx="41275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10/02/16</a:t>
            </a:r>
            <a:endParaRPr lang="en-US"/>
          </a:p>
        </p:txBody>
      </p:sp>
      <p:sp>
        <p:nvSpPr>
          <p:cNvPr id="6" name="Footer Placeholder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0365-2E36-4C06-A877-7B7117110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7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4448-9D7B-4754-AB42-44C7183B31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61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0DD6-307C-4A39-A437-796188824A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7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35D91-DF4C-4AAC-823F-D78571A9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57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2A3C7-CC60-4CC3-B28A-8DB4203E9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0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1485A-8533-4E13-AA66-E3FEFB242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51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38E53-E4D5-41D1-8FAA-009D1D068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49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FDC7-F9C4-45C7-9491-EFDED4662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8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C5DB-D69B-413D-A084-E1066646D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70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366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60350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AE0AC5-92BB-4909-B506-011DD18AA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8986398" TargetMode="External"/><Relationship Id="rId13" Type="http://schemas.openxmlformats.org/officeDocument/2006/relationships/hyperlink" Target="http://www.ncbi.nlm.nih.gov/pubmed/14684690" TargetMode="External"/><Relationship Id="rId18" Type="http://schemas.openxmlformats.org/officeDocument/2006/relationships/hyperlink" Target="http://www.ncbi.nlm.nih.gov/pubmed/16689762" TargetMode="External"/><Relationship Id="rId3" Type="http://schemas.openxmlformats.org/officeDocument/2006/relationships/hyperlink" Target="http://www.ncbi.nlm.nih.gov/pubmed/6646217" TargetMode="External"/><Relationship Id="rId7" Type="http://schemas.openxmlformats.org/officeDocument/2006/relationships/hyperlink" Target="http://www.ncbi.nlm.nih.gov/pubmed/1374896" TargetMode="External"/><Relationship Id="rId12" Type="http://schemas.openxmlformats.org/officeDocument/2006/relationships/hyperlink" Target="http://www.ncbi.nlm.nih.gov/pubmed/7627961" TargetMode="External"/><Relationship Id="rId17" Type="http://schemas.openxmlformats.org/officeDocument/2006/relationships/hyperlink" Target="http://www.ncbi.nlm.nih.gov/pubmed/15059842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://www.ncbi.nlm.nih.gov/pubmed/14717975" TargetMode="External"/><Relationship Id="rId20" Type="http://schemas.openxmlformats.org/officeDocument/2006/relationships/hyperlink" Target="http://www.ncbi.nlm.nih.gov/pmc/articles/PMC2241648/#b99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2375910" TargetMode="External"/><Relationship Id="rId11" Type="http://schemas.openxmlformats.org/officeDocument/2006/relationships/hyperlink" Target="http://www.ncbi.nlm.nih.gov/pubmed/12796853" TargetMode="External"/><Relationship Id="rId5" Type="http://schemas.openxmlformats.org/officeDocument/2006/relationships/hyperlink" Target="http://www.ncbi.nlm.nih.gov/pubmed/4018033" TargetMode="External"/><Relationship Id="rId15" Type="http://schemas.openxmlformats.org/officeDocument/2006/relationships/hyperlink" Target="http://www.ncbi.nlm.nih.gov/pubmed/11443298" TargetMode="External"/><Relationship Id="rId10" Type="http://schemas.openxmlformats.org/officeDocument/2006/relationships/hyperlink" Target="http://www.ncbi.nlm.nih.gov/pubmed/2574462" TargetMode="External"/><Relationship Id="rId19" Type="http://schemas.openxmlformats.org/officeDocument/2006/relationships/hyperlink" Target="http://www.ncbi.nlm.nih.gov/pubmed/17464285" TargetMode="External"/><Relationship Id="rId4" Type="http://schemas.openxmlformats.org/officeDocument/2006/relationships/hyperlink" Target="http://www.ncbi.nlm.nih.gov/pubmed/7947237" TargetMode="External"/><Relationship Id="rId9" Type="http://schemas.openxmlformats.org/officeDocument/2006/relationships/hyperlink" Target="http://www.ncbi.nlm.nih.gov/pubmed/11685453" TargetMode="External"/><Relationship Id="rId14" Type="http://schemas.openxmlformats.org/officeDocument/2006/relationships/hyperlink" Target="http://www.ncbi.nlm.nih.gov/pmc/articles/PMC2241648/#b82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08000" y="2836863"/>
            <a:ext cx="8915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en-US" sz="7200" b="1" dirty="0" smtClean="0">
                <a:solidFill>
                  <a:srgbClr val="7030A0"/>
                </a:solidFill>
              </a:rPr>
              <a:t>RNA PROCESSING</a:t>
            </a:r>
            <a:br>
              <a:rPr lang="en-GB" altLang="en-US" sz="7200" b="1" dirty="0" smtClean="0">
                <a:solidFill>
                  <a:srgbClr val="7030A0"/>
                </a:solidFill>
              </a:rPr>
            </a:br>
            <a:r>
              <a:rPr lang="en-GB" altLang="en-US" sz="4800" b="1" dirty="0" smtClean="0">
                <a:solidFill>
                  <a:srgbClr val="7030A0"/>
                </a:solidFill>
              </a:rPr>
              <a:t>Part-1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9" name="TextBox 16"/>
          <p:cNvSpPr txBox="1">
            <a:spLocks noChangeArrowheads="1"/>
          </p:cNvSpPr>
          <p:nvPr/>
        </p:nvSpPr>
        <p:spPr bwMode="auto">
          <a:xfrm>
            <a:off x="1208088" y="2913063"/>
            <a:ext cx="7921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+mn-lt"/>
                <a:cs typeface="Trebuchet MS" charset="0"/>
              </a:rPr>
              <a:t>AAUAA  and the GU-rich regions are the main signals, both well conserved across evolution in eukaryotes.</a:t>
            </a:r>
          </a:p>
          <a:p>
            <a:pPr>
              <a:defRPr/>
            </a:pPr>
            <a:endParaRPr lang="en-US" sz="1400" dirty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dirty="0">
                <a:latin typeface="+mn-lt"/>
                <a:cs typeface="Trebuchet MS" charset="0"/>
              </a:rPr>
              <a:t>Cleavage occurs between these two sites, about 30 </a:t>
            </a:r>
            <a:r>
              <a:rPr lang="en-US" dirty="0" err="1">
                <a:latin typeface="+mn-lt"/>
                <a:cs typeface="Trebuchet MS" charset="0"/>
              </a:rPr>
              <a:t>nt</a:t>
            </a:r>
            <a:r>
              <a:rPr lang="en-US" dirty="0">
                <a:latin typeface="+mn-lt"/>
                <a:cs typeface="Trebuchet MS" charset="0"/>
              </a:rPr>
              <a:t> after the AAUAA.</a:t>
            </a:r>
          </a:p>
          <a:p>
            <a:pPr>
              <a:defRPr/>
            </a:pPr>
            <a:endParaRPr lang="en-US" sz="1400" dirty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dirty="0" err="1">
                <a:latin typeface="+mn-lt"/>
                <a:cs typeface="Trebuchet MS" charset="0"/>
              </a:rPr>
              <a:t>PolyA</a:t>
            </a:r>
            <a:r>
              <a:rPr lang="en-US" dirty="0">
                <a:latin typeface="+mn-lt"/>
                <a:cs typeface="Trebuchet MS" charset="0"/>
              </a:rPr>
              <a:t> is added to the free 3’ end.</a:t>
            </a:r>
          </a:p>
          <a:p>
            <a:pPr>
              <a:defRPr/>
            </a:pPr>
            <a:endParaRPr lang="en-US" sz="1400" dirty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dirty="0">
                <a:latin typeface="+mn-lt"/>
                <a:cs typeface="Trebuchet MS" charset="0"/>
              </a:rPr>
              <a:t>AAUAA sequence can be many </a:t>
            </a:r>
            <a:r>
              <a:rPr lang="en-US" dirty="0" err="1">
                <a:latin typeface="+mn-lt"/>
                <a:cs typeface="Trebuchet MS" charset="0"/>
              </a:rPr>
              <a:t>kilobases</a:t>
            </a:r>
            <a:r>
              <a:rPr lang="en-US" dirty="0">
                <a:latin typeface="+mn-lt"/>
                <a:cs typeface="Trebuchet MS" charset="0"/>
              </a:rPr>
              <a:t> downstream of the stop codon. </a:t>
            </a: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593725" y="693738"/>
            <a:ext cx="839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660066"/>
                </a:solidFill>
                <a:latin typeface="+mn-lt"/>
                <a:cs typeface="Trebuchet MS" charset="0"/>
              </a:rPr>
              <a:t>RNA processing step 3: Polyadenylation</a:t>
            </a:r>
          </a:p>
        </p:txBody>
      </p:sp>
      <p:grpSp>
        <p:nvGrpSpPr>
          <p:cNvPr id="111620" name="Group 1"/>
          <p:cNvGrpSpPr>
            <a:grpSpLocks/>
          </p:cNvGrpSpPr>
          <p:nvPr/>
        </p:nvGrpSpPr>
        <p:grpSpPr bwMode="auto">
          <a:xfrm>
            <a:off x="623888" y="1724025"/>
            <a:ext cx="8496300" cy="841375"/>
            <a:chOff x="179388" y="879475"/>
            <a:chExt cx="8496300" cy="840909"/>
          </a:xfrm>
        </p:grpSpPr>
        <p:sp>
          <p:nvSpPr>
            <p:cNvPr id="111622" name="AutoShape 12"/>
            <p:cNvSpPr>
              <a:spLocks noChangeArrowheads="1"/>
            </p:cNvSpPr>
            <p:nvPr/>
          </p:nvSpPr>
          <p:spPr bwMode="auto">
            <a:xfrm rot="-5601113">
              <a:off x="738982" y="1092993"/>
              <a:ext cx="558800" cy="65881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11623" name="Straight Connector 5"/>
            <p:cNvCxnSpPr>
              <a:cxnSpLocks noChangeShapeType="1"/>
            </p:cNvCxnSpPr>
            <p:nvPr/>
          </p:nvCxnSpPr>
          <p:spPr bwMode="auto">
            <a:xfrm flipV="1">
              <a:off x="827088" y="1341438"/>
              <a:ext cx="7848600" cy="714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1624" name="Rectangle 6"/>
            <p:cNvSpPr>
              <a:spLocks noChangeArrowheads="1"/>
            </p:cNvSpPr>
            <p:nvPr/>
          </p:nvSpPr>
          <p:spPr bwMode="auto">
            <a:xfrm>
              <a:off x="1476375" y="1268413"/>
              <a:ext cx="2951163" cy="215900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6324" name="TextBox 8"/>
            <p:cNvSpPr txBox="1">
              <a:spLocks noChangeArrowheads="1"/>
            </p:cNvSpPr>
            <p:nvPr/>
          </p:nvSpPr>
          <p:spPr bwMode="auto">
            <a:xfrm>
              <a:off x="5629275" y="1042897"/>
              <a:ext cx="966788" cy="36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AAUAA</a:t>
              </a:r>
            </a:p>
          </p:txBody>
        </p:sp>
        <p:sp>
          <p:nvSpPr>
            <p:cNvPr id="56325" name="TextBox 9"/>
            <p:cNvSpPr txBox="1">
              <a:spLocks noChangeArrowheads="1"/>
            </p:cNvSpPr>
            <p:nvPr/>
          </p:nvSpPr>
          <p:spPr bwMode="auto">
            <a:xfrm>
              <a:off x="3995738" y="908034"/>
              <a:ext cx="809625" cy="36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STOP</a:t>
              </a:r>
            </a:p>
          </p:txBody>
        </p:sp>
        <p:sp>
          <p:nvSpPr>
            <p:cNvPr id="56326" name="TextBox 10"/>
            <p:cNvSpPr txBox="1">
              <a:spLocks noChangeArrowheads="1"/>
            </p:cNvSpPr>
            <p:nvPr/>
          </p:nvSpPr>
          <p:spPr bwMode="auto">
            <a:xfrm>
              <a:off x="1271588" y="879475"/>
              <a:ext cx="684212" cy="36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AUG</a:t>
              </a:r>
            </a:p>
          </p:txBody>
        </p:sp>
        <p:sp>
          <p:nvSpPr>
            <p:cNvPr id="56327" name="TextBox 23"/>
            <p:cNvSpPr txBox="1">
              <a:spLocks noChangeArrowheads="1"/>
            </p:cNvSpPr>
            <p:nvPr/>
          </p:nvSpPr>
          <p:spPr bwMode="auto">
            <a:xfrm>
              <a:off x="179388" y="879475"/>
              <a:ext cx="608012" cy="369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solidFill>
                    <a:srgbClr val="FF6600"/>
                  </a:solidFill>
                  <a:latin typeface="+mn-lt"/>
                  <a:cs typeface="Trebuchet MS" charset="0"/>
                </a:rPr>
                <a:t>Cap</a:t>
              </a:r>
            </a:p>
          </p:txBody>
        </p:sp>
        <p:sp>
          <p:nvSpPr>
            <p:cNvPr id="56328" name="TextBox 25"/>
            <p:cNvSpPr txBox="1">
              <a:spLocks noChangeArrowheads="1"/>
            </p:cNvSpPr>
            <p:nvPr/>
          </p:nvSpPr>
          <p:spPr bwMode="auto">
            <a:xfrm>
              <a:off x="7469188" y="1074630"/>
              <a:ext cx="595312" cy="36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latin typeface="+mn-lt"/>
                  <a:cs typeface="Trebuchet MS" charset="0"/>
                </a:rPr>
                <a:t>G/U</a:t>
              </a:r>
            </a:p>
          </p:txBody>
        </p:sp>
        <p:sp>
          <p:nvSpPr>
            <p:cNvPr id="56331" name="TextBox 17"/>
            <p:cNvSpPr txBox="1">
              <a:spLocks noChangeArrowheads="1"/>
            </p:cNvSpPr>
            <p:nvPr/>
          </p:nvSpPr>
          <p:spPr bwMode="auto">
            <a:xfrm>
              <a:off x="827088" y="1341182"/>
              <a:ext cx="692150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+mn-lt"/>
                </a:rPr>
                <a:t>5’UTR</a:t>
              </a:r>
            </a:p>
          </p:txBody>
        </p:sp>
        <p:sp>
          <p:nvSpPr>
            <p:cNvPr id="56332" name="TextBox 37"/>
            <p:cNvSpPr txBox="1">
              <a:spLocks noChangeArrowheads="1"/>
            </p:cNvSpPr>
            <p:nvPr/>
          </p:nvSpPr>
          <p:spPr bwMode="auto">
            <a:xfrm>
              <a:off x="4692650" y="1412580"/>
              <a:ext cx="692150" cy="307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>
                  <a:latin typeface="+mn-lt"/>
                </a:rPr>
                <a:t>3’UTR</a:t>
              </a:r>
            </a:p>
          </p:txBody>
        </p:sp>
      </p:grpSp>
      <p:sp>
        <p:nvSpPr>
          <p:cNvPr id="111621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A781B5-C705-49CD-8173-40BE6E169E3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F37A7-C420-4417-ADA9-AAB3942386C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112643" name="Rectangle 5"/>
          <p:cNvSpPr>
            <a:spLocks noChangeArrowheads="1"/>
          </p:cNvSpPr>
          <p:nvPr/>
        </p:nvSpPr>
        <p:spPr bwMode="auto">
          <a:xfrm>
            <a:off x="704850" y="773113"/>
            <a:ext cx="572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0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0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660066"/>
                </a:solidFill>
              </a:rPr>
              <a:t>Polyadenylation site</a:t>
            </a:r>
          </a:p>
        </p:txBody>
      </p:sp>
      <p:pic>
        <p:nvPicPr>
          <p:cNvPr id="11264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1" t="58398" r="15880" b="24490"/>
          <a:stretch>
            <a:fillRect/>
          </a:stretch>
        </p:blipFill>
        <p:spPr bwMode="auto">
          <a:xfrm>
            <a:off x="469900" y="2052638"/>
            <a:ext cx="887095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750" y="3213100"/>
            <a:ext cx="7480300" cy="3478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u="sng" dirty="0">
                <a:solidFill>
                  <a:schemeClr val="accent6">
                    <a:lumMod val="60000"/>
                    <a:lumOff val="40000"/>
                  </a:schemeClr>
                </a:solidFill>
                <a:cs typeface="Trebuchet MS"/>
              </a:rPr>
              <a:t>CPSF: </a:t>
            </a:r>
            <a:r>
              <a:rPr lang="en-US" sz="2200" u="sng" dirty="0">
                <a:cs typeface="Trebuchet MS"/>
              </a:rPr>
              <a:t>Cleavage and Polyadenylation Specificity Factor</a:t>
            </a:r>
          </a:p>
          <a:p>
            <a:pPr>
              <a:defRPr/>
            </a:pPr>
            <a:r>
              <a:rPr lang="en-US" sz="2200" dirty="0">
                <a:cs typeface="Trebuchet MS"/>
              </a:rPr>
              <a:t>5 sub-units: Fip1, CPSF30, CPSF73, CPSF100,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Trebuchet MS"/>
              </a:rPr>
              <a:t>CPSF160</a:t>
            </a:r>
          </a:p>
          <a:p>
            <a:pPr>
              <a:defRPr/>
            </a:pP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Trebuchet MS"/>
              </a:rPr>
              <a:t>CPSF160 </a:t>
            </a:r>
            <a:r>
              <a:rPr lang="en-US" sz="2200" dirty="0" err="1">
                <a:cs typeface="Trebuchet MS"/>
              </a:rPr>
              <a:t>recognises</a:t>
            </a:r>
            <a:r>
              <a:rPr lang="en-US" sz="2200" dirty="0">
                <a:cs typeface="Trebuchet MS"/>
              </a:rPr>
              <a:t> the AAUAA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cs typeface="Trebuchet MS"/>
              </a:rPr>
              <a:t>Fip1 and CPSF30 regulate binding at the AAUAA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cs typeface="Trebuchet MS"/>
              </a:rPr>
              <a:t>CPSF73 carries out the actual cleavage</a:t>
            </a:r>
          </a:p>
          <a:p>
            <a:pPr>
              <a:defRPr/>
            </a:pPr>
            <a:endParaRPr lang="en-US" sz="1400" dirty="0">
              <a:solidFill>
                <a:srgbClr val="000000"/>
              </a:solidFill>
              <a:cs typeface="Trebuchet MS"/>
            </a:endParaRPr>
          </a:p>
          <a:p>
            <a:pPr>
              <a:defRPr/>
            </a:pPr>
            <a:r>
              <a:rPr lang="en-US" sz="2200" u="sng" dirty="0" err="1">
                <a:solidFill>
                  <a:srgbClr val="935D1D"/>
                </a:solidFill>
                <a:cs typeface="Trebuchet MS"/>
              </a:rPr>
              <a:t>CStF</a:t>
            </a:r>
            <a:r>
              <a:rPr lang="en-US" sz="2200" u="sng" dirty="0">
                <a:solidFill>
                  <a:srgbClr val="935D1D"/>
                </a:solidFill>
                <a:cs typeface="Trebuchet MS"/>
              </a:rPr>
              <a:t>: </a:t>
            </a:r>
            <a:r>
              <a:rPr lang="en-US" sz="2200" u="sng" dirty="0">
                <a:cs typeface="Trebuchet MS"/>
              </a:rPr>
              <a:t>Cleavage Stimulation Factor</a:t>
            </a:r>
            <a:endParaRPr lang="en-US" sz="2200" u="sng" dirty="0">
              <a:solidFill>
                <a:srgbClr val="935D1D"/>
              </a:solidFill>
              <a:cs typeface="Trebuchet MS"/>
            </a:endParaRP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cs typeface="Trebuchet MS"/>
              </a:rPr>
              <a:t>3 subunits: CstF50, </a:t>
            </a:r>
            <a:r>
              <a:rPr lang="en-US" sz="2200" dirty="0">
                <a:solidFill>
                  <a:srgbClr val="935D1D"/>
                </a:solidFill>
                <a:cs typeface="Trebuchet MS"/>
              </a:rPr>
              <a:t>CstF64</a:t>
            </a:r>
            <a:r>
              <a:rPr lang="en-US" sz="2200" dirty="0">
                <a:solidFill>
                  <a:srgbClr val="000000"/>
                </a:solidFill>
                <a:cs typeface="Trebuchet MS"/>
              </a:rPr>
              <a:t>, CstF77 </a:t>
            </a:r>
          </a:p>
          <a:p>
            <a:pPr>
              <a:defRPr/>
            </a:pPr>
            <a:r>
              <a:rPr lang="en-US" sz="2200" dirty="0">
                <a:solidFill>
                  <a:srgbClr val="935D1D"/>
                </a:solidFill>
                <a:cs typeface="Trebuchet MS"/>
              </a:rPr>
              <a:t>CstF64</a:t>
            </a:r>
            <a:r>
              <a:rPr lang="en-US" sz="2200" dirty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2200" dirty="0" err="1">
                <a:solidFill>
                  <a:srgbClr val="000000"/>
                </a:solidFill>
                <a:cs typeface="Trebuchet MS"/>
              </a:rPr>
              <a:t>recognises</a:t>
            </a:r>
            <a:r>
              <a:rPr lang="en-US" sz="2200" dirty="0">
                <a:solidFill>
                  <a:srgbClr val="000000"/>
                </a:solidFill>
                <a:cs typeface="Trebuchet MS"/>
              </a:rPr>
              <a:t> the G/U-rich region</a:t>
            </a: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cs typeface="Trebuchet MS"/>
              </a:rPr>
              <a:t>CstF50 interacts with the </a:t>
            </a:r>
            <a:r>
              <a:rPr lang="en-US" sz="2200" dirty="0" smtClean="0">
                <a:solidFill>
                  <a:srgbClr val="000000"/>
                </a:solidFill>
                <a:cs typeface="Trebuchet MS"/>
              </a:rPr>
              <a:t>pol II </a:t>
            </a:r>
            <a:r>
              <a:rPr lang="en-US" sz="2200" dirty="0">
                <a:solidFill>
                  <a:srgbClr val="000000"/>
                </a:solidFill>
                <a:cs typeface="Trebuchet MS"/>
              </a:rPr>
              <a:t>CTD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560388" y="1484313"/>
            <a:ext cx="8640762" cy="1368425"/>
            <a:chOff x="179388" y="936625"/>
            <a:chExt cx="8640762" cy="1368425"/>
          </a:xfrm>
        </p:grpSpPr>
        <p:sp>
          <p:nvSpPr>
            <p:cNvPr id="113670" name="AutoShape 12"/>
            <p:cNvSpPr>
              <a:spLocks noChangeArrowheads="1"/>
            </p:cNvSpPr>
            <p:nvPr/>
          </p:nvSpPr>
          <p:spPr bwMode="auto">
            <a:xfrm rot="-5601113">
              <a:off x="739776" y="1697037"/>
              <a:ext cx="557212" cy="65881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13671" name="Straight Connector 5"/>
            <p:cNvCxnSpPr>
              <a:cxnSpLocks noChangeShapeType="1"/>
            </p:cNvCxnSpPr>
            <p:nvPr/>
          </p:nvCxnSpPr>
          <p:spPr bwMode="auto">
            <a:xfrm flipV="1">
              <a:off x="827088" y="1944688"/>
              <a:ext cx="7848600" cy="714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672" name="Rectangle 6"/>
            <p:cNvSpPr>
              <a:spLocks noChangeArrowheads="1"/>
            </p:cNvSpPr>
            <p:nvPr/>
          </p:nvSpPr>
          <p:spPr bwMode="auto">
            <a:xfrm>
              <a:off x="1476375" y="1873250"/>
              <a:ext cx="2951163" cy="215900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9275" y="1647825"/>
              <a:ext cx="966788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Trebuchet MS"/>
                </a:rPr>
                <a:t>AAUAA</a:t>
              </a:r>
            </a:p>
          </p:txBody>
        </p:sp>
        <p:sp>
          <p:nvSpPr>
            <p:cNvPr id="57350" name="TextBox 9"/>
            <p:cNvSpPr txBox="1">
              <a:spLocks noChangeArrowheads="1"/>
            </p:cNvSpPr>
            <p:nvPr/>
          </p:nvSpPr>
          <p:spPr bwMode="auto">
            <a:xfrm>
              <a:off x="3995738" y="1512887"/>
              <a:ext cx="809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STOP</a:t>
              </a:r>
            </a:p>
          </p:txBody>
        </p:sp>
        <p:sp>
          <p:nvSpPr>
            <p:cNvPr id="57351" name="TextBox 10"/>
            <p:cNvSpPr txBox="1">
              <a:spLocks noChangeArrowheads="1"/>
            </p:cNvSpPr>
            <p:nvPr/>
          </p:nvSpPr>
          <p:spPr bwMode="auto">
            <a:xfrm>
              <a:off x="1271588" y="1482725"/>
              <a:ext cx="6842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AUG</a:t>
              </a:r>
            </a:p>
          </p:txBody>
        </p:sp>
        <p:sp>
          <p:nvSpPr>
            <p:cNvPr id="57352" name="TextBox 23"/>
            <p:cNvSpPr txBox="1">
              <a:spLocks noChangeArrowheads="1"/>
            </p:cNvSpPr>
            <p:nvPr/>
          </p:nvSpPr>
          <p:spPr bwMode="auto">
            <a:xfrm>
              <a:off x="179388" y="1482725"/>
              <a:ext cx="6080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srgbClr val="FF6600"/>
                  </a:solidFill>
                  <a:latin typeface="+mn-lt"/>
                  <a:cs typeface="Trebuchet MS" charset="0"/>
                </a:rPr>
                <a:t>Cap</a:t>
              </a:r>
            </a:p>
          </p:txBody>
        </p:sp>
        <p:sp>
          <p:nvSpPr>
            <p:cNvPr id="57353" name="TextBox 25"/>
            <p:cNvSpPr txBox="1">
              <a:spLocks noChangeArrowheads="1"/>
            </p:cNvSpPr>
            <p:nvPr/>
          </p:nvSpPr>
          <p:spPr bwMode="auto">
            <a:xfrm>
              <a:off x="7956550" y="1647825"/>
              <a:ext cx="5953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srgbClr val="935D1D"/>
                  </a:solidFill>
                  <a:latin typeface="+mn-lt"/>
                  <a:cs typeface="Trebuchet MS" charset="0"/>
                </a:rPr>
                <a:t>G/U</a:t>
              </a:r>
            </a:p>
          </p:txBody>
        </p:sp>
        <p:grpSp>
          <p:nvGrpSpPr>
            <p:cNvPr id="113678" name="Group 3"/>
            <p:cNvGrpSpPr>
              <a:grpSpLocks/>
            </p:cNvGrpSpPr>
            <p:nvPr/>
          </p:nvGrpSpPr>
          <p:grpSpPr bwMode="auto">
            <a:xfrm>
              <a:off x="5580063" y="936625"/>
              <a:ext cx="1063625" cy="774700"/>
              <a:chOff x="4788024" y="4653136"/>
              <a:chExt cx="1063352" cy="775320"/>
            </a:xfrm>
          </p:grpSpPr>
          <p:sp>
            <p:nvSpPr>
              <p:cNvPr id="13" name="Oval 12"/>
              <p:cNvSpPr/>
              <p:nvPr/>
            </p:nvSpPr>
            <p:spPr bwMode="auto">
              <a:xfrm rot="5400000">
                <a:off x="4984528" y="4672705"/>
                <a:ext cx="559247" cy="9522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4859443" y="4653136"/>
                <a:ext cx="288851" cy="5036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11804" y="5013786"/>
                <a:ext cx="207910" cy="29551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292719" y="4797714"/>
                <a:ext cx="558657" cy="31298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13679" name="Group 15"/>
            <p:cNvGrpSpPr>
              <a:grpSpLocks/>
            </p:cNvGrpSpPr>
            <p:nvPr/>
          </p:nvGrpSpPr>
          <p:grpSpPr bwMode="auto">
            <a:xfrm>
              <a:off x="7812088" y="1081088"/>
              <a:ext cx="1008062" cy="576262"/>
              <a:chOff x="6325607" y="4653136"/>
              <a:chExt cx="1126713" cy="792088"/>
            </a:xfrm>
          </p:grpSpPr>
          <p:sp>
            <p:nvSpPr>
              <p:cNvPr id="113680" name="Oval 7"/>
              <p:cNvSpPr>
                <a:spLocks noChangeArrowheads="1"/>
              </p:cNvSpPr>
              <p:nvPr/>
            </p:nvSpPr>
            <p:spPr bwMode="auto">
              <a:xfrm>
                <a:off x="6567043" y="5049180"/>
                <a:ext cx="669252" cy="396044"/>
              </a:xfrm>
              <a:prstGeom prst="ellipse">
                <a:avLst/>
              </a:prstGeom>
              <a:solidFill>
                <a:srgbClr val="935D1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681" name="Rounded Rectangle 4"/>
              <p:cNvSpPr>
                <a:spLocks noChangeArrowheads="1"/>
              </p:cNvSpPr>
              <p:nvPr/>
            </p:nvSpPr>
            <p:spPr bwMode="auto">
              <a:xfrm>
                <a:off x="6325607" y="4851158"/>
                <a:ext cx="1126713" cy="378043"/>
              </a:xfrm>
              <a:prstGeom prst="roundRect">
                <a:avLst>
                  <a:gd name="adj" fmla="val 16667"/>
                </a:avLst>
              </a:prstGeom>
              <a:solidFill>
                <a:srgbClr val="935D1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3682" name="Oval 17"/>
              <p:cNvSpPr>
                <a:spLocks noChangeArrowheads="1"/>
              </p:cNvSpPr>
              <p:nvPr/>
            </p:nvSpPr>
            <p:spPr bwMode="auto">
              <a:xfrm>
                <a:off x="6567042" y="4653136"/>
                <a:ext cx="372837" cy="495055"/>
              </a:xfrm>
              <a:prstGeom prst="ellipse">
                <a:avLst/>
              </a:prstGeom>
              <a:solidFill>
                <a:srgbClr val="935D1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57356" name="Text Box 9"/>
          <p:cNvSpPr txBox="1">
            <a:spLocks noChangeArrowheads="1"/>
          </p:cNvSpPr>
          <p:nvPr/>
        </p:nvSpPr>
        <p:spPr bwMode="auto">
          <a:xfrm>
            <a:off x="631825" y="693738"/>
            <a:ext cx="344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660066"/>
                </a:solidFill>
                <a:latin typeface="+mn-lt"/>
                <a:cs typeface="Trebuchet MS" charset="0"/>
              </a:rPr>
              <a:t>Polyadenylation</a:t>
            </a:r>
            <a:endParaRPr lang="en-US" sz="3600" dirty="0">
              <a:solidFill>
                <a:srgbClr val="660066"/>
              </a:solidFill>
              <a:latin typeface="+mn-lt"/>
              <a:cs typeface="Trebuchet MS" charset="0"/>
            </a:endParaRPr>
          </a:p>
        </p:txBody>
      </p:sp>
      <p:sp>
        <p:nvSpPr>
          <p:cNvPr id="113669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FB4BF8-7901-40C4-B50B-D5EF7C25B89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9925" y="4094163"/>
            <a:ext cx="8640763" cy="2430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 err="1">
                <a:solidFill>
                  <a:srgbClr val="E99545"/>
                </a:solidFill>
                <a:cs typeface="Trebuchet MS"/>
              </a:rPr>
              <a:t>Symplekin</a:t>
            </a:r>
            <a:r>
              <a:rPr lang="en-US" sz="2200" dirty="0">
                <a:cs typeface="Trebuchet MS"/>
              </a:rPr>
              <a:t> brings the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Trebuchet MS"/>
              </a:rPr>
              <a:t>CPSF</a:t>
            </a:r>
            <a:r>
              <a:rPr lang="en-US" sz="2200" dirty="0">
                <a:cs typeface="Trebuchet MS"/>
              </a:rPr>
              <a:t> and </a:t>
            </a:r>
            <a:r>
              <a:rPr lang="en-US" sz="2200" dirty="0" err="1">
                <a:solidFill>
                  <a:srgbClr val="935D1D"/>
                </a:solidFill>
                <a:cs typeface="Trebuchet MS"/>
              </a:rPr>
              <a:t>CStF</a:t>
            </a:r>
            <a:r>
              <a:rPr lang="en-US" sz="2200" dirty="0">
                <a:cs typeface="Trebuchet MS"/>
              </a:rPr>
              <a:t> complexes together.</a:t>
            </a:r>
          </a:p>
          <a:p>
            <a:pPr>
              <a:defRPr/>
            </a:pPr>
            <a:endParaRPr lang="en-US" sz="1400" dirty="0">
              <a:cs typeface="Trebuchet MS"/>
            </a:endParaRPr>
          </a:p>
          <a:p>
            <a:pPr>
              <a:defRPr/>
            </a:pPr>
            <a:r>
              <a:rPr lang="en-US" sz="2200" dirty="0">
                <a:cs typeface="Trebuchet MS"/>
              </a:rPr>
              <a:t>Cleavage factors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cs typeface="Trebuchet MS"/>
              </a:rPr>
              <a:t>CF1 and CFII </a:t>
            </a:r>
            <a:r>
              <a:rPr lang="en-US" sz="2200" dirty="0">
                <a:cs typeface="Trebuchet MS"/>
              </a:rPr>
              <a:t>are recruited.</a:t>
            </a:r>
          </a:p>
          <a:p>
            <a:pPr>
              <a:defRPr/>
            </a:pPr>
            <a:endParaRPr lang="en-US" sz="1400" dirty="0">
              <a:cs typeface="Trebuchet MS"/>
            </a:endParaRPr>
          </a:p>
          <a:p>
            <a:pPr>
              <a:defRPr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cs typeface="Trebuchet MS"/>
              </a:rPr>
              <a:t>CFs</a:t>
            </a:r>
            <a:r>
              <a:rPr lang="en-US" sz="2200" dirty="0">
                <a:cs typeface="Trebuchet MS"/>
              </a:rPr>
              <a:t> and </a:t>
            </a:r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  <a:cs typeface="Trebuchet MS"/>
              </a:rPr>
              <a:t>CPSF</a:t>
            </a:r>
            <a:r>
              <a:rPr lang="en-US" sz="2200" dirty="0">
                <a:cs typeface="Trebuchet MS"/>
              </a:rPr>
              <a:t> recruit poly </a:t>
            </a:r>
            <a:r>
              <a:rPr lang="en-US" sz="2200" dirty="0" err="1">
                <a:cs typeface="Trebuchet MS"/>
              </a:rPr>
              <a:t>adenylate</a:t>
            </a:r>
            <a:r>
              <a:rPr lang="en-US" sz="2200" dirty="0">
                <a:cs typeface="Trebuchet MS"/>
              </a:rPr>
              <a:t> polymerase </a:t>
            </a:r>
            <a:r>
              <a:rPr lang="en-US" sz="2200" dirty="0">
                <a:solidFill>
                  <a:srgbClr val="DD40AA"/>
                </a:solidFill>
                <a:cs typeface="Trebuchet MS"/>
              </a:rPr>
              <a:t>PAP</a:t>
            </a:r>
          </a:p>
          <a:p>
            <a:pPr>
              <a:defRPr/>
            </a:pPr>
            <a:endParaRPr lang="en-US" sz="1400" dirty="0">
              <a:solidFill>
                <a:srgbClr val="DD40AA"/>
              </a:solidFill>
              <a:cs typeface="Trebuchet MS"/>
            </a:endParaRPr>
          </a:p>
          <a:p>
            <a:pPr>
              <a:defRPr/>
            </a:pPr>
            <a:r>
              <a:rPr lang="en-US" sz="2200" dirty="0">
                <a:cs typeface="Trebuchet MS"/>
              </a:rPr>
              <a:t>Cleavage occurs between the AUAAA and G/U-rich region where </a:t>
            </a:r>
            <a:r>
              <a:rPr lang="en-US" sz="2200" dirty="0">
                <a:solidFill>
                  <a:schemeClr val="accent3">
                    <a:lumMod val="50000"/>
                  </a:schemeClr>
                </a:solidFill>
                <a:cs typeface="Trebuchet MS"/>
              </a:rPr>
              <a:t>CFs</a:t>
            </a:r>
            <a:r>
              <a:rPr lang="en-US" sz="2200" dirty="0">
                <a:cs typeface="Trebuchet MS"/>
              </a:rPr>
              <a:t> bind.</a:t>
            </a:r>
          </a:p>
        </p:txBody>
      </p:sp>
      <p:grpSp>
        <p:nvGrpSpPr>
          <p:cNvPr id="115715" name="Group 1"/>
          <p:cNvGrpSpPr>
            <a:grpSpLocks/>
          </p:cNvGrpSpPr>
          <p:nvPr/>
        </p:nvGrpSpPr>
        <p:grpSpPr bwMode="auto">
          <a:xfrm>
            <a:off x="631825" y="1511300"/>
            <a:ext cx="8785225" cy="2422525"/>
            <a:chOff x="250825" y="1069975"/>
            <a:chExt cx="8785225" cy="2421196"/>
          </a:xfrm>
        </p:grpSpPr>
        <p:sp>
          <p:nvSpPr>
            <p:cNvPr id="30" name="Oval 29"/>
            <p:cNvSpPr/>
            <p:nvPr/>
          </p:nvSpPr>
          <p:spPr bwMode="auto">
            <a:xfrm>
              <a:off x="7019925" y="2437649"/>
              <a:ext cx="647700" cy="43315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719" name="Oval 21"/>
            <p:cNvSpPr>
              <a:spLocks noChangeArrowheads="1"/>
            </p:cNvSpPr>
            <p:nvPr/>
          </p:nvSpPr>
          <p:spPr bwMode="auto">
            <a:xfrm>
              <a:off x="6300788" y="1069975"/>
              <a:ext cx="1160462" cy="742950"/>
            </a:xfrm>
            <a:prstGeom prst="ellipse">
              <a:avLst/>
            </a:prstGeom>
            <a:solidFill>
              <a:srgbClr val="FFE5A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symplekin</a:t>
              </a:r>
            </a:p>
          </p:txBody>
        </p:sp>
        <p:grpSp>
          <p:nvGrpSpPr>
            <p:cNvPr id="115720" name="Group 3"/>
            <p:cNvGrpSpPr>
              <a:grpSpLocks/>
            </p:cNvGrpSpPr>
            <p:nvPr/>
          </p:nvGrpSpPr>
          <p:grpSpPr bwMode="auto">
            <a:xfrm>
              <a:off x="5651500" y="1287463"/>
              <a:ext cx="1063625" cy="774700"/>
              <a:chOff x="4788024" y="4653136"/>
              <a:chExt cx="1063352" cy="775320"/>
            </a:xfrm>
          </p:grpSpPr>
          <p:sp>
            <p:nvSpPr>
              <p:cNvPr id="13" name="Oval 12"/>
              <p:cNvSpPr/>
              <p:nvPr/>
            </p:nvSpPr>
            <p:spPr bwMode="auto">
              <a:xfrm rot="5400000">
                <a:off x="4984681" y="4672314"/>
                <a:ext cx="558941" cy="9522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" name="Oval 2"/>
              <p:cNvSpPr/>
              <p:nvPr/>
            </p:nvSpPr>
            <p:spPr bwMode="auto">
              <a:xfrm>
                <a:off x="4859444" y="4653017"/>
                <a:ext cx="288851" cy="50336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5011805" y="5013470"/>
                <a:ext cx="207909" cy="29534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292719" y="4797515"/>
                <a:ext cx="558657" cy="31281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5721" name="AutoShape 12"/>
            <p:cNvSpPr>
              <a:spLocks noChangeArrowheads="1"/>
            </p:cNvSpPr>
            <p:nvPr/>
          </p:nvSpPr>
          <p:spPr bwMode="auto">
            <a:xfrm rot="-5601113">
              <a:off x="812007" y="1686719"/>
              <a:ext cx="557212" cy="6604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15722" name="Straight Connector 5"/>
            <p:cNvCxnSpPr>
              <a:cxnSpLocks noChangeShapeType="1"/>
            </p:cNvCxnSpPr>
            <p:nvPr/>
          </p:nvCxnSpPr>
          <p:spPr bwMode="auto">
            <a:xfrm flipV="1">
              <a:off x="900113" y="1935163"/>
              <a:ext cx="5832475" cy="714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723" name="Rectangle 6"/>
            <p:cNvSpPr>
              <a:spLocks noChangeArrowheads="1"/>
            </p:cNvSpPr>
            <p:nvPr/>
          </p:nvSpPr>
          <p:spPr bwMode="auto">
            <a:xfrm>
              <a:off x="1547813" y="1862138"/>
              <a:ext cx="2952750" cy="217487"/>
            </a:xfrm>
            <a:prstGeom prst="rect">
              <a:avLst/>
            </a:prstGeom>
            <a:solidFill>
              <a:srgbClr val="4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8375" name="TextBox 8"/>
            <p:cNvSpPr txBox="1">
              <a:spLocks noChangeArrowheads="1"/>
            </p:cNvSpPr>
            <p:nvPr/>
          </p:nvSpPr>
          <p:spPr bwMode="auto">
            <a:xfrm>
              <a:off x="5700713" y="1636402"/>
              <a:ext cx="966787" cy="36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srgbClr val="0D0D0D"/>
                  </a:solidFill>
                  <a:latin typeface="+mn-lt"/>
                  <a:cs typeface="Trebuchet MS" charset="0"/>
                </a:rPr>
                <a:t>AAUAA</a:t>
              </a:r>
            </a:p>
          </p:txBody>
        </p:sp>
        <p:sp>
          <p:nvSpPr>
            <p:cNvPr id="58376" name="TextBox 9"/>
            <p:cNvSpPr txBox="1">
              <a:spLocks noChangeArrowheads="1"/>
            </p:cNvSpPr>
            <p:nvPr/>
          </p:nvSpPr>
          <p:spPr bwMode="auto">
            <a:xfrm>
              <a:off x="4067175" y="1503125"/>
              <a:ext cx="809625" cy="369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STOP</a:t>
              </a:r>
            </a:p>
          </p:txBody>
        </p:sp>
        <p:sp>
          <p:nvSpPr>
            <p:cNvPr id="58377" name="TextBox 10"/>
            <p:cNvSpPr txBox="1">
              <a:spLocks noChangeArrowheads="1"/>
            </p:cNvSpPr>
            <p:nvPr/>
          </p:nvSpPr>
          <p:spPr bwMode="auto">
            <a:xfrm>
              <a:off x="1344613" y="1472979"/>
              <a:ext cx="684212" cy="36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latin typeface="+mn-lt"/>
                  <a:cs typeface="Trebuchet MS" charset="0"/>
                </a:rPr>
                <a:t>AUG</a:t>
              </a:r>
            </a:p>
          </p:txBody>
        </p:sp>
        <p:sp>
          <p:nvSpPr>
            <p:cNvPr id="58378" name="TextBox 23"/>
            <p:cNvSpPr txBox="1">
              <a:spLocks noChangeArrowheads="1"/>
            </p:cNvSpPr>
            <p:nvPr/>
          </p:nvSpPr>
          <p:spPr bwMode="auto">
            <a:xfrm>
              <a:off x="250825" y="1472979"/>
              <a:ext cx="608013" cy="36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>
                  <a:solidFill>
                    <a:srgbClr val="FF6600"/>
                  </a:solidFill>
                  <a:latin typeface="+mn-lt"/>
                  <a:cs typeface="Trebuchet MS" charset="0"/>
                </a:rPr>
                <a:t>Cap</a:t>
              </a:r>
            </a:p>
          </p:txBody>
        </p:sp>
        <p:grpSp>
          <p:nvGrpSpPr>
            <p:cNvPr id="115728" name="Group 15"/>
            <p:cNvGrpSpPr>
              <a:grpSpLocks/>
            </p:cNvGrpSpPr>
            <p:nvPr/>
          </p:nvGrpSpPr>
          <p:grpSpPr bwMode="auto">
            <a:xfrm>
              <a:off x="7092950" y="1503363"/>
              <a:ext cx="1008063" cy="576262"/>
              <a:chOff x="6325607" y="4653136"/>
              <a:chExt cx="1126713" cy="792088"/>
            </a:xfrm>
          </p:grpSpPr>
          <p:sp>
            <p:nvSpPr>
              <p:cNvPr id="115735" name="Oval 7"/>
              <p:cNvSpPr>
                <a:spLocks noChangeArrowheads="1"/>
              </p:cNvSpPr>
              <p:nvPr/>
            </p:nvSpPr>
            <p:spPr bwMode="auto">
              <a:xfrm>
                <a:off x="6567043" y="5049180"/>
                <a:ext cx="669252" cy="396044"/>
              </a:xfrm>
              <a:prstGeom prst="ellipse">
                <a:avLst/>
              </a:prstGeom>
              <a:solidFill>
                <a:srgbClr val="935D1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5736" name="Rounded Rectangle 4"/>
              <p:cNvSpPr>
                <a:spLocks noChangeArrowheads="1"/>
              </p:cNvSpPr>
              <p:nvPr/>
            </p:nvSpPr>
            <p:spPr bwMode="auto">
              <a:xfrm>
                <a:off x="6325607" y="4851158"/>
                <a:ext cx="1126713" cy="378043"/>
              </a:xfrm>
              <a:prstGeom prst="roundRect">
                <a:avLst>
                  <a:gd name="adj" fmla="val 16667"/>
                </a:avLst>
              </a:prstGeom>
              <a:solidFill>
                <a:srgbClr val="935D1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5737" name="Oval 17"/>
              <p:cNvSpPr>
                <a:spLocks noChangeArrowheads="1"/>
              </p:cNvSpPr>
              <p:nvPr/>
            </p:nvSpPr>
            <p:spPr bwMode="auto">
              <a:xfrm>
                <a:off x="6567042" y="4653136"/>
                <a:ext cx="372837" cy="495055"/>
              </a:xfrm>
              <a:prstGeom prst="ellipse">
                <a:avLst/>
              </a:prstGeom>
              <a:solidFill>
                <a:srgbClr val="935D1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flipH="1">
              <a:off x="7308850" y="1645922"/>
              <a:ext cx="792163" cy="3696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2">
                      <a:lumMod val="95000"/>
                      <a:lumOff val="5000"/>
                    </a:schemeClr>
                  </a:solidFill>
                  <a:cs typeface="Trebuchet MS"/>
                </a:rPr>
                <a:t>G/U</a:t>
              </a:r>
            </a:p>
          </p:txBody>
        </p:sp>
        <p:sp>
          <p:nvSpPr>
            <p:cNvPr id="115730" name="Freeform 24"/>
            <p:cNvSpPr>
              <a:spLocks/>
            </p:cNvSpPr>
            <p:nvPr/>
          </p:nvSpPr>
          <p:spPr bwMode="auto">
            <a:xfrm>
              <a:off x="6354763" y="1949709"/>
              <a:ext cx="965200" cy="1541462"/>
            </a:xfrm>
            <a:custGeom>
              <a:avLst/>
              <a:gdLst>
                <a:gd name="T0" fmla="*/ 372365 w 965255"/>
                <a:gd name="T1" fmla="*/ 152816 h 1540934"/>
                <a:gd name="T2" fmla="*/ 355440 w 965255"/>
                <a:gd name="T3" fmla="*/ 305638 h 1540934"/>
                <a:gd name="T4" fmla="*/ 321589 w 965255"/>
                <a:gd name="T5" fmla="*/ 373558 h 1540934"/>
                <a:gd name="T6" fmla="*/ 304664 w 965255"/>
                <a:gd name="T7" fmla="*/ 441475 h 1540934"/>
                <a:gd name="T8" fmla="*/ 253888 w 965255"/>
                <a:gd name="T9" fmla="*/ 543355 h 1540934"/>
                <a:gd name="T10" fmla="*/ 169253 w 965255"/>
                <a:gd name="T11" fmla="*/ 696171 h 1540934"/>
                <a:gd name="T12" fmla="*/ 84626 w 965255"/>
                <a:gd name="T13" fmla="*/ 865970 h 1540934"/>
                <a:gd name="T14" fmla="*/ 67701 w 965255"/>
                <a:gd name="T15" fmla="*/ 916910 h 1540934"/>
                <a:gd name="T16" fmla="*/ 33850 w 965255"/>
                <a:gd name="T17" fmla="*/ 1001809 h 1540934"/>
                <a:gd name="T18" fmla="*/ 16925 w 965255"/>
                <a:gd name="T19" fmla="*/ 1103688 h 1540934"/>
                <a:gd name="T20" fmla="*/ 0 w 965255"/>
                <a:gd name="T21" fmla="*/ 1188587 h 1540934"/>
                <a:gd name="T22" fmla="*/ 67701 w 965255"/>
                <a:gd name="T23" fmla="*/ 1460264 h 1540934"/>
                <a:gd name="T24" fmla="*/ 135402 w 965255"/>
                <a:gd name="T25" fmla="*/ 1477243 h 1540934"/>
                <a:gd name="T26" fmla="*/ 220029 w 965255"/>
                <a:gd name="T27" fmla="*/ 1528182 h 1540934"/>
                <a:gd name="T28" fmla="*/ 270813 w 965255"/>
                <a:gd name="T29" fmla="*/ 1545163 h 1540934"/>
                <a:gd name="T30" fmla="*/ 710872 w 965255"/>
                <a:gd name="T31" fmla="*/ 1528182 h 1540934"/>
                <a:gd name="T32" fmla="*/ 829357 w 965255"/>
                <a:gd name="T33" fmla="*/ 1460264 h 1540934"/>
                <a:gd name="T34" fmla="*/ 863208 w 965255"/>
                <a:gd name="T35" fmla="*/ 1409325 h 1540934"/>
                <a:gd name="T36" fmla="*/ 913984 w 965255"/>
                <a:gd name="T37" fmla="*/ 1324426 h 1540934"/>
                <a:gd name="T38" fmla="*/ 930909 w 965255"/>
                <a:gd name="T39" fmla="*/ 1154627 h 1540934"/>
                <a:gd name="T40" fmla="*/ 964760 w 965255"/>
                <a:gd name="T41" fmla="*/ 1018788 h 1540934"/>
                <a:gd name="T42" fmla="*/ 913984 w 965255"/>
                <a:gd name="T43" fmla="*/ 611272 h 1540934"/>
                <a:gd name="T44" fmla="*/ 880133 w 965255"/>
                <a:gd name="T45" fmla="*/ 560335 h 1540934"/>
                <a:gd name="T46" fmla="*/ 744730 w 965255"/>
                <a:gd name="T47" fmla="*/ 424494 h 1540934"/>
                <a:gd name="T48" fmla="*/ 693946 w 965255"/>
                <a:gd name="T49" fmla="*/ 390537 h 1540934"/>
                <a:gd name="T50" fmla="*/ 626245 w 965255"/>
                <a:gd name="T51" fmla="*/ 373558 h 1540934"/>
                <a:gd name="T52" fmla="*/ 575469 w 965255"/>
                <a:gd name="T53" fmla="*/ 356576 h 1540934"/>
                <a:gd name="T54" fmla="*/ 524693 w 965255"/>
                <a:gd name="T55" fmla="*/ 254696 h 1540934"/>
                <a:gd name="T56" fmla="*/ 541618 w 965255"/>
                <a:gd name="T57" fmla="*/ 118862 h 1540934"/>
                <a:gd name="T58" fmla="*/ 626245 w 965255"/>
                <a:gd name="T59" fmla="*/ 16982 h 1540934"/>
                <a:gd name="T60" fmla="*/ 677021 w 965255"/>
                <a:gd name="T61" fmla="*/ 0 h 1540934"/>
                <a:gd name="T62" fmla="*/ 761656 w 965255"/>
                <a:gd name="T63" fmla="*/ 50936 h 15409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65255" h="1540934">
                  <a:moveTo>
                    <a:pt x="372533" y="152400"/>
                  </a:moveTo>
                  <a:cubicBezTo>
                    <a:pt x="366889" y="203200"/>
                    <a:pt x="367093" y="254996"/>
                    <a:pt x="355600" y="304800"/>
                  </a:cubicBezTo>
                  <a:cubicBezTo>
                    <a:pt x="349924" y="329397"/>
                    <a:pt x="330596" y="348898"/>
                    <a:pt x="321733" y="372534"/>
                  </a:cubicBezTo>
                  <a:cubicBezTo>
                    <a:pt x="313561" y="394325"/>
                    <a:pt x="313443" y="418659"/>
                    <a:pt x="304800" y="440267"/>
                  </a:cubicBezTo>
                  <a:cubicBezTo>
                    <a:pt x="290738" y="475423"/>
                    <a:pt x="268063" y="506711"/>
                    <a:pt x="254000" y="541867"/>
                  </a:cubicBezTo>
                  <a:cubicBezTo>
                    <a:pt x="197462" y="683211"/>
                    <a:pt x="299495" y="531562"/>
                    <a:pt x="169333" y="694267"/>
                  </a:cubicBezTo>
                  <a:cubicBezTo>
                    <a:pt x="126541" y="822641"/>
                    <a:pt x="156885" y="767308"/>
                    <a:pt x="84666" y="863600"/>
                  </a:cubicBezTo>
                  <a:cubicBezTo>
                    <a:pt x="79022" y="880533"/>
                    <a:pt x="74000" y="897687"/>
                    <a:pt x="67733" y="914400"/>
                  </a:cubicBezTo>
                  <a:cubicBezTo>
                    <a:pt x="57060" y="942861"/>
                    <a:pt x="41864" y="969742"/>
                    <a:pt x="33866" y="999067"/>
                  </a:cubicBezTo>
                  <a:cubicBezTo>
                    <a:pt x="24832" y="1032191"/>
                    <a:pt x="23075" y="1066887"/>
                    <a:pt x="16933" y="1100667"/>
                  </a:cubicBezTo>
                  <a:cubicBezTo>
                    <a:pt x="11785" y="1128984"/>
                    <a:pt x="5644" y="1157112"/>
                    <a:pt x="0" y="1185334"/>
                  </a:cubicBezTo>
                  <a:cubicBezTo>
                    <a:pt x="7179" y="1271483"/>
                    <a:pt x="-18825" y="1394440"/>
                    <a:pt x="67733" y="1456267"/>
                  </a:cubicBezTo>
                  <a:cubicBezTo>
                    <a:pt x="86671" y="1469794"/>
                    <a:pt x="112888" y="1467556"/>
                    <a:pt x="135466" y="1473200"/>
                  </a:cubicBezTo>
                  <a:cubicBezTo>
                    <a:pt x="163688" y="1490133"/>
                    <a:pt x="190695" y="1509281"/>
                    <a:pt x="220133" y="1524000"/>
                  </a:cubicBezTo>
                  <a:cubicBezTo>
                    <a:pt x="236098" y="1531983"/>
                    <a:pt x="253084" y="1540934"/>
                    <a:pt x="270933" y="1540934"/>
                  </a:cubicBezTo>
                  <a:cubicBezTo>
                    <a:pt x="417797" y="1540934"/>
                    <a:pt x="564444" y="1529645"/>
                    <a:pt x="711200" y="1524000"/>
                  </a:cubicBezTo>
                  <a:cubicBezTo>
                    <a:pt x="737765" y="1510718"/>
                    <a:pt x="805797" y="1480203"/>
                    <a:pt x="829733" y="1456267"/>
                  </a:cubicBezTo>
                  <a:cubicBezTo>
                    <a:pt x="844124" y="1441876"/>
                    <a:pt x="852814" y="1422725"/>
                    <a:pt x="863600" y="1405467"/>
                  </a:cubicBezTo>
                  <a:cubicBezTo>
                    <a:pt x="881044" y="1377557"/>
                    <a:pt x="897467" y="1349022"/>
                    <a:pt x="914400" y="1320800"/>
                  </a:cubicBezTo>
                  <a:cubicBezTo>
                    <a:pt x="920044" y="1264356"/>
                    <a:pt x="922007" y="1207421"/>
                    <a:pt x="931333" y="1151467"/>
                  </a:cubicBezTo>
                  <a:cubicBezTo>
                    <a:pt x="938985" y="1105555"/>
                    <a:pt x="966654" y="1062523"/>
                    <a:pt x="965200" y="1016000"/>
                  </a:cubicBezTo>
                  <a:cubicBezTo>
                    <a:pt x="960936" y="879546"/>
                    <a:pt x="939259" y="743839"/>
                    <a:pt x="914400" y="609600"/>
                  </a:cubicBezTo>
                  <a:cubicBezTo>
                    <a:pt x="910694" y="589589"/>
                    <a:pt x="892744" y="575081"/>
                    <a:pt x="880533" y="558800"/>
                  </a:cubicBezTo>
                  <a:cubicBezTo>
                    <a:pt x="813800" y="469823"/>
                    <a:pt x="827166" y="481976"/>
                    <a:pt x="745066" y="423334"/>
                  </a:cubicBezTo>
                  <a:cubicBezTo>
                    <a:pt x="728505" y="411505"/>
                    <a:pt x="712972" y="397484"/>
                    <a:pt x="694266" y="389467"/>
                  </a:cubicBezTo>
                  <a:cubicBezTo>
                    <a:pt x="672875" y="380299"/>
                    <a:pt x="648910" y="378928"/>
                    <a:pt x="626533" y="372534"/>
                  </a:cubicBezTo>
                  <a:cubicBezTo>
                    <a:pt x="609370" y="367630"/>
                    <a:pt x="592666" y="361245"/>
                    <a:pt x="575733" y="355600"/>
                  </a:cubicBezTo>
                  <a:cubicBezTo>
                    <a:pt x="558609" y="329915"/>
                    <a:pt x="524933" y="289055"/>
                    <a:pt x="524933" y="254000"/>
                  </a:cubicBezTo>
                  <a:cubicBezTo>
                    <a:pt x="524933" y="208493"/>
                    <a:pt x="529892" y="162437"/>
                    <a:pt x="541866" y="118534"/>
                  </a:cubicBezTo>
                  <a:cubicBezTo>
                    <a:pt x="548808" y="93082"/>
                    <a:pt x="608656" y="28852"/>
                    <a:pt x="626533" y="16934"/>
                  </a:cubicBezTo>
                  <a:cubicBezTo>
                    <a:pt x="641385" y="7033"/>
                    <a:pt x="660400" y="5645"/>
                    <a:pt x="677333" y="0"/>
                  </a:cubicBezTo>
                  <a:cubicBezTo>
                    <a:pt x="738635" y="40868"/>
                    <a:pt x="709930" y="24766"/>
                    <a:pt x="762000" y="508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115731" name="Straight Connector 28"/>
            <p:cNvCxnSpPr>
              <a:cxnSpLocks noChangeShapeType="1"/>
              <a:stCxn id="115736" idx="3"/>
            </p:cNvCxnSpPr>
            <p:nvPr/>
          </p:nvCxnSpPr>
          <p:spPr bwMode="auto">
            <a:xfrm>
              <a:off x="8101013" y="1784350"/>
              <a:ext cx="935037" cy="63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30"/>
            <p:cNvSpPr/>
            <p:nvPr/>
          </p:nvSpPr>
          <p:spPr bwMode="auto">
            <a:xfrm>
              <a:off x="6804025" y="2583619"/>
              <a:ext cx="352425" cy="431563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733" name="Oval 31"/>
            <p:cNvSpPr>
              <a:spLocks noChangeArrowheads="1"/>
            </p:cNvSpPr>
            <p:nvPr/>
          </p:nvSpPr>
          <p:spPr bwMode="auto">
            <a:xfrm>
              <a:off x="6156325" y="2006600"/>
              <a:ext cx="792163" cy="792163"/>
            </a:xfrm>
            <a:prstGeom prst="ellipse">
              <a:avLst/>
            </a:prstGeom>
            <a:solidFill>
              <a:srgbClr val="DD40A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cxnSp>
          <p:nvCxnSpPr>
            <p:cNvPr id="115734" name="Straight Arrow Connector 33"/>
            <p:cNvCxnSpPr>
              <a:cxnSpLocks noChangeShapeType="1"/>
            </p:cNvCxnSpPr>
            <p:nvPr/>
          </p:nvCxnSpPr>
          <p:spPr bwMode="auto">
            <a:xfrm flipH="1">
              <a:off x="7156450" y="2582863"/>
              <a:ext cx="368300" cy="1444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8387" name="Text Box 9"/>
          <p:cNvSpPr txBox="1">
            <a:spLocks noChangeArrowheads="1"/>
          </p:cNvSpPr>
          <p:nvPr/>
        </p:nvSpPr>
        <p:spPr bwMode="auto">
          <a:xfrm>
            <a:off x="631825" y="693738"/>
            <a:ext cx="3443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660066"/>
                </a:solidFill>
                <a:latin typeface="+mn-lt"/>
                <a:cs typeface="Trebuchet MS" charset="0"/>
              </a:rPr>
              <a:t>Polyadenylation</a:t>
            </a:r>
            <a:endParaRPr lang="en-US" sz="3600" dirty="0">
              <a:solidFill>
                <a:srgbClr val="660066"/>
              </a:solidFill>
              <a:latin typeface="+mn-lt"/>
              <a:cs typeface="Trebuchet MS" charset="0"/>
            </a:endParaRPr>
          </a:p>
        </p:txBody>
      </p:sp>
      <p:sp>
        <p:nvSpPr>
          <p:cNvPr id="115717" name="Slide Number Placeholder 3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626E0-3EA9-4C47-9D92-3160A92CCC4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6032500" y="1196975"/>
            <a:ext cx="1063625" cy="774700"/>
            <a:chOff x="4788024" y="4653136"/>
            <a:chExt cx="1063352" cy="775320"/>
          </a:xfrm>
        </p:grpSpPr>
        <p:sp>
          <p:nvSpPr>
            <p:cNvPr id="13" name="Oval 12"/>
            <p:cNvSpPr/>
            <p:nvPr/>
          </p:nvSpPr>
          <p:spPr bwMode="auto">
            <a:xfrm rot="5400000">
              <a:off x="4984528" y="4672705"/>
              <a:ext cx="559247" cy="9522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4859444" y="4653136"/>
              <a:ext cx="288851" cy="50364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011805" y="5013787"/>
              <a:ext cx="207909" cy="29551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292719" y="4797715"/>
              <a:ext cx="558657" cy="3129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6739" name="AutoShape 12"/>
          <p:cNvSpPr>
            <a:spLocks noChangeArrowheads="1"/>
          </p:cNvSpPr>
          <p:nvPr/>
        </p:nvSpPr>
        <p:spPr bwMode="auto">
          <a:xfrm rot="-5601113">
            <a:off x="1192213" y="1597025"/>
            <a:ext cx="558800" cy="660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6740" name="Straight Connector 5"/>
          <p:cNvCxnSpPr>
            <a:cxnSpLocks noChangeShapeType="1"/>
          </p:cNvCxnSpPr>
          <p:nvPr/>
        </p:nvCxnSpPr>
        <p:spPr bwMode="auto">
          <a:xfrm flipV="1">
            <a:off x="1281113" y="1844675"/>
            <a:ext cx="5832475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1928813" y="1773238"/>
            <a:ext cx="2952750" cy="215900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397" name="TextBox 8"/>
          <p:cNvSpPr txBox="1">
            <a:spLocks noChangeArrowheads="1"/>
          </p:cNvSpPr>
          <p:nvPr/>
        </p:nvSpPr>
        <p:spPr bwMode="auto">
          <a:xfrm>
            <a:off x="6081713" y="1547813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0D0D0D"/>
                </a:solidFill>
                <a:latin typeface="+mn-lt"/>
                <a:cs typeface="Trebuchet MS" charset="0"/>
              </a:rPr>
              <a:t>AAUAA</a:t>
            </a:r>
          </a:p>
        </p:txBody>
      </p:sp>
      <p:sp>
        <p:nvSpPr>
          <p:cNvPr id="59398" name="TextBox 9"/>
          <p:cNvSpPr txBox="1">
            <a:spLocks noChangeArrowheads="1"/>
          </p:cNvSpPr>
          <p:nvPr/>
        </p:nvSpPr>
        <p:spPr bwMode="auto">
          <a:xfrm>
            <a:off x="4448175" y="1412875"/>
            <a:ext cx="809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+mn-lt"/>
                <a:cs typeface="Trebuchet MS" charset="0"/>
              </a:rPr>
              <a:t>STOP</a:t>
            </a:r>
          </a:p>
        </p:txBody>
      </p:sp>
      <p:sp>
        <p:nvSpPr>
          <p:cNvPr id="59399" name="TextBox 10"/>
          <p:cNvSpPr txBox="1">
            <a:spLocks noChangeArrowheads="1"/>
          </p:cNvSpPr>
          <p:nvPr/>
        </p:nvSpPr>
        <p:spPr bwMode="auto">
          <a:xfrm>
            <a:off x="1725613" y="138271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+mn-lt"/>
                <a:cs typeface="Trebuchet MS" charset="0"/>
              </a:rPr>
              <a:t>AUG</a:t>
            </a:r>
          </a:p>
        </p:txBody>
      </p:sp>
      <p:sp>
        <p:nvSpPr>
          <p:cNvPr id="59400" name="TextBox 23"/>
          <p:cNvSpPr txBox="1">
            <a:spLocks noChangeArrowheads="1"/>
          </p:cNvSpPr>
          <p:nvPr/>
        </p:nvSpPr>
        <p:spPr bwMode="auto">
          <a:xfrm>
            <a:off x="631825" y="1382713"/>
            <a:ext cx="60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FF6600"/>
                </a:solidFill>
                <a:latin typeface="+mn-lt"/>
                <a:cs typeface="Trebuchet MS" charset="0"/>
              </a:rPr>
              <a:t>Cap</a:t>
            </a:r>
          </a:p>
        </p:txBody>
      </p:sp>
      <p:sp>
        <p:nvSpPr>
          <p:cNvPr id="59401" name="TextBox 22"/>
          <p:cNvSpPr txBox="1">
            <a:spLocks noChangeArrowheads="1"/>
          </p:cNvSpPr>
          <p:nvPr/>
        </p:nvSpPr>
        <p:spPr bwMode="auto">
          <a:xfrm>
            <a:off x="560388" y="4452938"/>
            <a:ext cx="73453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200" dirty="0">
              <a:solidFill>
                <a:srgbClr val="DD40AA"/>
              </a:solidFill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DD40AA"/>
                </a:solidFill>
                <a:latin typeface="+mn-lt"/>
                <a:cs typeface="Trebuchet MS" charset="0"/>
              </a:rPr>
              <a:t>PAP </a:t>
            </a:r>
            <a:r>
              <a:rPr lang="en-US" sz="2200" dirty="0">
                <a:latin typeface="+mn-lt"/>
                <a:cs typeface="Trebuchet MS" charset="0"/>
              </a:rPr>
              <a:t>adds a short poly A tail </a:t>
            </a:r>
          </a:p>
          <a:p>
            <a:pPr>
              <a:defRPr/>
            </a:pPr>
            <a:endParaRPr lang="en-US" sz="2200" dirty="0">
              <a:solidFill>
                <a:srgbClr val="DD40AA"/>
              </a:solidFill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+mn-lt"/>
                <a:cs typeface="Trebuchet MS" charset="0"/>
              </a:rPr>
              <a:t>This is bound by </a:t>
            </a:r>
            <a:r>
              <a:rPr lang="en-US" sz="2200" dirty="0">
                <a:solidFill>
                  <a:srgbClr val="AAAB00"/>
                </a:solidFill>
                <a:latin typeface="+mn-lt"/>
                <a:cs typeface="Trebuchet MS" charset="0"/>
              </a:rPr>
              <a:t>PABP2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Trebuchet MS" charset="0"/>
              </a:rPr>
              <a:t> which accelerates </a:t>
            </a:r>
            <a:r>
              <a:rPr lang="en-US" sz="2200" dirty="0">
                <a:solidFill>
                  <a:srgbClr val="DD40AA"/>
                </a:solidFill>
                <a:latin typeface="+mn-lt"/>
                <a:cs typeface="Trebuchet MS" charset="0"/>
              </a:rPr>
              <a:t>PAP</a:t>
            </a:r>
            <a:r>
              <a:rPr lang="en-US" sz="2200" dirty="0">
                <a:solidFill>
                  <a:srgbClr val="000000"/>
                </a:solidFill>
                <a:latin typeface="+mn-lt"/>
                <a:cs typeface="Trebuchet MS" charset="0"/>
              </a:rPr>
              <a:t> action leading to the addition of up to 250 As</a:t>
            </a:r>
            <a:r>
              <a:rPr lang="en-US" sz="2200" dirty="0">
                <a:latin typeface="+mn-lt"/>
                <a:cs typeface="Trebuchet MS" charset="0"/>
              </a:rPr>
              <a:t>.</a:t>
            </a:r>
            <a:endParaRPr lang="en-US" sz="2200" dirty="0">
              <a:solidFill>
                <a:srgbClr val="000000"/>
              </a:solidFill>
              <a:latin typeface="+mn-lt"/>
              <a:cs typeface="Trebuchet MS" charset="0"/>
            </a:endParaRPr>
          </a:p>
        </p:txBody>
      </p:sp>
      <p:sp>
        <p:nvSpPr>
          <p:cNvPr id="116747" name="Freeform 1"/>
          <p:cNvSpPr>
            <a:spLocks/>
          </p:cNvSpPr>
          <p:nvPr/>
        </p:nvSpPr>
        <p:spPr bwMode="auto">
          <a:xfrm>
            <a:off x="7091363" y="1841500"/>
            <a:ext cx="1030287" cy="866775"/>
          </a:xfrm>
          <a:custGeom>
            <a:avLst/>
            <a:gdLst>
              <a:gd name="T0" fmla="*/ 0 w 880533"/>
              <a:gd name="T1" fmla="*/ 0 h 1117600"/>
              <a:gd name="T2" fmla="*/ 487341 w 880533"/>
              <a:gd name="T3" fmla="*/ 1719 h 1117600"/>
              <a:gd name="T4" fmla="*/ 1183543 w 880533"/>
              <a:gd name="T5" fmla="*/ 10320 h 1117600"/>
              <a:gd name="T6" fmla="*/ 1462024 w 880533"/>
              <a:gd name="T7" fmla="*/ 13759 h 1117600"/>
              <a:gd name="T8" fmla="*/ 1740502 w 880533"/>
              <a:gd name="T9" fmla="*/ 17199 h 1117600"/>
              <a:gd name="T10" fmla="*/ 1949367 w 880533"/>
              <a:gd name="T11" fmla="*/ 18918 h 1117600"/>
              <a:gd name="T12" fmla="*/ 2436709 w 880533"/>
              <a:gd name="T13" fmla="*/ 22359 h 1117600"/>
              <a:gd name="T14" fmla="*/ 2575949 w 880533"/>
              <a:gd name="T15" fmla="*/ 27518 h 1117600"/>
              <a:gd name="T16" fmla="*/ 2784812 w 880533"/>
              <a:gd name="T17" fmla="*/ 30958 h 1117600"/>
              <a:gd name="T18" fmla="*/ 2854429 w 880533"/>
              <a:gd name="T19" fmla="*/ 37837 h 1117600"/>
              <a:gd name="T20" fmla="*/ 2924051 w 880533"/>
              <a:gd name="T21" fmla="*/ 42998 h 1117600"/>
              <a:gd name="T22" fmla="*/ 2993672 w 880533"/>
              <a:gd name="T23" fmla="*/ 51596 h 1117600"/>
              <a:gd name="T24" fmla="*/ 3132912 w 880533"/>
              <a:gd name="T25" fmla="*/ 65356 h 1117600"/>
              <a:gd name="T26" fmla="*/ 3272152 w 880533"/>
              <a:gd name="T27" fmla="*/ 84275 h 1117600"/>
              <a:gd name="T28" fmla="*/ 3411392 w 880533"/>
              <a:gd name="T29" fmla="*/ 96314 h 1117600"/>
              <a:gd name="T30" fmla="*/ 3550634 w 880533"/>
              <a:gd name="T31" fmla="*/ 106634 h 1117600"/>
              <a:gd name="T32" fmla="*/ 3620251 w 880533"/>
              <a:gd name="T33" fmla="*/ 113513 h 1117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0533" h="1117600">
                <a:moveTo>
                  <a:pt x="0" y="0"/>
                </a:moveTo>
                <a:cubicBezTo>
                  <a:pt x="39511" y="5644"/>
                  <a:pt x="80896" y="3649"/>
                  <a:pt x="118533" y="16933"/>
                </a:cubicBezTo>
                <a:cubicBezTo>
                  <a:pt x="178042" y="37936"/>
                  <a:pt x="231422" y="73378"/>
                  <a:pt x="287866" y="101600"/>
                </a:cubicBezTo>
                <a:lnTo>
                  <a:pt x="355600" y="135467"/>
                </a:lnTo>
                <a:cubicBezTo>
                  <a:pt x="378178" y="146756"/>
                  <a:pt x="399386" y="161350"/>
                  <a:pt x="423333" y="169333"/>
                </a:cubicBezTo>
                <a:cubicBezTo>
                  <a:pt x="440266" y="174978"/>
                  <a:pt x="456970" y="181363"/>
                  <a:pt x="474133" y="186267"/>
                </a:cubicBezTo>
                <a:cubicBezTo>
                  <a:pt x="622996" y="228800"/>
                  <a:pt x="470845" y="179527"/>
                  <a:pt x="592666" y="220133"/>
                </a:cubicBezTo>
                <a:cubicBezTo>
                  <a:pt x="603955" y="237066"/>
                  <a:pt x="612142" y="256542"/>
                  <a:pt x="626533" y="270933"/>
                </a:cubicBezTo>
                <a:cubicBezTo>
                  <a:pt x="640924" y="285324"/>
                  <a:pt x="666044" y="287867"/>
                  <a:pt x="677333" y="304800"/>
                </a:cubicBezTo>
                <a:cubicBezTo>
                  <a:pt x="690242" y="324164"/>
                  <a:pt x="687872" y="350156"/>
                  <a:pt x="694266" y="372533"/>
                </a:cubicBezTo>
                <a:cubicBezTo>
                  <a:pt x="699170" y="389696"/>
                  <a:pt x="706871" y="406017"/>
                  <a:pt x="711200" y="423333"/>
                </a:cubicBezTo>
                <a:cubicBezTo>
                  <a:pt x="718181" y="451255"/>
                  <a:pt x="721153" y="480078"/>
                  <a:pt x="728133" y="508000"/>
                </a:cubicBezTo>
                <a:cubicBezTo>
                  <a:pt x="760848" y="638863"/>
                  <a:pt x="730793" y="456226"/>
                  <a:pt x="762000" y="643467"/>
                </a:cubicBezTo>
                <a:cubicBezTo>
                  <a:pt x="784372" y="777698"/>
                  <a:pt x="768001" y="727560"/>
                  <a:pt x="795866" y="829733"/>
                </a:cubicBezTo>
                <a:cubicBezTo>
                  <a:pt x="806678" y="869377"/>
                  <a:pt x="817648" y="908992"/>
                  <a:pt x="829733" y="948267"/>
                </a:cubicBezTo>
                <a:cubicBezTo>
                  <a:pt x="840232" y="982387"/>
                  <a:pt x="854942" y="1015234"/>
                  <a:pt x="863600" y="1049867"/>
                </a:cubicBezTo>
                <a:lnTo>
                  <a:pt x="880533" y="1117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8" name="Oval 31"/>
          <p:cNvSpPr>
            <a:spLocks noChangeArrowheads="1"/>
          </p:cNvSpPr>
          <p:nvPr/>
        </p:nvSpPr>
        <p:spPr bwMode="auto">
          <a:xfrm>
            <a:off x="7616825" y="2205038"/>
            <a:ext cx="792163" cy="792162"/>
          </a:xfrm>
          <a:prstGeom prst="ellipse">
            <a:avLst/>
          </a:prstGeom>
          <a:solidFill>
            <a:srgbClr val="DD40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6749" name="Straight Arrow Connector 18"/>
          <p:cNvCxnSpPr>
            <a:cxnSpLocks noChangeShapeType="1"/>
          </p:cNvCxnSpPr>
          <p:nvPr/>
        </p:nvCxnSpPr>
        <p:spPr bwMode="auto">
          <a:xfrm>
            <a:off x="8048625" y="1773238"/>
            <a:ext cx="217488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750" name="Group 32"/>
          <p:cNvGrpSpPr>
            <a:grpSpLocks/>
          </p:cNvGrpSpPr>
          <p:nvPr/>
        </p:nvGrpSpPr>
        <p:grpSpPr bwMode="auto">
          <a:xfrm>
            <a:off x="6032500" y="2924175"/>
            <a:ext cx="1063625" cy="776288"/>
            <a:chOff x="4788024" y="4653136"/>
            <a:chExt cx="1063352" cy="775320"/>
          </a:xfrm>
        </p:grpSpPr>
        <p:sp>
          <p:nvSpPr>
            <p:cNvPr id="35" name="Oval 34"/>
            <p:cNvSpPr/>
            <p:nvPr/>
          </p:nvSpPr>
          <p:spPr bwMode="auto">
            <a:xfrm rot="5400000">
              <a:off x="4984307" y="4672484"/>
              <a:ext cx="559689" cy="9522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859444" y="4653136"/>
              <a:ext cx="288851" cy="5041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011805" y="5013050"/>
              <a:ext cx="207909" cy="29649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292719" y="4797419"/>
              <a:ext cx="558657" cy="31234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6751" name="AutoShape 12"/>
          <p:cNvSpPr>
            <a:spLocks noChangeArrowheads="1"/>
          </p:cNvSpPr>
          <p:nvPr/>
        </p:nvSpPr>
        <p:spPr bwMode="auto">
          <a:xfrm rot="-5601113">
            <a:off x="1192213" y="3324225"/>
            <a:ext cx="558800" cy="660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6752" name="Straight Connector 39"/>
          <p:cNvCxnSpPr>
            <a:cxnSpLocks noChangeShapeType="1"/>
          </p:cNvCxnSpPr>
          <p:nvPr/>
        </p:nvCxnSpPr>
        <p:spPr bwMode="auto">
          <a:xfrm flipV="1">
            <a:off x="1281113" y="3573463"/>
            <a:ext cx="5832475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753" name="Rectangle 40"/>
          <p:cNvSpPr>
            <a:spLocks noChangeArrowheads="1"/>
          </p:cNvSpPr>
          <p:nvPr/>
        </p:nvSpPr>
        <p:spPr bwMode="auto">
          <a:xfrm>
            <a:off x="1928813" y="3500438"/>
            <a:ext cx="2952750" cy="215900"/>
          </a:xfrm>
          <a:prstGeom prst="rect">
            <a:avLst/>
          </a:prstGeom>
          <a:solidFill>
            <a:srgbClr val="4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409" name="TextBox 41"/>
          <p:cNvSpPr txBox="1">
            <a:spLocks noChangeArrowheads="1"/>
          </p:cNvSpPr>
          <p:nvPr/>
        </p:nvSpPr>
        <p:spPr bwMode="auto">
          <a:xfrm>
            <a:off x="6081713" y="3275013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0D0D0D"/>
                </a:solidFill>
                <a:latin typeface="+mn-lt"/>
                <a:cs typeface="Trebuchet MS" charset="0"/>
              </a:rPr>
              <a:t>AAUAA</a:t>
            </a:r>
          </a:p>
        </p:txBody>
      </p:sp>
      <p:sp>
        <p:nvSpPr>
          <p:cNvPr id="59410" name="TextBox 42"/>
          <p:cNvSpPr txBox="1">
            <a:spLocks noChangeArrowheads="1"/>
          </p:cNvSpPr>
          <p:nvPr/>
        </p:nvSpPr>
        <p:spPr bwMode="auto">
          <a:xfrm>
            <a:off x="4448175" y="3141663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+mn-lt"/>
                <a:cs typeface="Trebuchet MS" charset="0"/>
              </a:rPr>
              <a:t>STOP</a:t>
            </a:r>
          </a:p>
        </p:txBody>
      </p:sp>
      <p:sp>
        <p:nvSpPr>
          <p:cNvPr id="59411" name="TextBox 43"/>
          <p:cNvSpPr txBox="1">
            <a:spLocks noChangeArrowheads="1"/>
          </p:cNvSpPr>
          <p:nvPr/>
        </p:nvSpPr>
        <p:spPr bwMode="auto">
          <a:xfrm>
            <a:off x="1725613" y="3111500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+mn-lt"/>
                <a:cs typeface="Trebuchet MS" charset="0"/>
              </a:rPr>
              <a:t>AUG</a:t>
            </a:r>
          </a:p>
        </p:txBody>
      </p:sp>
      <p:sp>
        <p:nvSpPr>
          <p:cNvPr id="59412" name="TextBox 44"/>
          <p:cNvSpPr txBox="1">
            <a:spLocks noChangeArrowheads="1"/>
          </p:cNvSpPr>
          <p:nvPr/>
        </p:nvSpPr>
        <p:spPr bwMode="auto">
          <a:xfrm>
            <a:off x="631825" y="3111500"/>
            <a:ext cx="60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solidFill>
                  <a:srgbClr val="FF6600"/>
                </a:solidFill>
                <a:latin typeface="+mn-lt"/>
                <a:cs typeface="Trebuchet MS" charset="0"/>
              </a:rPr>
              <a:t>Cap</a:t>
            </a:r>
          </a:p>
        </p:txBody>
      </p:sp>
      <p:sp>
        <p:nvSpPr>
          <p:cNvPr id="116758" name="Freeform 45"/>
          <p:cNvSpPr>
            <a:spLocks/>
          </p:cNvSpPr>
          <p:nvPr/>
        </p:nvSpPr>
        <p:spPr bwMode="auto">
          <a:xfrm>
            <a:off x="7091363" y="3570288"/>
            <a:ext cx="1101725" cy="1082675"/>
          </a:xfrm>
          <a:custGeom>
            <a:avLst/>
            <a:gdLst>
              <a:gd name="T0" fmla="*/ 0 w 880533"/>
              <a:gd name="T1" fmla="*/ 0 h 1117600"/>
              <a:gd name="T2" fmla="*/ 891427 w 880533"/>
              <a:gd name="T3" fmla="*/ 12729 h 1117600"/>
              <a:gd name="T4" fmla="*/ 2164899 w 880533"/>
              <a:gd name="T5" fmla="*/ 76383 h 1117600"/>
              <a:gd name="T6" fmla="*/ 2674291 w 880533"/>
              <a:gd name="T7" fmla="*/ 101843 h 1117600"/>
              <a:gd name="T8" fmla="*/ 3183688 w 880533"/>
              <a:gd name="T9" fmla="*/ 127302 h 1117600"/>
              <a:gd name="T10" fmla="*/ 3565727 w 880533"/>
              <a:gd name="T11" fmla="*/ 140035 h 1117600"/>
              <a:gd name="T12" fmla="*/ 4457155 w 880533"/>
              <a:gd name="T13" fmla="*/ 165494 h 1117600"/>
              <a:gd name="T14" fmla="*/ 4711848 w 880533"/>
              <a:gd name="T15" fmla="*/ 203686 h 1117600"/>
              <a:gd name="T16" fmla="*/ 5093890 w 880533"/>
              <a:gd name="T17" fmla="*/ 229148 h 1117600"/>
              <a:gd name="T18" fmla="*/ 5221240 w 880533"/>
              <a:gd name="T19" fmla="*/ 280067 h 1117600"/>
              <a:gd name="T20" fmla="*/ 5348589 w 880533"/>
              <a:gd name="T21" fmla="*/ 318259 h 1117600"/>
              <a:gd name="T22" fmla="*/ 5475939 w 880533"/>
              <a:gd name="T23" fmla="*/ 381910 h 1117600"/>
              <a:gd name="T24" fmla="*/ 5730632 w 880533"/>
              <a:gd name="T25" fmla="*/ 483753 h 1117600"/>
              <a:gd name="T26" fmla="*/ 5985317 w 880533"/>
              <a:gd name="T27" fmla="*/ 623787 h 1117600"/>
              <a:gd name="T28" fmla="*/ 6240019 w 880533"/>
              <a:gd name="T29" fmla="*/ 712899 h 1117600"/>
              <a:gd name="T30" fmla="*/ 6494718 w 880533"/>
              <a:gd name="T31" fmla="*/ 789282 h 1117600"/>
              <a:gd name="T32" fmla="*/ 6622066 w 880533"/>
              <a:gd name="T33" fmla="*/ 840203 h 11176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80533" h="1117600">
                <a:moveTo>
                  <a:pt x="0" y="0"/>
                </a:moveTo>
                <a:cubicBezTo>
                  <a:pt x="39511" y="5644"/>
                  <a:pt x="80896" y="3649"/>
                  <a:pt x="118533" y="16933"/>
                </a:cubicBezTo>
                <a:cubicBezTo>
                  <a:pt x="178042" y="37936"/>
                  <a:pt x="231422" y="73378"/>
                  <a:pt x="287866" y="101600"/>
                </a:cubicBezTo>
                <a:lnTo>
                  <a:pt x="355600" y="135467"/>
                </a:lnTo>
                <a:cubicBezTo>
                  <a:pt x="378178" y="146756"/>
                  <a:pt x="399386" y="161350"/>
                  <a:pt x="423333" y="169333"/>
                </a:cubicBezTo>
                <a:cubicBezTo>
                  <a:pt x="440266" y="174978"/>
                  <a:pt x="456970" y="181363"/>
                  <a:pt x="474133" y="186267"/>
                </a:cubicBezTo>
                <a:cubicBezTo>
                  <a:pt x="622996" y="228800"/>
                  <a:pt x="470845" y="179527"/>
                  <a:pt x="592666" y="220133"/>
                </a:cubicBezTo>
                <a:cubicBezTo>
                  <a:pt x="603955" y="237066"/>
                  <a:pt x="612142" y="256542"/>
                  <a:pt x="626533" y="270933"/>
                </a:cubicBezTo>
                <a:cubicBezTo>
                  <a:pt x="640924" y="285324"/>
                  <a:pt x="666044" y="287867"/>
                  <a:pt x="677333" y="304800"/>
                </a:cubicBezTo>
                <a:cubicBezTo>
                  <a:pt x="690242" y="324164"/>
                  <a:pt x="687872" y="350156"/>
                  <a:pt x="694266" y="372533"/>
                </a:cubicBezTo>
                <a:cubicBezTo>
                  <a:pt x="699170" y="389696"/>
                  <a:pt x="706871" y="406017"/>
                  <a:pt x="711200" y="423333"/>
                </a:cubicBezTo>
                <a:cubicBezTo>
                  <a:pt x="718181" y="451255"/>
                  <a:pt x="721153" y="480078"/>
                  <a:pt x="728133" y="508000"/>
                </a:cubicBezTo>
                <a:cubicBezTo>
                  <a:pt x="760848" y="638863"/>
                  <a:pt x="730793" y="456226"/>
                  <a:pt x="762000" y="643467"/>
                </a:cubicBezTo>
                <a:cubicBezTo>
                  <a:pt x="784372" y="777698"/>
                  <a:pt x="768001" y="727560"/>
                  <a:pt x="795866" y="829733"/>
                </a:cubicBezTo>
                <a:cubicBezTo>
                  <a:pt x="806678" y="869377"/>
                  <a:pt x="817648" y="908992"/>
                  <a:pt x="829733" y="948267"/>
                </a:cubicBezTo>
                <a:cubicBezTo>
                  <a:pt x="840232" y="982387"/>
                  <a:pt x="854942" y="1015234"/>
                  <a:pt x="863600" y="1049867"/>
                </a:cubicBezTo>
                <a:lnTo>
                  <a:pt x="880533" y="1117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9" name="Oval 46"/>
          <p:cNvSpPr>
            <a:spLocks noChangeArrowheads="1"/>
          </p:cNvSpPr>
          <p:nvPr/>
        </p:nvSpPr>
        <p:spPr bwMode="auto">
          <a:xfrm>
            <a:off x="8266113" y="5805488"/>
            <a:ext cx="790575" cy="792162"/>
          </a:xfrm>
          <a:prstGeom prst="ellipse">
            <a:avLst/>
          </a:prstGeom>
          <a:solidFill>
            <a:srgbClr val="DD40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6760" name="Straight Arrow Connector 47"/>
          <p:cNvCxnSpPr>
            <a:cxnSpLocks noChangeShapeType="1"/>
          </p:cNvCxnSpPr>
          <p:nvPr/>
        </p:nvCxnSpPr>
        <p:spPr bwMode="auto">
          <a:xfrm>
            <a:off x="8913813" y="5516563"/>
            <a:ext cx="21590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6" name="TextBox 20"/>
          <p:cNvSpPr txBox="1">
            <a:spLocks noChangeArrowheads="1"/>
          </p:cNvSpPr>
          <p:nvPr/>
        </p:nvSpPr>
        <p:spPr bwMode="auto">
          <a:xfrm rot="4352302">
            <a:off x="7337426" y="4784725"/>
            <a:ext cx="203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+mn-lt"/>
                <a:cs typeface="Calibri" charset="0"/>
              </a:rPr>
              <a:t>AAAAAAAAA</a:t>
            </a:r>
          </a:p>
        </p:txBody>
      </p:sp>
      <p:sp>
        <p:nvSpPr>
          <p:cNvPr id="116762" name="Diamond 26"/>
          <p:cNvSpPr>
            <a:spLocks noChangeArrowheads="1"/>
          </p:cNvSpPr>
          <p:nvPr/>
        </p:nvSpPr>
        <p:spPr bwMode="auto">
          <a:xfrm>
            <a:off x="8193088" y="4149725"/>
            <a:ext cx="504825" cy="503238"/>
          </a:xfrm>
          <a:prstGeom prst="diamond">
            <a:avLst/>
          </a:prstGeom>
          <a:solidFill>
            <a:srgbClr val="AAAB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6763" name="Diamond 48"/>
          <p:cNvSpPr>
            <a:spLocks noChangeArrowheads="1"/>
          </p:cNvSpPr>
          <p:nvPr/>
        </p:nvSpPr>
        <p:spPr bwMode="auto">
          <a:xfrm>
            <a:off x="8337550" y="4652963"/>
            <a:ext cx="503238" cy="504825"/>
          </a:xfrm>
          <a:prstGeom prst="diamond">
            <a:avLst/>
          </a:prstGeom>
          <a:solidFill>
            <a:srgbClr val="AAAB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6764" name="Diamond 49"/>
          <p:cNvSpPr>
            <a:spLocks noChangeArrowheads="1"/>
          </p:cNvSpPr>
          <p:nvPr/>
        </p:nvSpPr>
        <p:spPr bwMode="auto">
          <a:xfrm>
            <a:off x="8482013" y="5084763"/>
            <a:ext cx="503237" cy="504825"/>
          </a:xfrm>
          <a:prstGeom prst="diamond">
            <a:avLst/>
          </a:prstGeom>
          <a:solidFill>
            <a:srgbClr val="AAAB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9420" name="Text Box 9"/>
          <p:cNvSpPr txBox="1">
            <a:spLocks noChangeArrowheads="1"/>
          </p:cNvSpPr>
          <p:nvPr/>
        </p:nvSpPr>
        <p:spPr bwMode="auto">
          <a:xfrm>
            <a:off x="784225" y="477838"/>
            <a:ext cx="3441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 smtClean="0">
                <a:solidFill>
                  <a:srgbClr val="660066"/>
                </a:solidFill>
                <a:latin typeface="+mn-lt"/>
                <a:cs typeface="Trebuchet MS" charset="0"/>
              </a:rPr>
              <a:t>Polyadenylation</a:t>
            </a:r>
            <a:endParaRPr lang="en-US" sz="3600" dirty="0">
              <a:solidFill>
                <a:srgbClr val="660066"/>
              </a:solidFill>
              <a:latin typeface="+mn-lt"/>
              <a:cs typeface="Trebuchet MS" charset="0"/>
            </a:endParaRPr>
          </a:p>
        </p:txBody>
      </p:sp>
      <p:sp>
        <p:nvSpPr>
          <p:cNvPr id="116766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7473950" y="64531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F5EEE0-453E-4F65-A13F-E018FD9164A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&#10;Fig 26-22.JPG                                                  000158B7Mac Full O' Cyclase            985CFB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54125"/>
            <a:ext cx="7621588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457200" y="311150"/>
            <a:ext cx="8956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rgbClr val="660066"/>
                </a:solidFill>
                <a:latin typeface="Trebuchet MS" panose="020B0603020202020204" pitchFamily="34" charset="0"/>
              </a:rPr>
              <a:t>Example:</a:t>
            </a:r>
            <a:r>
              <a:rPr lang="en-US" altLang="en-US" sz="2000" b="1">
                <a:solidFill>
                  <a:srgbClr val="660066"/>
                </a:solidFill>
                <a:latin typeface="Trebuchet MS" panose="020B0603020202020204" pitchFamily="34" charset="0"/>
              </a:rPr>
              <a:t> Calcitonin and CGRP Come from the Same Gene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0066"/>
                </a:solidFill>
                <a:latin typeface="Trebuchet MS" panose="020B0603020202020204" pitchFamily="34" charset="0"/>
              </a:rPr>
              <a:t>The tissue it’s expressed in determines which  mature mRNA is produced</a:t>
            </a:r>
          </a:p>
        </p:txBody>
      </p:sp>
      <p:sp>
        <p:nvSpPr>
          <p:cNvPr id="11878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61959-A244-4CE7-B3AC-CA93445172F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6"/>
          <p:cNvSpPr txBox="1">
            <a:spLocks noChangeArrowheads="1"/>
          </p:cNvSpPr>
          <p:nvPr/>
        </p:nvSpPr>
        <p:spPr bwMode="auto">
          <a:xfrm>
            <a:off x="848544" y="674688"/>
            <a:ext cx="871296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660066"/>
                </a:solidFill>
                <a:latin typeface="+mn-lt"/>
                <a:cs typeface="Trebuchet MS" charset="0"/>
              </a:rPr>
              <a:t>Poly(A) mutations causing disease</a:t>
            </a:r>
          </a:p>
          <a:p>
            <a:pPr>
              <a:defRPr/>
            </a:pPr>
            <a:endParaRPr lang="en-US" sz="800" b="1" dirty="0">
              <a:solidFill>
                <a:srgbClr val="660066"/>
              </a:solidFill>
              <a:latin typeface="+mn-lt"/>
              <a:cs typeface="Trebuchet MS" charset="0"/>
            </a:endParaRPr>
          </a:p>
          <a:p>
            <a:pPr>
              <a:defRPr/>
            </a:pPr>
            <a:endParaRPr lang="en-US" sz="2000" dirty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sz="2000" b="1" i="1" dirty="0">
                <a:latin typeface="+mn-lt"/>
                <a:cs typeface="Trebuchet MS" charset="0"/>
              </a:rPr>
              <a:t>Loss-of-function</a:t>
            </a:r>
            <a:r>
              <a:rPr lang="en-US" sz="2000" dirty="0">
                <a:latin typeface="+mn-lt"/>
                <a:cs typeface="Trebuchet MS" charset="0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+mn-lt"/>
                <a:cs typeface="Trebuchet MS" charset="0"/>
              </a:rPr>
              <a:t>•Alpha-</a:t>
            </a:r>
            <a:r>
              <a:rPr lang="en-US" sz="2000" dirty="0" err="1">
                <a:latin typeface="+mn-lt"/>
                <a:cs typeface="Trebuchet MS" charset="0"/>
              </a:rPr>
              <a:t>thalassemias</a:t>
            </a:r>
            <a:r>
              <a:rPr lang="en-US" sz="2000" dirty="0">
                <a:latin typeface="+mn-lt"/>
                <a:cs typeface="Trebuchet MS" charset="0"/>
              </a:rPr>
              <a:t> (</a:t>
            </a:r>
            <a:r>
              <a:rPr lang="en-US" sz="2000" dirty="0">
                <a:latin typeface="+mn-lt"/>
                <a:cs typeface="Trebuchet MS" charset="0"/>
                <a:hlinkClick r:id="rId3"/>
              </a:rPr>
              <a:t>Higgs </a:t>
            </a:r>
            <a:r>
              <a:rPr lang="en-US" sz="2000" i="1" dirty="0">
                <a:latin typeface="+mn-lt"/>
                <a:cs typeface="Trebuchet MS" charset="0"/>
                <a:hlinkClick r:id="rId3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3"/>
              </a:rPr>
              <a:t>, 1983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4"/>
              </a:rPr>
              <a:t>Harteveld </a:t>
            </a:r>
            <a:r>
              <a:rPr lang="en-US" sz="2000" i="1" dirty="0">
                <a:latin typeface="+mn-lt"/>
                <a:cs typeface="Trebuchet MS" charset="0"/>
                <a:hlinkClick r:id="rId4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4"/>
              </a:rPr>
              <a:t>, 1994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  <a:endParaRPr lang="en-US" sz="2000" dirty="0" smtClean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sz="2000" dirty="0" smtClean="0">
                <a:latin typeface="+mn-lt"/>
                <a:cs typeface="Trebuchet MS" charset="0"/>
              </a:rPr>
              <a:t>•</a:t>
            </a:r>
            <a:r>
              <a:rPr lang="en-US" sz="2000" dirty="0">
                <a:latin typeface="+mn-lt"/>
                <a:cs typeface="Trebuchet MS" charset="0"/>
              </a:rPr>
              <a:t>Beta-</a:t>
            </a:r>
            <a:r>
              <a:rPr lang="en-US" sz="2000" dirty="0" err="1">
                <a:latin typeface="+mn-lt"/>
                <a:cs typeface="Trebuchet MS" charset="0"/>
              </a:rPr>
              <a:t>thalassemias</a:t>
            </a:r>
            <a:r>
              <a:rPr lang="en-US" sz="2000" dirty="0">
                <a:latin typeface="+mn-lt"/>
                <a:cs typeface="Trebuchet MS" charset="0"/>
              </a:rPr>
              <a:t> (</a:t>
            </a:r>
            <a:r>
              <a:rPr lang="en-US" sz="2000" dirty="0">
                <a:latin typeface="+mn-lt"/>
                <a:cs typeface="Trebuchet MS" charset="0"/>
                <a:hlinkClick r:id="rId5"/>
              </a:rPr>
              <a:t>Orkin </a:t>
            </a:r>
            <a:r>
              <a:rPr lang="en-US" sz="2000" i="1" dirty="0">
                <a:latin typeface="+mn-lt"/>
                <a:cs typeface="Trebuchet MS" charset="0"/>
                <a:hlinkClick r:id="rId5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5"/>
              </a:rPr>
              <a:t>, 1985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6"/>
              </a:rPr>
              <a:t>Jankovic </a:t>
            </a:r>
            <a:r>
              <a:rPr lang="en-US" sz="2000" i="1" dirty="0">
                <a:latin typeface="+mn-lt"/>
                <a:cs typeface="Trebuchet MS" charset="0"/>
                <a:hlinkClick r:id="rId6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6"/>
              </a:rPr>
              <a:t>, 1990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7"/>
              </a:rPr>
              <a:t>Rund </a:t>
            </a:r>
            <a:r>
              <a:rPr lang="en-US" sz="2000" i="1" dirty="0">
                <a:latin typeface="+mn-lt"/>
                <a:cs typeface="Trebuchet MS" charset="0"/>
                <a:hlinkClick r:id="rId7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7"/>
              </a:rPr>
              <a:t>, 1992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8"/>
              </a:rPr>
              <a:t>van Solinge </a:t>
            </a:r>
            <a:r>
              <a:rPr lang="en-US" sz="2000" i="1" dirty="0">
                <a:latin typeface="+mn-lt"/>
                <a:cs typeface="Trebuchet MS" charset="0"/>
                <a:hlinkClick r:id="rId8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8"/>
              </a:rPr>
              <a:t>, 1996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</a:p>
          <a:p>
            <a:pPr>
              <a:defRPr/>
            </a:pPr>
            <a:r>
              <a:rPr lang="en-US" sz="2000" dirty="0">
                <a:latin typeface="+mn-lt"/>
                <a:cs typeface="Trebuchet MS" charset="0"/>
              </a:rPr>
              <a:t>•IPEX syndrome (</a:t>
            </a:r>
            <a:r>
              <a:rPr lang="en-US" sz="2000" dirty="0">
                <a:latin typeface="+mn-lt"/>
                <a:cs typeface="Trebuchet MS" charset="0"/>
                <a:hlinkClick r:id="rId9"/>
              </a:rPr>
              <a:t>Bennett </a:t>
            </a:r>
            <a:r>
              <a:rPr lang="en-US" sz="2000" i="1" dirty="0">
                <a:latin typeface="+mn-lt"/>
                <a:cs typeface="Trebuchet MS" charset="0"/>
                <a:hlinkClick r:id="rId9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9"/>
              </a:rPr>
              <a:t>, 2001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</a:p>
          <a:p>
            <a:pPr>
              <a:defRPr/>
            </a:pPr>
            <a:r>
              <a:rPr lang="en-US" sz="2000" dirty="0">
                <a:latin typeface="+mn-lt"/>
                <a:cs typeface="Trebuchet MS" charset="0"/>
              </a:rPr>
              <a:t>•Metachromatic </a:t>
            </a:r>
            <a:r>
              <a:rPr lang="en-US" sz="2000" dirty="0" err="1">
                <a:latin typeface="+mn-lt"/>
                <a:cs typeface="Trebuchet MS" charset="0"/>
              </a:rPr>
              <a:t>leukodystrophies</a:t>
            </a:r>
            <a:r>
              <a:rPr lang="en-US" sz="2000" dirty="0">
                <a:latin typeface="+mn-lt"/>
                <a:cs typeface="Trebuchet MS" charset="0"/>
              </a:rPr>
              <a:t> (</a:t>
            </a:r>
            <a:r>
              <a:rPr lang="en-US" sz="2000" dirty="0">
                <a:latin typeface="+mn-lt"/>
                <a:cs typeface="Trebuchet MS" charset="0"/>
                <a:hlinkClick r:id="rId10"/>
              </a:rPr>
              <a:t>Gieselmann </a:t>
            </a:r>
            <a:r>
              <a:rPr lang="en-US" sz="2000" i="1" dirty="0">
                <a:latin typeface="+mn-lt"/>
                <a:cs typeface="Trebuchet MS" charset="0"/>
                <a:hlinkClick r:id="rId10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0"/>
              </a:rPr>
              <a:t>, 1989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  <a:endParaRPr lang="en-US" sz="2000" dirty="0" smtClean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sz="2000" dirty="0" smtClean="0">
                <a:latin typeface="+mn-lt"/>
                <a:cs typeface="Trebuchet MS" charset="0"/>
              </a:rPr>
              <a:t>•</a:t>
            </a:r>
            <a:r>
              <a:rPr lang="en-US" sz="2000" dirty="0" err="1">
                <a:latin typeface="+mn-lt"/>
                <a:cs typeface="Trebuchet MS" charset="0"/>
              </a:rPr>
              <a:t>Fabry</a:t>
            </a:r>
            <a:r>
              <a:rPr lang="en-US" sz="2000" dirty="0">
                <a:latin typeface="+mn-lt"/>
                <a:cs typeface="Trebuchet MS" charset="0"/>
              </a:rPr>
              <a:t> disease (</a:t>
            </a:r>
            <a:r>
              <a:rPr lang="en-US" sz="2000" dirty="0">
                <a:latin typeface="+mn-lt"/>
                <a:cs typeface="Trebuchet MS" charset="0"/>
                <a:hlinkClick r:id="rId11"/>
              </a:rPr>
              <a:t>Yasuda </a:t>
            </a:r>
            <a:r>
              <a:rPr lang="en-US" sz="2000" i="1" dirty="0">
                <a:latin typeface="+mn-lt"/>
                <a:cs typeface="Trebuchet MS" charset="0"/>
                <a:hlinkClick r:id="rId11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1"/>
              </a:rPr>
              <a:t>, 2003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</a:p>
          <a:p>
            <a:pPr>
              <a:defRPr/>
            </a:pPr>
            <a:r>
              <a:rPr lang="en-US" sz="2000" dirty="0">
                <a:latin typeface="+mn-lt"/>
                <a:cs typeface="Trebuchet MS" charset="0"/>
              </a:rPr>
              <a:t>•Acetyltransferase 1 polymorphism in colorectal </a:t>
            </a:r>
            <a:r>
              <a:rPr lang="en-US" sz="2000" dirty="0" smtClean="0">
                <a:latin typeface="+mn-lt"/>
                <a:cs typeface="Trebuchet MS" charset="0"/>
              </a:rPr>
              <a:t>cancer (</a:t>
            </a:r>
            <a:r>
              <a:rPr lang="en-US" sz="2000" dirty="0" smtClean="0">
                <a:latin typeface="+mn-lt"/>
                <a:cs typeface="Trebuchet MS" charset="0"/>
                <a:hlinkClick r:id="rId12"/>
              </a:rPr>
              <a:t>Bell </a:t>
            </a:r>
            <a:r>
              <a:rPr lang="en-US" sz="2000" i="1" dirty="0">
                <a:latin typeface="+mn-lt"/>
                <a:cs typeface="Trebuchet MS" charset="0"/>
                <a:hlinkClick r:id="rId12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2"/>
              </a:rPr>
              <a:t>, 1995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</a:p>
          <a:p>
            <a:pPr>
              <a:defRPr/>
            </a:pPr>
            <a:r>
              <a:rPr lang="en-US" sz="2000" dirty="0">
                <a:latin typeface="+mn-lt"/>
                <a:cs typeface="Trebuchet MS" charset="0"/>
              </a:rPr>
              <a:t>•Insulin-like growth factor 1 deficiency (</a:t>
            </a:r>
            <a:r>
              <a:rPr lang="en-US" sz="2000" dirty="0">
                <a:latin typeface="+mn-lt"/>
                <a:cs typeface="Trebuchet MS" charset="0"/>
                <a:hlinkClick r:id="rId13"/>
              </a:rPr>
              <a:t>Bonapace </a:t>
            </a:r>
            <a:r>
              <a:rPr lang="en-US" sz="2000" i="1" dirty="0">
                <a:latin typeface="+mn-lt"/>
                <a:cs typeface="Trebuchet MS" charset="0"/>
                <a:hlinkClick r:id="rId13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3"/>
              </a:rPr>
              <a:t>, 2003</a:t>
            </a:r>
            <a:r>
              <a:rPr lang="en-US" sz="2000" dirty="0">
                <a:latin typeface="+mn-lt"/>
                <a:cs typeface="Trebuchet MS" charset="0"/>
              </a:rPr>
              <a:t>) </a:t>
            </a:r>
          </a:p>
          <a:p>
            <a:pPr>
              <a:defRPr/>
            </a:pPr>
            <a:r>
              <a:rPr lang="en-US" sz="2000" dirty="0">
                <a:latin typeface="+mn-lt"/>
                <a:cs typeface="Trebuchet MS" charset="0"/>
              </a:rPr>
              <a:t>•X-linked severe combined immunodeficiency (</a:t>
            </a:r>
            <a:r>
              <a:rPr lang="en-US" sz="2000" dirty="0">
                <a:latin typeface="+mn-lt"/>
                <a:cs typeface="Trebuchet MS" charset="0"/>
                <a:hlinkClick r:id="rId14"/>
              </a:rPr>
              <a:t>Hsu </a:t>
            </a:r>
            <a:r>
              <a:rPr lang="en-US" sz="2000" i="1" dirty="0">
                <a:latin typeface="+mn-lt"/>
                <a:cs typeface="Trebuchet MS" charset="0"/>
                <a:hlinkClick r:id="rId14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4"/>
              </a:rPr>
              <a:t>, 2000</a:t>
            </a:r>
            <a:r>
              <a:rPr lang="en-US" sz="2000" dirty="0">
                <a:latin typeface="+mn-lt"/>
                <a:cs typeface="Trebuchet MS" charset="0"/>
              </a:rPr>
              <a:t>)</a:t>
            </a:r>
          </a:p>
          <a:p>
            <a:pPr>
              <a:defRPr/>
            </a:pPr>
            <a:endParaRPr lang="en-US" sz="1400" dirty="0">
              <a:latin typeface="+mn-lt"/>
              <a:cs typeface="Trebuchet MS" charset="0"/>
            </a:endParaRPr>
          </a:p>
          <a:p>
            <a:pPr>
              <a:defRPr/>
            </a:pPr>
            <a:r>
              <a:rPr lang="en-US" sz="2000" b="1" i="1" dirty="0">
                <a:latin typeface="+mn-lt"/>
                <a:cs typeface="Trebuchet MS" charset="0"/>
              </a:rPr>
              <a:t>Gain-of-function</a:t>
            </a:r>
            <a:r>
              <a:rPr lang="en-US" sz="2000" dirty="0">
                <a:latin typeface="+mn-lt"/>
                <a:cs typeface="Trebuchet MS" charset="0"/>
              </a:rPr>
              <a:t> Thrombophilia (</a:t>
            </a:r>
            <a:r>
              <a:rPr lang="en-US" sz="2000" dirty="0">
                <a:latin typeface="+mn-lt"/>
                <a:cs typeface="Trebuchet MS" charset="0"/>
                <a:hlinkClick r:id="rId15"/>
              </a:rPr>
              <a:t>Gehring </a:t>
            </a:r>
            <a:r>
              <a:rPr lang="en-US" sz="2000" i="1" dirty="0">
                <a:latin typeface="+mn-lt"/>
                <a:cs typeface="Trebuchet MS" charset="0"/>
                <a:hlinkClick r:id="rId15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5"/>
              </a:rPr>
              <a:t>, 2001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16"/>
              </a:rPr>
              <a:t>Ceelie </a:t>
            </a:r>
            <a:r>
              <a:rPr lang="en-US" sz="2000" i="1" dirty="0">
                <a:latin typeface="+mn-lt"/>
                <a:cs typeface="Trebuchet MS" charset="0"/>
                <a:hlinkClick r:id="rId16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6"/>
              </a:rPr>
              <a:t>, 2004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17"/>
              </a:rPr>
              <a:t>Danckwardt </a:t>
            </a:r>
            <a:r>
              <a:rPr lang="en-US" sz="2000" i="1" dirty="0">
                <a:latin typeface="+mn-lt"/>
                <a:cs typeface="Trebuchet MS" charset="0"/>
                <a:hlinkClick r:id="rId17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17"/>
              </a:rPr>
              <a:t>, 2004</a:t>
            </a:r>
            <a:r>
              <a:rPr lang="en-US" sz="2000" dirty="0">
                <a:latin typeface="+mn-lt"/>
                <a:cs typeface="Trebuchet MS" charset="0"/>
              </a:rPr>
              <a:t>, </a:t>
            </a:r>
            <a:r>
              <a:rPr lang="en-US" sz="2000" dirty="0">
                <a:latin typeface="+mn-lt"/>
                <a:cs typeface="Trebuchet MS" charset="0"/>
                <a:hlinkClick r:id="rId18"/>
              </a:rPr>
              <a:t>2006b</a:t>
            </a:r>
            <a:r>
              <a:rPr lang="en-US" sz="2000" dirty="0">
                <a:latin typeface="+mn-lt"/>
                <a:cs typeface="Trebuchet MS" charset="0"/>
              </a:rPr>
              <a:t>, </a:t>
            </a:r>
            <a:r>
              <a:rPr lang="en-US" sz="2000" dirty="0">
                <a:latin typeface="+mn-lt"/>
                <a:cs typeface="Trebuchet MS" charset="0"/>
                <a:hlinkClick r:id="rId19"/>
              </a:rPr>
              <a:t>2007</a:t>
            </a:r>
            <a:r>
              <a:rPr lang="en-US" sz="2000" dirty="0">
                <a:latin typeface="+mn-lt"/>
                <a:cs typeface="Trebuchet MS" charset="0"/>
              </a:rPr>
              <a:t>; </a:t>
            </a:r>
            <a:r>
              <a:rPr lang="en-US" sz="2000" dirty="0">
                <a:latin typeface="+mn-lt"/>
                <a:cs typeface="Trebuchet MS" charset="0"/>
                <a:hlinkClick r:id="rId20"/>
              </a:rPr>
              <a:t>Kuwahara </a:t>
            </a:r>
            <a:r>
              <a:rPr lang="en-US" sz="2000" i="1" dirty="0">
                <a:latin typeface="+mn-lt"/>
                <a:cs typeface="Trebuchet MS" charset="0"/>
                <a:hlinkClick r:id="rId20"/>
              </a:rPr>
              <a:t>et al</a:t>
            </a:r>
            <a:r>
              <a:rPr lang="en-US" sz="2000" dirty="0">
                <a:latin typeface="+mn-lt"/>
                <a:cs typeface="Trebuchet MS" charset="0"/>
                <a:hlinkClick r:id="rId20"/>
              </a:rPr>
              <a:t>, 2004</a:t>
            </a:r>
            <a:r>
              <a:rPr lang="en-US" sz="2000" dirty="0">
                <a:latin typeface="+mn-lt"/>
                <a:cs typeface="Trebuchet MS" charset="0"/>
              </a:rPr>
              <a:t>)</a:t>
            </a:r>
          </a:p>
          <a:p>
            <a:pPr>
              <a:defRPr/>
            </a:pPr>
            <a:endParaRPr lang="en-US" sz="2000" dirty="0">
              <a:latin typeface="+mn-lt"/>
              <a:cs typeface="Trebuchet MS" charset="0"/>
            </a:endParaRPr>
          </a:p>
        </p:txBody>
      </p:sp>
      <p:sp>
        <p:nvSpPr>
          <p:cNvPr id="1218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BF0E17-CF87-4BA2-94AE-B40BD1C37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4131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smtClean="0">
                <a:solidFill>
                  <a:srgbClr val="660066"/>
                </a:solidFill>
              </a:rPr>
              <a:t>Functions of the Poly(A) Tail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81175"/>
            <a:ext cx="7924800" cy="395128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Promotes mRNA stability </a:t>
            </a:r>
          </a:p>
          <a:p>
            <a:pPr lvl="1" eaLnBrk="1" hangingPunct="1">
              <a:buFontTx/>
              <a:buChar char="-"/>
              <a:defRPr/>
            </a:pPr>
            <a:r>
              <a:rPr lang="en-US" sz="2400" dirty="0" err="1">
                <a:latin typeface="Trebuchet MS" charset="0"/>
                <a:ea typeface="ＭＳ Ｐゴシック" charset="0"/>
                <a:cs typeface="Trebuchet MS" charset="0"/>
              </a:rPr>
              <a:t>Deadenylation</a:t>
            </a: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 (shortening of the </a:t>
            </a:r>
            <a:r>
              <a:rPr lang="en-US" sz="2400" dirty="0" err="1">
                <a:latin typeface="Trebuchet MS" charset="0"/>
                <a:ea typeface="ＭＳ Ｐゴシック" charset="0"/>
                <a:cs typeface="Trebuchet MS" charset="0"/>
              </a:rPr>
              <a:t>polyA</a:t>
            </a: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 tail) can trigger rapid degradation of the mRNA</a:t>
            </a:r>
          </a:p>
          <a:p>
            <a:pPr lvl="1" eaLnBrk="1" hangingPunct="1">
              <a:buFontTx/>
              <a:buChar char="-"/>
              <a:defRPr/>
            </a:pPr>
            <a:endParaRPr lang="en-US" sz="24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Enhances translation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	- promotes recruitment by ribosomes: bound by a </a:t>
            </a:r>
            <a:r>
              <a:rPr lang="en-US" sz="2400" dirty="0" err="1">
                <a:latin typeface="Trebuchet MS" charset="0"/>
                <a:ea typeface="ＭＳ Ｐゴシック" charset="0"/>
                <a:cs typeface="Trebuchet MS" charset="0"/>
              </a:rPr>
              <a:t>polyA</a:t>
            </a: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-binding protein in the cytoplasm called PABP1</a:t>
            </a:r>
          </a:p>
          <a:p>
            <a:pPr marL="609600" indent="-609600" eaLnBrk="1" hangingPunct="1">
              <a:buFontTx/>
              <a:buNone/>
              <a:defRPr/>
            </a:pPr>
            <a:endParaRPr lang="en-US" sz="2400" dirty="0">
              <a:latin typeface="Trebuchet MS" charset="0"/>
              <a:ea typeface="ＭＳ Ｐゴシック" charset="0"/>
              <a:cs typeface="Trebuchet MS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>
                <a:latin typeface="Trebuchet MS" charset="0"/>
                <a:ea typeface="ＭＳ Ｐゴシック" charset="0"/>
                <a:cs typeface="Trebuchet MS" charset="0"/>
              </a:rPr>
              <a:t>	- synergistic stimulation of translation with Cap.</a:t>
            </a:r>
          </a:p>
        </p:txBody>
      </p:sp>
      <p:sp>
        <p:nvSpPr>
          <p:cNvPr id="12288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AF058-D3A0-441C-A962-4934B44EC4F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585FF5-378C-4B58-BF72-D0858E3B66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2514600" y="2133600"/>
            <a:ext cx="5715000" cy="2503488"/>
          </a:xfrm>
          <a:prstGeom prst="rect">
            <a:avLst/>
          </a:prstGeom>
          <a:solidFill>
            <a:srgbClr val="333399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77838" y="5562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581400" y="12700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5473700" y="39878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6078538" y="3854450"/>
            <a:ext cx="51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latin typeface="Times" panose="02020603050405020304" pitchFamily="18" charset="0"/>
              </a:rPr>
              <a:t>(A)n</a:t>
            </a:r>
          </a:p>
        </p:txBody>
      </p:sp>
      <p:sp>
        <p:nvSpPr>
          <p:cNvPr id="57352" name="Rectangle 7"/>
          <p:cNvSpPr>
            <a:spLocks noChangeArrowheads="1"/>
          </p:cNvSpPr>
          <p:nvPr/>
        </p:nvSpPr>
        <p:spPr bwMode="auto">
          <a:xfrm>
            <a:off x="5111750" y="58166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238750" y="2757488"/>
            <a:ext cx="1068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900" b="1" i="1">
                <a:latin typeface="Trebuchet MS" panose="020B0603020202020204" pitchFamily="34" charset="0"/>
              </a:rPr>
              <a:t>Splicing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181600" y="3505200"/>
            <a:ext cx="325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i="1">
                <a:latin typeface="Trebuchet MS" panose="020B0603020202020204" pitchFamily="34" charset="0"/>
              </a:rPr>
              <a:t>Cleavage + Polyadenylation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415925" y="252413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3200" dirty="0" smtClean="0">
                <a:solidFill>
                  <a:srgbClr val="660066"/>
                </a:solidFill>
                <a:latin typeface="+mj-lt"/>
              </a:rPr>
              <a:t>mRNA </a:t>
            </a:r>
            <a:r>
              <a:rPr lang="en-GB" sz="3200" dirty="0">
                <a:solidFill>
                  <a:srgbClr val="660066"/>
                </a:solidFill>
                <a:latin typeface="+mj-lt"/>
              </a:rPr>
              <a:t>processing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241925" y="2093913"/>
            <a:ext cx="1058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i="1">
                <a:latin typeface="Trebuchet MS" panose="020B0603020202020204" pitchFamily="34" charset="0"/>
              </a:rPr>
              <a:t>Capping</a:t>
            </a:r>
          </a:p>
        </p:txBody>
      </p:sp>
      <p:sp>
        <p:nvSpPr>
          <p:cNvPr id="57357" name="Text Box 12"/>
          <p:cNvSpPr txBox="1">
            <a:spLocks noChangeArrowheads="1"/>
          </p:cNvSpPr>
          <p:nvPr/>
        </p:nvSpPr>
        <p:spPr bwMode="auto">
          <a:xfrm>
            <a:off x="5238750" y="1431925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i="1">
                <a:latin typeface="Trebuchet MS" panose="020B0603020202020204" pitchFamily="34" charset="0"/>
              </a:rPr>
              <a:t>Transcription</a:t>
            </a:r>
          </a:p>
        </p:txBody>
      </p:sp>
      <p:sp>
        <p:nvSpPr>
          <p:cNvPr id="57358" name="Rectangle 13"/>
          <p:cNvSpPr>
            <a:spLocks noChangeArrowheads="1"/>
          </p:cNvSpPr>
          <p:nvPr/>
        </p:nvSpPr>
        <p:spPr bwMode="auto">
          <a:xfrm>
            <a:off x="4152900" y="3362325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59" name="Rectangle 14"/>
          <p:cNvSpPr>
            <a:spLocks noChangeArrowheads="1"/>
          </p:cNvSpPr>
          <p:nvPr/>
        </p:nvSpPr>
        <p:spPr bwMode="auto">
          <a:xfrm>
            <a:off x="5473700" y="3362325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0" name="Rectangle 15"/>
          <p:cNvSpPr>
            <a:spLocks noChangeArrowheads="1"/>
          </p:cNvSpPr>
          <p:nvPr/>
        </p:nvSpPr>
        <p:spPr bwMode="auto">
          <a:xfrm>
            <a:off x="4813300" y="3362325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1" name="Oval 16"/>
          <p:cNvSpPr>
            <a:spLocks noChangeArrowheads="1"/>
          </p:cNvSpPr>
          <p:nvPr/>
        </p:nvSpPr>
        <p:spPr bwMode="auto">
          <a:xfrm>
            <a:off x="4121150" y="5664200"/>
            <a:ext cx="1651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2" name="Oval 17"/>
          <p:cNvSpPr>
            <a:spLocks noChangeArrowheads="1"/>
          </p:cNvSpPr>
          <p:nvPr/>
        </p:nvSpPr>
        <p:spPr bwMode="auto">
          <a:xfrm>
            <a:off x="4038600" y="5892800"/>
            <a:ext cx="3302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3" name="Oval 18"/>
          <p:cNvSpPr>
            <a:spLocks noChangeArrowheads="1"/>
          </p:cNvSpPr>
          <p:nvPr/>
        </p:nvSpPr>
        <p:spPr bwMode="auto">
          <a:xfrm>
            <a:off x="4781550" y="5664200"/>
            <a:ext cx="1651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4" name="Oval 19"/>
          <p:cNvSpPr>
            <a:spLocks noChangeArrowheads="1"/>
          </p:cNvSpPr>
          <p:nvPr/>
        </p:nvSpPr>
        <p:spPr bwMode="auto">
          <a:xfrm>
            <a:off x="4699000" y="5892800"/>
            <a:ext cx="3302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5" name="Oval 20"/>
          <p:cNvSpPr>
            <a:spLocks noChangeArrowheads="1"/>
          </p:cNvSpPr>
          <p:nvPr/>
        </p:nvSpPr>
        <p:spPr bwMode="auto">
          <a:xfrm>
            <a:off x="5441950" y="5664200"/>
            <a:ext cx="165100" cy="2286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6" name="Oval 21"/>
          <p:cNvSpPr>
            <a:spLocks noChangeArrowheads="1"/>
          </p:cNvSpPr>
          <p:nvPr/>
        </p:nvSpPr>
        <p:spPr bwMode="auto">
          <a:xfrm>
            <a:off x="5359400" y="5892800"/>
            <a:ext cx="3302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7" name="Rectangle 22"/>
          <p:cNvSpPr>
            <a:spLocks noChangeArrowheads="1"/>
          </p:cNvSpPr>
          <p:nvPr/>
        </p:nvSpPr>
        <p:spPr bwMode="auto">
          <a:xfrm>
            <a:off x="3790950" y="58166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8" name="Rectangle 23"/>
          <p:cNvSpPr>
            <a:spLocks noChangeArrowheads="1"/>
          </p:cNvSpPr>
          <p:nvPr/>
        </p:nvSpPr>
        <p:spPr bwMode="auto">
          <a:xfrm>
            <a:off x="4451350" y="58166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69" name="Freeform 24"/>
          <p:cNvSpPr>
            <a:spLocks/>
          </p:cNvSpPr>
          <p:nvPr/>
        </p:nvSpPr>
        <p:spPr bwMode="auto">
          <a:xfrm>
            <a:off x="4267200" y="5892800"/>
            <a:ext cx="658813" cy="530225"/>
          </a:xfrm>
          <a:custGeom>
            <a:avLst/>
            <a:gdLst>
              <a:gd name="T0" fmla="*/ 2147483646 w 383"/>
              <a:gd name="T1" fmla="*/ 0 h 334"/>
              <a:gd name="T2" fmla="*/ 2147483646 w 383"/>
              <a:gd name="T3" fmla="*/ 2147483646 h 334"/>
              <a:gd name="T4" fmla="*/ 2147483646 w 383"/>
              <a:gd name="T5" fmla="*/ 2147483646 h 334"/>
              <a:gd name="T6" fmla="*/ 2147483646 w 383"/>
              <a:gd name="T7" fmla="*/ 2147483646 h 334"/>
              <a:gd name="T8" fmla="*/ 2147483646 w 383"/>
              <a:gd name="T9" fmla="*/ 2147483646 h 334"/>
              <a:gd name="T10" fmla="*/ 2147483646 w 383"/>
              <a:gd name="T11" fmla="*/ 2147483646 h 334"/>
              <a:gd name="T12" fmla="*/ 2147483646 w 383"/>
              <a:gd name="T13" fmla="*/ 2147483646 h 3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3"/>
              <a:gd name="T22" fmla="*/ 0 h 334"/>
              <a:gd name="T23" fmla="*/ 383 w 383"/>
              <a:gd name="T24" fmla="*/ 334 h 3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3" h="334">
                <a:moveTo>
                  <a:pt x="383" y="0"/>
                </a:moveTo>
                <a:cubicBezTo>
                  <a:pt x="371" y="7"/>
                  <a:pt x="359" y="16"/>
                  <a:pt x="347" y="23"/>
                </a:cubicBezTo>
                <a:cubicBezTo>
                  <a:pt x="335" y="28"/>
                  <a:pt x="319" y="26"/>
                  <a:pt x="311" y="35"/>
                </a:cubicBezTo>
                <a:cubicBezTo>
                  <a:pt x="290" y="55"/>
                  <a:pt x="263" y="107"/>
                  <a:pt x="263" y="107"/>
                </a:cubicBezTo>
                <a:cubicBezTo>
                  <a:pt x="251" y="173"/>
                  <a:pt x="255" y="204"/>
                  <a:pt x="192" y="226"/>
                </a:cubicBezTo>
                <a:cubicBezTo>
                  <a:pt x="166" y="263"/>
                  <a:pt x="168" y="301"/>
                  <a:pt x="120" y="310"/>
                </a:cubicBezTo>
                <a:cubicBezTo>
                  <a:pt x="23" y="327"/>
                  <a:pt x="0" y="298"/>
                  <a:pt x="36" y="334"/>
                </a:cubicBezTo>
              </a:path>
            </a:pathLst>
          </a:custGeom>
          <a:noFill/>
          <a:ln w="920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0" name="Freeform 25"/>
          <p:cNvSpPr>
            <a:spLocks/>
          </p:cNvSpPr>
          <p:nvPr/>
        </p:nvSpPr>
        <p:spPr bwMode="auto">
          <a:xfrm>
            <a:off x="4864100" y="5892800"/>
            <a:ext cx="850900" cy="677863"/>
          </a:xfrm>
          <a:custGeom>
            <a:avLst/>
            <a:gdLst>
              <a:gd name="T0" fmla="*/ 2147483646 w 495"/>
              <a:gd name="T1" fmla="*/ 0 h 427"/>
              <a:gd name="T2" fmla="*/ 2147483646 w 495"/>
              <a:gd name="T3" fmla="*/ 2147483646 h 427"/>
              <a:gd name="T4" fmla="*/ 2147483646 w 495"/>
              <a:gd name="T5" fmla="*/ 2147483646 h 427"/>
              <a:gd name="T6" fmla="*/ 2147483646 w 495"/>
              <a:gd name="T7" fmla="*/ 2147483646 h 427"/>
              <a:gd name="T8" fmla="*/ 2147483646 w 495"/>
              <a:gd name="T9" fmla="*/ 2147483646 h 427"/>
              <a:gd name="T10" fmla="*/ 2147483646 w 495"/>
              <a:gd name="T11" fmla="*/ 2147483646 h 427"/>
              <a:gd name="T12" fmla="*/ 2147483646 w 495"/>
              <a:gd name="T13" fmla="*/ 2147483646 h 427"/>
              <a:gd name="T14" fmla="*/ 2147483646 w 495"/>
              <a:gd name="T15" fmla="*/ 2147483646 h 427"/>
              <a:gd name="T16" fmla="*/ 2147483646 w 495"/>
              <a:gd name="T17" fmla="*/ 2147483646 h 427"/>
              <a:gd name="T18" fmla="*/ 2147483646 w 495"/>
              <a:gd name="T19" fmla="*/ 2147483646 h 427"/>
              <a:gd name="T20" fmla="*/ 2147483646 w 495"/>
              <a:gd name="T21" fmla="*/ 2147483646 h 427"/>
              <a:gd name="T22" fmla="*/ 2147483646 w 495"/>
              <a:gd name="T23" fmla="*/ 2147483646 h 427"/>
              <a:gd name="T24" fmla="*/ 2147483646 w 495"/>
              <a:gd name="T25" fmla="*/ 2147483646 h 427"/>
              <a:gd name="T26" fmla="*/ 2147483646 w 495"/>
              <a:gd name="T27" fmla="*/ 2147483646 h 427"/>
              <a:gd name="T28" fmla="*/ 2147483646 w 495"/>
              <a:gd name="T29" fmla="*/ 2147483646 h 427"/>
              <a:gd name="T30" fmla="*/ 2147483646 w 495"/>
              <a:gd name="T31" fmla="*/ 2147483646 h 427"/>
              <a:gd name="T32" fmla="*/ 2147483646 w 495"/>
              <a:gd name="T33" fmla="*/ 2147483646 h 427"/>
              <a:gd name="T34" fmla="*/ 2147483646 w 495"/>
              <a:gd name="T35" fmla="*/ 2147483646 h 427"/>
              <a:gd name="T36" fmla="*/ 2147483646 w 495"/>
              <a:gd name="T37" fmla="*/ 2147483646 h 427"/>
              <a:gd name="T38" fmla="*/ 2147483646 w 495"/>
              <a:gd name="T39" fmla="*/ 2147483646 h 427"/>
              <a:gd name="T40" fmla="*/ 2147483646 w 495"/>
              <a:gd name="T41" fmla="*/ 2147483646 h 427"/>
              <a:gd name="T42" fmla="*/ 2147483646 w 495"/>
              <a:gd name="T43" fmla="*/ 2147483646 h 4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95"/>
              <a:gd name="T67" fmla="*/ 0 h 427"/>
              <a:gd name="T68" fmla="*/ 495 w 495"/>
              <a:gd name="T69" fmla="*/ 427 h 4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95" h="427">
                <a:moveTo>
                  <a:pt x="362" y="0"/>
                </a:moveTo>
                <a:cubicBezTo>
                  <a:pt x="358" y="20"/>
                  <a:pt x="361" y="43"/>
                  <a:pt x="350" y="60"/>
                </a:cubicBezTo>
                <a:cubicBezTo>
                  <a:pt x="342" y="70"/>
                  <a:pt x="325" y="66"/>
                  <a:pt x="314" y="72"/>
                </a:cubicBezTo>
                <a:cubicBezTo>
                  <a:pt x="301" y="78"/>
                  <a:pt x="290" y="88"/>
                  <a:pt x="278" y="96"/>
                </a:cubicBezTo>
                <a:cubicBezTo>
                  <a:pt x="191" y="229"/>
                  <a:pt x="263" y="120"/>
                  <a:pt x="207" y="203"/>
                </a:cubicBezTo>
                <a:cubicBezTo>
                  <a:pt x="198" y="214"/>
                  <a:pt x="183" y="239"/>
                  <a:pt x="183" y="239"/>
                </a:cubicBezTo>
                <a:cubicBezTo>
                  <a:pt x="224" y="301"/>
                  <a:pt x="258" y="289"/>
                  <a:pt x="338" y="299"/>
                </a:cubicBezTo>
                <a:cubicBezTo>
                  <a:pt x="342" y="311"/>
                  <a:pt x="354" y="323"/>
                  <a:pt x="350" y="335"/>
                </a:cubicBezTo>
                <a:cubicBezTo>
                  <a:pt x="342" y="352"/>
                  <a:pt x="293" y="365"/>
                  <a:pt x="278" y="371"/>
                </a:cubicBezTo>
                <a:cubicBezTo>
                  <a:pt x="220" y="351"/>
                  <a:pt x="225" y="341"/>
                  <a:pt x="242" y="287"/>
                </a:cubicBezTo>
                <a:cubicBezTo>
                  <a:pt x="262" y="291"/>
                  <a:pt x="284" y="288"/>
                  <a:pt x="302" y="299"/>
                </a:cubicBezTo>
                <a:cubicBezTo>
                  <a:pt x="339" y="320"/>
                  <a:pt x="315" y="343"/>
                  <a:pt x="338" y="371"/>
                </a:cubicBezTo>
                <a:cubicBezTo>
                  <a:pt x="347" y="382"/>
                  <a:pt x="362" y="387"/>
                  <a:pt x="374" y="395"/>
                </a:cubicBezTo>
                <a:cubicBezTo>
                  <a:pt x="394" y="391"/>
                  <a:pt x="423" y="400"/>
                  <a:pt x="434" y="383"/>
                </a:cubicBezTo>
                <a:cubicBezTo>
                  <a:pt x="495" y="275"/>
                  <a:pt x="394" y="317"/>
                  <a:pt x="374" y="323"/>
                </a:cubicBezTo>
                <a:cubicBezTo>
                  <a:pt x="332" y="384"/>
                  <a:pt x="326" y="373"/>
                  <a:pt x="254" y="359"/>
                </a:cubicBezTo>
                <a:cubicBezTo>
                  <a:pt x="169" y="301"/>
                  <a:pt x="210" y="304"/>
                  <a:pt x="135" y="323"/>
                </a:cubicBezTo>
                <a:cubicBezTo>
                  <a:pt x="103" y="416"/>
                  <a:pt x="157" y="293"/>
                  <a:pt x="16" y="347"/>
                </a:cubicBezTo>
                <a:cubicBezTo>
                  <a:pt x="0" y="352"/>
                  <a:pt x="18" y="381"/>
                  <a:pt x="28" y="395"/>
                </a:cubicBezTo>
                <a:cubicBezTo>
                  <a:pt x="35" y="406"/>
                  <a:pt x="51" y="410"/>
                  <a:pt x="63" y="418"/>
                </a:cubicBezTo>
                <a:cubicBezTo>
                  <a:pt x="167" y="398"/>
                  <a:pt x="90" y="427"/>
                  <a:pt x="147" y="371"/>
                </a:cubicBezTo>
                <a:cubicBezTo>
                  <a:pt x="157" y="360"/>
                  <a:pt x="183" y="347"/>
                  <a:pt x="183" y="347"/>
                </a:cubicBezTo>
              </a:path>
            </a:pathLst>
          </a:custGeom>
          <a:noFill/>
          <a:ln w="889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1" name="Freeform 26"/>
          <p:cNvSpPr>
            <a:spLocks/>
          </p:cNvSpPr>
          <p:nvPr/>
        </p:nvSpPr>
        <p:spPr bwMode="auto">
          <a:xfrm>
            <a:off x="6051550" y="5845175"/>
            <a:ext cx="1074738" cy="649288"/>
          </a:xfrm>
          <a:custGeom>
            <a:avLst/>
            <a:gdLst>
              <a:gd name="T0" fmla="*/ 2147483646 w 625"/>
              <a:gd name="T1" fmla="*/ 2147483646 h 409"/>
              <a:gd name="T2" fmla="*/ 2147483646 w 625"/>
              <a:gd name="T3" fmla="*/ 2147483646 h 409"/>
              <a:gd name="T4" fmla="*/ 2147483646 w 625"/>
              <a:gd name="T5" fmla="*/ 2147483646 h 409"/>
              <a:gd name="T6" fmla="*/ 2147483646 w 625"/>
              <a:gd name="T7" fmla="*/ 2147483646 h 409"/>
              <a:gd name="T8" fmla="*/ 2147483646 w 625"/>
              <a:gd name="T9" fmla="*/ 2147483646 h 409"/>
              <a:gd name="T10" fmla="*/ 2147483646 w 625"/>
              <a:gd name="T11" fmla="*/ 2147483646 h 409"/>
              <a:gd name="T12" fmla="*/ 2147483646 w 625"/>
              <a:gd name="T13" fmla="*/ 2147483646 h 409"/>
              <a:gd name="T14" fmla="*/ 2147483646 w 625"/>
              <a:gd name="T15" fmla="*/ 2147483646 h 409"/>
              <a:gd name="T16" fmla="*/ 2147483646 w 625"/>
              <a:gd name="T17" fmla="*/ 2147483646 h 409"/>
              <a:gd name="T18" fmla="*/ 2147483646 w 625"/>
              <a:gd name="T19" fmla="*/ 2147483646 h 409"/>
              <a:gd name="T20" fmla="*/ 2147483646 w 625"/>
              <a:gd name="T21" fmla="*/ 2147483646 h 409"/>
              <a:gd name="T22" fmla="*/ 2147483646 w 625"/>
              <a:gd name="T23" fmla="*/ 2147483646 h 409"/>
              <a:gd name="T24" fmla="*/ 2147483646 w 625"/>
              <a:gd name="T25" fmla="*/ 2147483646 h 409"/>
              <a:gd name="T26" fmla="*/ 2147483646 w 625"/>
              <a:gd name="T27" fmla="*/ 2147483646 h 409"/>
              <a:gd name="T28" fmla="*/ 2147483646 w 625"/>
              <a:gd name="T29" fmla="*/ 2147483646 h 409"/>
              <a:gd name="T30" fmla="*/ 2147483646 w 625"/>
              <a:gd name="T31" fmla="*/ 2147483646 h 409"/>
              <a:gd name="T32" fmla="*/ 2147483646 w 625"/>
              <a:gd name="T33" fmla="*/ 2147483646 h 409"/>
              <a:gd name="T34" fmla="*/ 2147483646 w 625"/>
              <a:gd name="T35" fmla="*/ 2147483646 h 409"/>
              <a:gd name="T36" fmla="*/ 2147483646 w 625"/>
              <a:gd name="T37" fmla="*/ 2147483646 h 409"/>
              <a:gd name="T38" fmla="*/ 2147483646 w 625"/>
              <a:gd name="T39" fmla="*/ 2147483646 h 409"/>
              <a:gd name="T40" fmla="*/ 2147483646 w 625"/>
              <a:gd name="T41" fmla="*/ 2147483646 h 409"/>
              <a:gd name="T42" fmla="*/ 2147483646 w 625"/>
              <a:gd name="T43" fmla="*/ 2147483646 h 409"/>
              <a:gd name="T44" fmla="*/ 2147483646 w 625"/>
              <a:gd name="T45" fmla="*/ 2147483646 h 409"/>
              <a:gd name="T46" fmla="*/ 2147483646 w 625"/>
              <a:gd name="T47" fmla="*/ 2147483646 h 409"/>
              <a:gd name="T48" fmla="*/ 2147483646 w 625"/>
              <a:gd name="T49" fmla="*/ 2147483646 h 409"/>
              <a:gd name="T50" fmla="*/ 2147483646 w 625"/>
              <a:gd name="T51" fmla="*/ 2147483646 h 409"/>
              <a:gd name="T52" fmla="*/ 2147483646 w 625"/>
              <a:gd name="T53" fmla="*/ 0 h 409"/>
              <a:gd name="T54" fmla="*/ 2147483646 w 625"/>
              <a:gd name="T55" fmla="*/ 2147483646 h 409"/>
              <a:gd name="T56" fmla="*/ 2147483646 w 625"/>
              <a:gd name="T57" fmla="*/ 2147483646 h 409"/>
              <a:gd name="T58" fmla="*/ 2147483646 w 625"/>
              <a:gd name="T59" fmla="*/ 2147483646 h 409"/>
              <a:gd name="T60" fmla="*/ 2147483646 w 625"/>
              <a:gd name="T61" fmla="*/ 2147483646 h 409"/>
              <a:gd name="T62" fmla="*/ 2147483646 w 625"/>
              <a:gd name="T63" fmla="*/ 2147483646 h 409"/>
              <a:gd name="T64" fmla="*/ 2147483646 w 625"/>
              <a:gd name="T65" fmla="*/ 2147483646 h 409"/>
              <a:gd name="T66" fmla="*/ 2147483646 w 625"/>
              <a:gd name="T67" fmla="*/ 2147483646 h 409"/>
              <a:gd name="T68" fmla="*/ 2147483646 w 625"/>
              <a:gd name="T69" fmla="*/ 2147483646 h 409"/>
              <a:gd name="T70" fmla="*/ 2147483646 w 625"/>
              <a:gd name="T71" fmla="*/ 2147483646 h 409"/>
              <a:gd name="T72" fmla="*/ 2147483646 w 625"/>
              <a:gd name="T73" fmla="*/ 2147483646 h 4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25"/>
              <a:gd name="T112" fmla="*/ 0 h 409"/>
              <a:gd name="T113" fmla="*/ 625 w 625"/>
              <a:gd name="T114" fmla="*/ 409 h 40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25" h="409">
                <a:moveTo>
                  <a:pt x="310" y="143"/>
                </a:moveTo>
                <a:cubicBezTo>
                  <a:pt x="313" y="148"/>
                  <a:pt x="353" y="201"/>
                  <a:pt x="346" y="215"/>
                </a:cubicBezTo>
                <a:cubicBezTo>
                  <a:pt x="306" y="283"/>
                  <a:pt x="137" y="298"/>
                  <a:pt x="59" y="310"/>
                </a:cubicBezTo>
                <a:cubicBezTo>
                  <a:pt x="47" y="318"/>
                  <a:pt x="28" y="320"/>
                  <a:pt x="23" y="334"/>
                </a:cubicBezTo>
                <a:cubicBezTo>
                  <a:pt x="0" y="389"/>
                  <a:pt x="131" y="392"/>
                  <a:pt x="143" y="394"/>
                </a:cubicBezTo>
                <a:cubicBezTo>
                  <a:pt x="194" y="390"/>
                  <a:pt x="248" y="396"/>
                  <a:pt x="298" y="382"/>
                </a:cubicBezTo>
                <a:cubicBezTo>
                  <a:pt x="313" y="377"/>
                  <a:pt x="314" y="311"/>
                  <a:pt x="298" y="286"/>
                </a:cubicBezTo>
                <a:cubicBezTo>
                  <a:pt x="268" y="240"/>
                  <a:pt x="231" y="218"/>
                  <a:pt x="190" y="191"/>
                </a:cubicBezTo>
                <a:cubicBezTo>
                  <a:pt x="183" y="165"/>
                  <a:pt x="164" y="120"/>
                  <a:pt x="190" y="95"/>
                </a:cubicBezTo>
                <a:cubicBezTo>
                  <a:pt x="201" y="83"/>
                  <a:pt x="222" y="87"/>
                  <a:pt x="238" y="83"/>
                </a:cubicBezTo>
                <a:cubicBezTo>
                  <a:pt x="321" y="94"/>
                  <a:pt x="390" y="105"/>
                  <a:pt x="465" y="143"/>
                </a:cubicBezTo>
                <a:cubicBezTo>
                  <a:pt x="473" y="159"/>
                  <a:pt x="491" y="173"/>
                  <a:pt x="489" y="191"/>
                </a:cubicBezTo>
                <a:cubicBezTo>
                  <a:pt x="481" y="253"/>
                  <a:pt x="382" y="279"/>
                  <a:pt x="334" y="298"/>
                </a:cubicBezTo>
                <a:cubicBezTo>
                  <a:pt x="317" y="304"/>
                  <a:pt x="303" y="318"/>
                  <a:pt x="286" y="322"/>
                </a:cubicBezTo>
                <a:cubicBezTo>
                  <a:pt x="247" y="330"/>
                  <a:pt x="206" y="330"/>
                  <a:pt x="167" y="334"/>
                </a:cubicBezTo>
                <a:cubicBezTo>
                  <a:pt x="227" y="396"/>
                  <a:pt x="230" y="409"/>
                  <a:pt x="310" y="370"/>
                </a:cubicBezTo>
                <a:cubicBezTo>
                  <a:pt x="329" y="310"/>
                  <a:pt x="308" y="264"/>
                  <a:pt x="274" y="215"/>
                </a:cubicBezTo>
                <a:cubicBezTo>
                  <a:pt x="256" y="161"/>
                  <a:pt x="259" y="138"/>
                  <a:pt x="202" y="119"/>
                </a:cubicBezTo>
                <a:cubicBezTo>
                  <a:pt x="182" y="176"/>
                  <a:pt x="173" y="205"/>
                  <a:pt x="238" y="227"/>
                </a:cubicBezTo>
                <a:cubicBezTo>
                  <a:pt x="270" y="223"/>
                  <a:pt x="307" y="232"/>
                  <a:pt x="334" y="215"/>
                </a:cubicBezTo>
                <a:cubicBezTo>
                  <a:pt x="346" y="207"/>
                  <a:pt x="320" y="189"/>
                  <a:pt x="310" y="179"/>
                </a:cubicBezTo>
                <a:cubicBezTo>
                  <a:pt x="279" y="148"/>
                  <a:pt x="230" y="132"/>
                  <a:pt x="190" y="119"/>
                </a:cubicBezTo>
                <a:cubicBezTo>
                  <a:pt x="142" y="123"/>
                  <a:pt x="86" y="103"/>
                  <a:pt x="47" y="131"/>
                </a:cubicBezTo>
                <a:cubicBezTo>
                  <a:pt x="1" y="162"/>
                  <a:pt x="91" y="219"/>
                  <a:pt x="107" y="227"/>
                </a:cubicBezTo>
                <a:cubicBezTo>
                  <a:pt x="174" y="259"/>
                  <a:pt x="189" y="252"/>
                  <a:pt x="274" y="262"/>
                </a:cubicBezTo>
                <a:cubicBezTo>
                  <a:pt x="347" y="243"/>
                  <a:pt x="369" y="250"/>
                  <a:pt x="405" y="179"/>
                </a:cubicBezTo>
                <a:cubicBezTo>
                  <a:pt x="398" y="122"/>
                  <a:pt x="374" y="54"/>
                  <a:pt x="393" y="0"/>
                </a:cubicBezTo>
                <a:cubicBezTo>
                  <a:pt x="503" y="12"/>
                  <a:pt x="515" y="4"/>
                  <a:pt x="561" y="95"/>
                </a:cubicBezTo>
                <a:cubicBezTo>
                  <a:pt x="555" y="158"/>
                  <a:pt x="569" y="230"/>
                  <a:pt x="537" y="286"/>
                </a:cubicBezTo>
                <a:cubicBezTo>
                  <a:pt x="528" y="300"/>
                  <a:pt x="515" y="313"/>
                  <a:pt x="501" y="322"/>
                </a:cubicBezTo>
                <a:cubicBezTo>
                  <a:pt x="478" y="334"/>
                  <a:pt x="429" y="346"/>
                  <a:pt x="429" y="346"/>
                </a:cubicBezTo>
                <a:cubicBezTo>
                  <a:pt x="445" y="358"/>
                  <a:pt x="459" y="373"/>
                  <a:pt x="477" y="382"/>
                </a:cubicBezTo>
                <a:cubicBezTo>
                  <a:pt x="499" y="393"/>
                  <a:pt x="549" y="406"/>
                  <a:pt x="549" y="406"/>
                </a:cubicBezTo>
                <a:cubicBezTo>
                  <a:pt x="564" y="402"/>
                  <a:pt x="589" y="408"/>
                  <a:pt x="596" y="394"/>
                </a:cubicBezTo>
                <a:cubicBezTo>
                  <a:pt x="625" y="323"/>
                  <a:pt x="547" y="289"/>
                  <a:pt x="501" y="274"/>
                </a:cubicBezTo>
                <a:cubicBezTo>
                  <a:pt x="455" y="289"/>
                  <a:pt x="370" y="334"/>
                  <a:pt x="370" y="334"/>
                </a:cubicBezTo>
                <a:cubicBezTo>
                  <a:pt x="373" y="354"/>
                  <a:pt x="381" y="394"/>
                  <a:pt x="381" y="394"/>
                </a:cubicBezTo>
              </a:path>
            </a:pathLst>
          </a:custGeom>
          <a:noFill/>
          <a:ln w="889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2" name="Rectangle 29"/>
          <p:cNvSpPr>
            <a:spLocks noChangeArrowheads="1"/>
          </p:cNvSpPr>
          <p:nvPr/>
        </p:nvSpPr>
        <p:spPr bwMode="auto">
          <a:xfrm>
            <a:off x="6224588" y="12700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3" name="AutoShape 31"/>
          <p:cNvSpPr>
            <a:spLocks noChangeArrowheads="1"/>
          </p:cNvSpPr>
          <p:nvPr/>
        </p:nvSpPr>
        <p:spPr bwMode="auto">
          <a:xfrm>
            <a:off x="3333750" y="965200"/>
            <a:ext cx="330200" cy="381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374" name="Rectangle 32"/>
          <p:cNvSpPr>
            <a:spLocks noChangeArrowheads="1"/>
          </p:cNvSpPr>
          <p:nvPr/>
        </p:nvSpPr>
        <p:spPr bwMode="auto">
          <a:xfrm>
            <a:off x="2921000" y="1270000"/>
            <a:ext cx="660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5" name="Rectangle 33"/>
          <p:cNvSpPr>
            <a:spLocks noChangeArrowheads="1"/>
          </p:cNvSpPr>
          <p:nvPr/>
        </p:nvSpPr>
        <p:spPr bwMode="auto">
          <a:xfrm>
            <a:off x="4241800" y="1270000"/>
            <a:ext cx="660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6" name="Rectangle 34"/>
          <p:cNvSpPr>
            <a:spLocks noChangeArrowheads="1"/>
          </p:cNvSpPr>
          <p:nvPr/>
        </p:nvSpPr>
        <p:spPr bwMode="auto">
          <a:xfrm>
            <a:off x="4902200" y="12700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7" name="Rectangle 35"/>
          <p:cNvSpPr>
            <a:spLocks noChangeArrowheads="1"/>
          </p:cNvSpPr>
          <p:nvPr/>
        </p:nvSpPr>
        <p:spPr bwMode="auto">
          <a:xfrm>
            <a:off x="5562600" y="1270000"/>
            <a:ext cx="660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8" name="AutoShape 37"/>
          <p:cNvSpPr>
            <a:spLocks noChangeArrowheads="1"/>
          </p:cNvSpPr>
          <p:nvPr/>
        </p:nvSpPr>
        <p:spPr bwMode="auto">
          <a:xfrm>
            <a:off x="4800600" y="2844800"/>
            <a:ext cx="165100" cy="381000"/>
          </a:xfrm>
          <a:prstGeom prst="downArrow">
            <a:avLst>
              <a:gd name="adj1" fmla="val 50000"/>
              <a:gd name="adj2" fmla="val 5769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79" name="AutoShape 38"/>
          <p:cNvSpPr>
            <a:spLocks noChangeArrowheads="1"/>
          </p:cNvSpPr>
          <p:nvPr/>
        </p:nvSpPr>
        <p:spPr bwMode="auto">
          <a:xfrm>
            <a:off x="4800600" y="3514725"/>
            <a:ext cx="165100" cy="381000"/>
          </a:xfrm>
          <a:prstGeom prst="downArrow">
            <a:avLst>
              <a:gd name="adj1" fmla="val 50000"/>
              <a:gd name="adj2" fmla="val 5769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0" name="Rectangle 39"/>
          <p:cNvSpPr>
            <a:spLocks noChangeArrowheads="1"/>
          </p:cNvSpPr>
          <p:nvPr/>
        </p:nvSpPr>
        <p:spPr bwMode="auto">
          <a:xfrm>
            <a:off x="4152900" y="39878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1" name="Rectangle 40"/>
          <p:cNvSpPr>
            <a:spLocks noChangeArrowheads="1"/>
          </p:cNvSpPr>
          <p:nvPr/>
        </p:nvSpPr>
        <p:spPr bwMode="auto">
          <a:xfrm>
            <a:off x="4813300" y="3987800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2" name="Rectangle 41"/>
          <p:cNvSpPr>
            <a:spLocks noChangeArrowheads="1"/>
          </p:cNvSpPr>
          <p:nvPr/>
        </p:nvSpPr>
        <p:spPr bwMode="auto">
          <a:xfrm>
            <a:off x="5480050" y="2538413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3" name="Rectangle 42"/>
          <p:cNvSpPr>
            <a:spLocks noChangeArrowheads="1"/>
          </p:cNvSpPr>
          <p:nvPr/>
        </p:nvSpPr>
        <p:spPr bwMode="auto">
          <a:xfrm>
            <a:off x="6140450" y="2538413"/>
            <a:ext cx="65881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4" name="Rectangle 43"/>
          <p:cNvSpPr>
            <a:spLocks noChangeArrowheads="1"/>
          </p:cNvSpPr>
          <p:nvPr/>
        </p:nvSpPr>
        <p:spPr bwMode="auto">
          <a:xfrm>
            <a:off x="6781800" y="2538413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5" name="Rectangle 44"/>
          <p:cNvSpPr>
            <a:spLocks noChangeArrowheads="1"/>
          </p:cNvSpPr>
          <p:nvPr/>
        </p:nvSpPr>
        <p:spPr bwMode="auto">
          <a:xfrm>
            <a:off x="4159250" y="2538413"/>
            <a:ext cx="6604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6" name="Rectangle 45"/>
          <p:cNvSpPr>
            <a:spLocks noChangeArrowheads="1"/>
          </p:cNvSpPr>
          <p:nvPr/>
        </p:nvSpPr>
        <p:spPr bwMode="auto">
          <a:xfrm>
            <a:off x="4819650" y="2538413"/>
            <a:ext cx="6604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87" name="Text Box 46"/>
          <p:cNvSpPr txBox="1">
            <a:spLocks noChangeArrowheads="1"/>
          </p:cNvSpPr>
          <p:nvPr/>
        </p:nvSpPr>
        <p:spPr bwMode="auto">
          <a:xfrm>
            <a:off x="3540125" y="23860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imes" panose="02020603050405020304" pitchFamily="18" charset="0"/>
              </a:rPr>
              <a:t>m7G</a:t>
            </a:r>
            <a:endParaRPr lang="en-GB" altLang="en-US" sz="1800">
              <a:latin typeface="Times" panose="02020603050405020304" pitchFamily="18" charset="0"/>
            </a:endParaRPr>
          </a:p>
        </p:txBody>
      </p:sp>
      <p:sp>
        <p:nvSpPr>
          <p:cNvPr id="57388" name="Text Box 47"/>
          <p:cNvSpPr txBox="1">
            <a:spLocks noChangeArrowheads="1"/>
          </p:cNvSpPr>
          <p:nvPr/>
        </p:nvSpPr>
        <p:spPr bwMode="auto">
          <a:xfrm>
            <a:off x="546100" y="4114800"/>
            <a:ext cx="12827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Nucleus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Cytoplasm</a:t>
            </a:r>
          </a:p>
        </p:txBody>
      </p:sp>
      <p:sp>
        <p:nvSpPr>
          <p:cNvPr id="57389" name="AutoShape 48"/>
          <p:cNvSpPr>
            <a:spLocks noChangeArrowheads="1"/>
          </p:cNvSpPr>
          <p:nvPr/>
        </p:nvSpPr>
        <p:spPr bwMode="auto">
          <a:xfrm>
            <a:off x="4768850" y="1430338"/>
            <a:ext cx="228600" cy="320675"/>
          </a:xfrm>
          <a:prstGeom prst="downArrow">
            <a:avLst>
              <a:gd name="adj1" fmla="val 50000"/>
              <a:gd name="adj2" fmla="val 7523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90" name="Text Box 50"/>
          <p:cNvSpPr txBox="1">
            <a:spLocks noChangeArrowheads="1"/>
          </p:cNvSpPr>
          <p:nvPr/>
        </p:nvSpPr>
        <p:spPr bwMode="auto">
          <a:xfrm>
            <a:off x="5257800" y="5178425"/>
            <a:ext cx="145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i="1">
                <a:latin typeface="Trebuchet MS" panose="020B0603020202020204" pitchFamily="34" charset="0"/>
              </a:rPr>
              <a:t>Translation</a:t>
            </a:r>
          </a:p>
        </p:txBody>
      </p:sp>
      <p:grpSp>
        <p:nvGrpSpPr>
          <p:cNvPr id="57391" name="Group 1"/>
          <p:cNvGrpSpPr>
            <a:grpSpLocks/>
          </p:cNvGrpSpPr>
          <p:nvPr/>
        </p:nvGrpSpPr>
        <p:grpSpPr bwMode="auto">
          <a:xfrm>
            <a:off x="381000" y="5033963"/>
            <a:ext cx="9144000" cy="0"/>
            <a:chOff x="0" y="4800600"/>
            <a:chExt cx="9144000" cy="0"/>
          </a:xfrm>
        </p:grpSpPr>
        <p:sp>
          <p:nvSpPr>
            <p:cNvPr id="57401" name="Line 28"/>
            <p:cNvSpPr>
              <a:spLocks noChangeShapeType="1"/>
            </p:cNvSpPr>
            <p:nvPr/>
          </p:nvSpPr>
          <p:spPr bwMode="auto">
            <a:xfrm>
              <a:off x="0" y="4800600"/>
              <a:ext cx="419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7402" name="Line 51"/>
            <p:cNvSpPr>
              <a:spLocks noChangeShapeType="1"/>
            </p:cNvSpPr>
            <p:nvPr/>
          </p:nvSpPr>
          <p:spPr bwMode="auto">
            <a:xfrm>
              <a:off x="4953000" y="4800600"/>
              <a:ext cx="419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7393" name="Text Box 53"/>
          <p:cNvSpPr txBox="1">
            <a:spLocks noChangeArrowheads="1"/>
          </p:cNvSpPr>
          <p:nvPr/>
        </p:nvSpPr>
        <p:spPr bwMode="auto">
          <a:xfrm>
            <a:off x="7434263" y="973138"/>
            <a:ext cx="164782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latin typeface="Trebuchet MS" panose="020B0603020202020204" pitchFamily="34" charset="0"/>
              </a:rPr>
              <a:t>DNA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pre-mRNA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Mature mRNA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b="1">
                <a:latin typeface="Trebuchet MS" panose="020B0603020202020204" pitchFamily="34" charset="0"/>
              </a:rPr>
              <a:t>Protein</a:t>
            </a:r>
          </a:p>
        </p:txBody>
      </p:sp>
      <p:sp>
        <p:nvSpPr>
          <p:cNvPr id="57394" name="Text Box 54"/>
          <p:cNvSpPr txBox="1">
            <a:spLocks noChangeArrowheads="1"/>
          </p:cNvSpPr>
          <p:nvPr/>
        </p:nvSpPr>
        <p:spPr bwMode="auto">
          <a:xfrm>
            <a:off x="3540125" y="3211513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imes" panose="02020603050405020304" pitchFamily="18" charset="0"/>
              </a:rPr>
              <a:t>m7G</a:t>
            </a:r>
            <a:endParaRPr lang="en-GB" altLang="en-US" sz="1800">
              <a:latin typeface="Times" panose="02020603050405020304" pitchFamily="18" charset="0"/>
            </a:endParaRPr>
          </a:p>
        </p:txBody>
      </p:sp>
      <p:sp>
        <p:nvSpPr>
          <p:cNvPr id="57395" name="Text Box 55"/>
          <p:cNvSpPr txBox="1">
            <a:spLocks noChangeArrowheads="1"/>
          </p:cNvSpPr>
          <p:nvPr/>
        </p:nvSpPr>
        <p:spPr bwMode="auto">
          <a:xfrm>
            <a:off x="3540125" y="384492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imes" panose="02020603050405020304" pitchFamily="18" charset="0"/>
              </a:rPr>
              <a:t>m7G</a:t>
            </a:r>
            <a:endParaRPr lang="en-GB" altLang="en-US" sz="1800">
              <a:latin typeface="Times" panose="02020603050405020304" pitchFamily="18" charset="0"/>
            </a:endParaRPr>
          </a:p>
        </p:txBody>
      </p:sp>
      <p:sp>
        <p:nvSpPr>
          <p:cNvPr id="57396" name="Text Box 56"/>
          <p:cNvSpPr txBox="1">
            <a:spLocks noChangeArrowheads="1"/>
          </p:cNvSpPr>
          <p:nvPr/>
        </p:nvSpPr>
        <p:spPr bwMode="auto">
          <a:xfrm>
            <a:off x="3182938" y="5670550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imes" panose="02020603050405020304" pitchFamily="18" charset="0"/>
              </a:rPr>
              <a:t>m7G</a:t>
            </a:r>
            <a:endParaRPr lang="en-GB" altLang="en-US" sz="1800">
              <a:latin typeface="Times" panose="02020603050405020304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4502944" y="4712494"/>
            <a:ext cx="757237" cy="479425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7398" name="Rectangle 4"/>
          <p:cNvSpPr>
            <a:spLocks noChangeArrowheads="1"/>
          </p:cNvSpPr>
          <p:nvPr/>
        </p:nvSpPr>
        <p:spPr bwMode="auto">
          <a:xfrm>
            <a:off x="4522788" y="1809750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Trebuchet MS" panose="020B0603020202020204" pitchFamily="34" charset="0"/>
              </a:rPr>
              <a:t>hnRNP</a:t>
            </a:r>
          </a:p>
        </p:txBody>
      </p:sp>
      <p:sp>
        <p:nvSpPr>
          <p:cNvPr id="57399" name="AutoShape 48"/>
          <p:cNvSpPr>
            <a:spLocks noChangeArrowheads="1"/>
          </p:cNvSpPr>
          <p:nvPr/>
        </p:nvSpPr>
        <p:spPr bwMode="auto">
          <a:xfrm>
            <a:off x="4768850" y="2209800"/>
            <a:ext cx="228600" cy="320675"/>
          </a:xfrm>
          <a:prstGeom prst="downArrow">
            <a:avLst>
              <a:gd name="adj1" fmla="val 50000"/>
              <a:gd name="adj2" fmla="val 75230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400" name="Rectangle 5"/>
          <p:cNvSpPr>
            <a:spLocks noChangeArrowheads="1"/>
          </p:cNvSpPr>
          <p:nvPr/>
        </p:nvSpPr>
        <p:spPr bwMode="auto">
          <a:xfrm>
            <a:off x="5411788" y="1778000"/>
            <a:ext cx="332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  <a:latin typeface="Trebuchet MS" panose="020B0603020202020204" pitchFamily="34" charset="0"/>
              </a:rPr>
              <a:t>pre-mRNA + specific proteins</a:t>
            </a:r>
          </a:p>
        </p:txBody>
      </p:sp>
    </p:spTree>
    <p:extLst>
      <p:ext uri="{BB962C8B-B14F-4D97-AF65-F5344CB8AC3E}">
        <p14:creationId xmlns:p14="http://schemas.microsoft.com/office/powerpoint/2010/main" val="288300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utoUpdateAnimBg="0"/>
      <p:bldP spid="67593" grpId="0" autoUpdateAnimBg="0"/>
      <p:bldP spid="675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508000" y="2862263"/>
            <a:ext cx="8915400" cy="1143000"/>
          </a:xfrm>
        </p:spPr>
        <p:txBody>
          <a:bodyPr/>
          <a:lstStyle/>
          <a:p>
            <a:r>
              <a:rPr lang="en-GB" altLang="en-US" sz="4800" b="1" smtClean="0">
                <a:solidFill>
                  <a:srgbClr val="0070C0"/>
                </a:solidFill>
              </a:rPr>
              <a:t>mRNA Capping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414496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47E5F1D8-0587-44CC-9773-8018316E7A6E}" type="slidenum">
              <a:rPr lang="en-US" sz="1400">
                <a:latin typeface="+mn-lt"/>
              </a:rPr>
              <a:pPr>
                <a:defRPr/>
              </a:pPr>
              <a:t>4</a:t>
            </a:fld>
            <a:endParaRPr lang="en-US" sz="1400">
              <a:latin typeface="+mn-lt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09613" y="3827463"/>
            <a:ext cx="45481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latin typeface="+mn-lt"/>
              </a:rPr>
              <a:t>1. As soon as RNA pol has made 25nt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nascent RNA a 5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sz="2000" dirty="0">
                <a:latin typeface="+mn-lt"/>
              </a:rPr>
              <a:t>-cap is put on the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mRNA.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2.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Capping enzymes </a:t>
            </a:r>
            <a:r>
              <a:rPr lang="en-US" sz="2000" dirty="0">
                <a:latin typeface="+mn-lt"/>
              </a:rPr>
              <a:t>bind to the RNA polymerase tail (C terminal domain) and are ready to cap the RNA as it is made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61445" name="Picture 4" descr="06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33513"/>
            <a:ext cx="38862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200025" y="404813"/>
            <a:ext cx="82327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0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0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660066"/>
                </a:solidFill>
              </a:rPr>
              <a:t>RNA processing step 1: Capping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5105400" y="6172200"/>
            <a:ext cx="609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975B8-1447-453B-8772-B669A867ABE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pic>
        <p:nvPicPr>
          <p:cNvPr id="6349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t="7132" r="20421" b="48837"/>
          <a:stretch>
            <a:fillRect/>
          </a:stretch>
        </p:blipFill>
        <p:spPr bwMode="auto">
          <a:xfrm>
            <a:off x="156211" y="938639"/>
            <a:ext cx="4982596" cy="591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73100" y="368300"/>
            <a:ext cx="5726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0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0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0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0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660066"/>
                </a:solidFill>
              </a:rPr>
              <a:t>Reverse polarity 5’-5’ bond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97" y="351532"/>
            <a:ext cx="3483049" cy="640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4"/>
          <p:cNvGrpSpPr>
            <a:grpSpLocks noChangeAspect="1"/>
          </p:cNvGrpSpPr>
          <p:nvPr/>
        </p:nvGrpSpPr>
        <p:grpSpPr bwMode="auto">
          <a:xfrm>
            <a:off x="1697038" y="2859088"/>
            <a:ext cx="5468937" cy="3522662"/>
            <a:chOff x="864" y="1152"/>
            <a:chExt cx="4241" cy="2732"/>
          </a:xfrm>
        </p:grpSpPr>
        <p:pic>
          <p:nvPicPr>
            <p:cNvPr id="645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52"/>
              <a:ext cx="4241" cy="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9" name="Rectangle 6"/>
            <p:cNvSpPr>
              <a:spLocks noChangeArrowheads="1"/>
            </p:cNvSpPr>
            <p:nvPr/>
          </p:nvSpPr>
          <p:spPr bwMode="auto">
            <a:xfrm>
              <a:off x="1008" y="1344"/>
              <a:ext cx="4068" cy="2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D806037E-E422-4AC7-BB6D-FA2E2A8FC8B3}" type="slidenum">
              <a:rPr lang="en-US" sz="1400">
                <a:latin typeface="+mn-lt"/>
              </a:rPr>
              <a:pPr>
                <a:defRPr/>
              </a:pPr>
              <a:t>6</a:t>
            </a:fld>
            <a:endParaRPr lang="en-US" sz="1400">
              <a:latin typeface="+mn-lt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69900" y="312738"/>
            <a:ext cx="56118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400" dirty="0">
                <a:solidFill>
                  <a:srgbClr val="660066"/>
                </a:solidFill>
                <a:latin typeface="+mn-lt"/>
              </a:rPr>
              <a:t>Functions of the mRNA cap 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488950" y="1077913"/>
            <a:ext cx="89598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01625" indent="-301625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Facilitates splicing, 3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’-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endcleavage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polyadenylation, and perhaps    nuclear export. Cap needed for the first intron to be spliced.</a:t>
            </a:r>
          </a:p>
          <a:p>
            <a:pPr marL="457200" indent="-457200">
              <a:buFont typeface="Times" charset="0"/>
              <a:buChar char="•"/>
              <a:defRPr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The cap (together with the poly(A) tail) is vital for mRNA stability.</a:t>
            </a:r>
          </a:p>
          <a:p>
            <a:pPr marL="457200" indent="-457200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Decapping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a key step in mRNA turnover.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31825" y="425450"/>
            <a:ext cx="593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660066"/>
                </a:solidFill>
                <a:latin typeface="+mn-lt"/>
                <a:cs typeface="Trebuchet MS" charset="0"/>
              </a:rPr>
              <a:t>Functions of the mRNA cap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031875" y="4521200"/>
            <a:ext cx="818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cs typeface="Trebuchet MS" charset="0"/>
              </a:rPr>
              <a:t>3. The cap enhances translation by binding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cs typeface="Trebuchet MS" charset="0"/>
              </a:rPr>
              <a:t>eIF4E</a:t>
            </a:r>
            <a:r>
              <a:rPr lang="en-US" sz="2400" dirty="0">
                <a:cs typeface="Trebuchet MS" charset="0"/>
              </a:rPr>
              <a:t> and with the aid of the poly(A) tail provides scaffolding to directly bind and load the 40S ribosome for translation.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790700"/>
            <a:ext cx="57975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C04EF-B287-437B-A031-D7EB88C055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508000" y="2862263"/>
            <a:ext cx="8915400" cy="1143000"/>
          </a:xfrm>
        </p:spPr>
        <p:txBody>
          <a:bodyPr/>
          <a:lstStyle/>
          <a:p>
            <a:r>
              <a:rPr lang="en-GB" altLang="en-US" sz="4800" smtClean="0">
                <a:solidFill>
                  <a:srgbClr val="0070C0"/>
                </a:solidFill>
              </a:rPr>
              <a:t>mRNA Polyadenylation</a:t>
            </a:r>
          </a:p>
        </p:txBody>
      </p:sp>
    </p:spTree>
    <p:extLst>
      <p:ext uri="{BB962C8B-B14F-4D97-AF65-F5344CB8AC3E}">
        <p14:creationId xmlns:p14="http://schemas.microsoft.com/office/powerpoint/2010/main" val="2651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8229600" y="54864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5298" name="Text Box 9"/>
          <p:cNvSpPr txBox="1">
            <a:spLocks noChangeArrowheads="1"/>
          </p:cNvSpPr>
          <p:nvPr/>
        </p:nvSpPr>
        <p:spPr bwMode="auto">
          <a:xfrm>
            <a:off x="776288" y="692150"/>
            <a:ext cx="839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rgbClr val="660066"/>
                </a:solidFill>
                <a:latin typeface="+mn-lt"/>
                <a:cs typeface="Trebuchet MS" charset="0"/>
              </a:rPr>
              <a:t>RNA processing step 3: Polyadenylation</a:t>
            </a:r>
          </a:p>
        </p:txBody>
      </p:sp>
      <p:grpSp>
        <p:nvGrpSpPr>
          <p:cNvPr id="110596" name="Group 11"/>
          <p:cNvGrpSpPr>
            <a:grpSpLocks/>
          </p:cNvGrpSpPr>
          <p:nvPr/>
        </p:nvGrpSpPr>
        <p:grpSpPr bwMode="auto">
          <a:xfrm>
            <a:off x="1524000" y="1936750"/>
            <a:ext cx="6607175" cy="1100138"/>
            <a:chOff x="1219200" y="4572000"/>
            <a:chExt cx="6607773" cy="1099462"/>
          </a:xfrm>
        </p:grpSpPr>
        <p:sp>
          <p:nvSpPr>
            <p:cNvPr id="110599" name="Freeform 11"/>
            <p:cNvSpPr>
              <a:spLocks/>
            </p:cNvSpPr>
            <p:nvPr/>
          </p:nvSpPr>
          <p:spPr bwMode="auto">
            <a:xfrm>
              <a:off x="1455738" y="4962525"/>
              <a:ext cx="4564062" cy="460375"/>
            </a:xfrm>
            <a:custGeom>
              <a:avLst/>
              <a:gdLst>
                <a:gd name="T0" fmla="*/ 0 w 4244"/>
                <a:gd name="T1" fmla="*/ 2147483646 h 290"/>
                <a:gd name="T2" fmla="*/ 2147483646 w 4244"/>
                <a:gd name="T3" fmla="*/ 2147483646 h 290"/>
                <a:gd name="T4" fmla="*/ 2147483646 w 4244"/>
                <a:gd name="T5" fmla="*/ 2147483646 h 290"/>
                <a:gd name="T6" fmla="*/ 2147483646 w 4244"/>
                <a:gd name="T7" fmla="*/ 2147483646 h 290"/>
                <a:gd name="T8" fmla="*/ 2147483646 w 4244"/>
                <a:gd name="T9" fmla="*/ 2147483646 h 290"/>
                <a:gd name="T10" fmla="*/ 2147483646 w 4244"/>
                <a:gd name="T11" fmla="*/ 2147483646 h 290"/>
                <a:gd name="T12" fmla="*/ 2147483646 w 4244"/>
                <a:gd name="T13" fmla="*/ 2147483646 h 290"/>
                <a:gd name="T14" fmla="*/ 2147483646 w 4244"/>
                <a:gd name="T15" fmla="*/ 2147483646 h 290"/>
                <a:gd name="T16" fmla="*/ 2147483646 w 4244"/>
                <a:gd name="T17" fmla="*/ 2147483646 h 290"/>
                <a:gd name="T18" fmla="*/ 2147483646 w 4244"/>
                <a:gd name="T19" fmla="*/ 2147483646 h 290"/>
                <a:gd name="T20" fmla="*/ 2147483646 w 4244"/>
                <a:gd name="T21" fmla="*/ 2147483646 h 290"/>
                <a:gd name="T22" fmla="*/ 2147483646 w 4244"/>
                <a:gd name="T23" fmla="*/ 2147483646 h 290"/>
                <a:gd name="T24" fmla="*/ 2147483646 w 4244"/>
                <a:gd name="T25" fmla="*/ 2147483646 h 290"/>
                <a:gd name="T26" fmla="*/ 2147483646 w 4244"/>
                <a:gd name="T27" fmla="*/ 2147483646 h 290"/>
                <a:gd name="T28" fmla="*/ 2147483646 w 4244"/>
                <a:gd name="T29" fmla="*/ 2147483646 h 2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44"/>
                <a:gd name="T46" fmla="*/ 0 h 290"/>
                <a:gd name="T47" fmla="*/ 4244 w 4244"/>
                <a:gd name="T48" fmla="*/ 290 h 2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44" h="290">
                  <a:moveTo>
                    <a:pt x="0" y="45"/>
                  </a:moveTo>
                  <a:cubicBezTo>
                    <a:pt x="319" y="37"/>
                    <a:pt x="660" y="0"/>
                    <a:pt x="976" y="65"/>
                  </a:cubicBezTo>
                  <a:cubicBezTo>
                    <a:pt x="1074" y="113"/>
                    <a:pt x="1196" y="91"/>
                    <a:pt x="1288" y="152"/>
                  </a:cubicBezTo>
                  <a:cubicBezTo>
                    <a:pt x="1317" y="198"/>
                    <a:pt x="1370" y="197"/>
                    <a:pt x="1425" y="211"/>
                  </a:cubicBezTo>
                  <a:cubicBezTo>
                    <a:pt x="1518" y="235"/>
                    <a:pt x="1611" y="259"/>
                    <a:pt x="1708" y="270"/>
                  </a:cubicBezTo>
                  <a:cubicBezTo>
                    <a:pt x="1864" y="265"/>
                    <a:pt x="2025" y="290"/>
                    <a:pt x="2176" y="250"/>
                  </a:cubicBezTo>
                  <a:cubicBezTo>
                    <a:pt x="2194" y="245"/>
                    <a:pt x="2207" y="228"/>
                    <a:pt x="2225" y="221"/>
                  </a:cubicBezTo>
                  <a:cubicBezTo>
                    <a:pt x="2331" y="178"/>
                    <a:pt x="2473" y="165"/>
                    <a:pt x="2586" y="152"/>
                  </a:cubicBezTo>
                  <a:cubicBezTo>
                    <a:pt x="2809" y="124"/>
                    <a:pt x="3036" y="138"/>
                    <a:pt x="3259" y="104"/>
                  </a:cubicBezTo>
                  <a:cubicBezTo>
                    <a:pt x="3336" y="77"/>
                    <a:pt x="3401" y="38"/>
                    <a:pt x="3483" y="26"/>
                  </a:cubicBezTo>
                  <a:cubicBezTo>
                    <a:pt x="3515" y="29"/>
                    <a:pt x="3551" y="21"/>
                    <a:pt x="3581" y="35"/>
                  </a:cubicBezTo>
                  <a:cubicBezTo>
                    <a:pt x="3593" y="40"/>
                    <a:pt x="3583" y="62"/>
                    <a:pt x="3591" y="74"/>
                  </a:cubicBezTo>
                  <a:cubicBezTo>
                    <a:pt x="3628" y="127"/>
                    <a:pt x="3633" y="128"/>
                    <a:pt x="3678" y="143"/>
                  </a:cubicBezTo>
                  <a:cubicBezTo>
                    <a:pt x="3788" y="178"/>
                    <a:pt x="4041" y="177"/>
                    <a:pt x="4147" y="182"/>
                  </a:cubicBezTo>
                  <a:cubicBezTo>
                    <a:pt x="4180" y="192"/>
                    <a:pt x="4218" y="195"/>
                    <a:pt x="4244" y="22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0600" name="AutoShape 12"/>
            <p:cNvSpPr>
              <a:spLocks noChangeArrowheads="1"/>
            </p:cNvSpPr>
            <p:nvPr/>
          </p:nvSpPr>
          <p:spPr bwMode="auto">
            <a:xfrm rot="-5601113">
              <a:off x="1333500" y="4457700"/>
              <a:ext cx="838200" cy="10668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304" name="Text Box 13"/>
            <p:cNvSpPr txBox="1">
              <a:spLocks noChangeArrowheads="1"/>
            </p:cNvSpPr>
            <p:nvPr/>
          </p:nvSpPr>
          <p:spPr bwMode="auto">
            <a:xfrm rot="788076">
              <a:off x="5937677" y="5333532"/>
              <a:ext cx="1889296" cy="33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>
                  <a:latin typeface="+mn-lt"/>
                  <a:cs typeface="Trebuchet MS" charset="0"/>
                </a:rPr>
                <a:t>AAAAAAAA…AAA</a:t>
              </a: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38200" y="3967163"/>
            <a:ext cx="80772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ea typeface="+mn-ea"/>
                <a:cs typeface="Trebuchet MS"/>
              </a:rPr>
              <a:t>Also called 3’ end formation.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kern="0" dirty="0">
                <a:ea typeface="+mn-ea"/>
                <a:cs typeface="Trebuchet MS"/>
              </a:rPr>
              <a:t>Most cytoplasmic mRNAs have a </a:t>
            </a:r>
            <a:r>
              <a:rPr lang="en-US" sz="2400" kern="0" dirty="0" err="1">
                <a:ea typeface="+mn-ea"/>
                <a:cs typeface="Trebuchet MS"/>
              </a:rPr>
              <a:t>polyA</a:t>
            </a:r>
            <a:r>
              <a:rPr lang="en-US" sz="2400" kern="0" dirty="0">
                <a:ea typeface="+mn-ea"/>
                <a:cs typeface="Trebuchet MS"/>
              </a:rPr>
              <a:t> tail at the 3’ end, usually 80-250 b long.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kern="0" dirty="0">
                <a:ea typeface="+mn-ea"/>
                <a:cs typeface="Trebuchet MS"/>
              </a:rPr>
              <a:t>a notable exception is histone mRNA.</a:t>
            </a:r>
          </a:p>
        </p:txBody>
      </p:sp>
      <p:sp>
        <p:nvSpPr>
          <p:cNvPr id="1105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BE3FA0-EA3A-43BD-A3B2-A9C14A72583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76629</TotalTime>
  <Words>857</Words>
  <PresentationFormat>A4 Paper (210x297 mm)</PresentationFormat>
  <Paragraphs>172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Times</vt:lpstr>
      <vt:lpstr>Trebuchet MS</vt:lpstr>
      <vt:lpstr>1_Default Design</vt:lpstr>
      <vt:lpstr>RNA PROCESSING Part-1</vt:lpstr>
      <vt:lpstr>PowerPoint Presentation</vt:lpstr>
      <vt:lpstr>mRNA Capping</vt:lpstr>
      <vt:lpstr>PowerPoint Presentation</vt:lpstr>
      <vt:lpstr>PowerPoint Presentation</vt:lpstr>
      <vt:lpstr>PowerPoint Presentation</vt:lpstr>
      <vt:lpstr>PowerPoint Presentation</vt:lpstr>
      <vt:lpstr>mRNA Polyadenylation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the Poly(A) Tail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2014-10-20T08:40:25Z</cp:lastPrinted>
  <dcterms:created xsi:type="dcterms:W3CDTF">2008-09-24T21:30:02Z</dcterms:created>
  <dcterms:modified xsi:type="dcterms:W3CDTF">2020-09-25T10:18:35Z</dcterms:modified>
</cp:coreProperties>
</file>