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7" r:id="rId2"/>
    <p:sldId id="390" r:id="rId3"/>
    <p:sldId id="389" r:id="rId4"/>
    <p:sldId id="382" r:id="rId5"/>
    <p:sldId id="383" r:id="rId6"/>
    <p:sldId id="297" r:id="rId7"/>
    <p:sldId id="384" r:id="rId8"/>
    <p:sldId id="344" r:id="rId9"/>
    <p:sldId id="360" r:id="rId10"/>
    <p:sldId id="352" r:id="rId11"/>
    <p:sldId id="295" r:id="rId12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4"/>
    <a:srgbClr val="00FF00"/>
    <a:srgbClr val="FF0000"/>
    <a:srgbClr val="CC0099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15" autoAdjust="0"/>
  </p:normalViewPr>
  <p:slideViewPr>
    <p:cSldViewPr snapToGrid="0" showGuides="1">
      <p:cViewPr varScale="1">
        <p:scale>
          <a:sx n="45" d="100"/>
          <a:sy n="45" d="100"/>
        </p:scale>
        <p:origin x="1888" y="5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notesViewPr>
    <p:cSldViewPr snapToGrid="0" showGuides="1">
      <p:cViewPr varScale="1">
        <p:scale>
          <a:sx n="175" d="100"/>
          <a:sy n="175" d="100"/>
        </p:scale>
        <p:origin x="2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x-none"/>
              <a:t>Dr T.j. Hawkins Regulation of gene expression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B84384-6121-4B86-BCB1-D7FC5F5CBB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 smtClean="0"/>
              <a:t>Click to edit Master text styles</a:t>
            </a:r>
          </a:p>
          <a:p>
            <a:pPr lvl="1"/>
            <a:r>
              <a:rPr lang="en-US" altLang="x-none" noProof="0" smtClean="0"/>
              <a:t>Second level</a:t>
            </a:r>
          </a:p>
          <a:p>
            <a:pPr lvl="2"/>
            <a:r>
              <a:rPr lang="en-US" altLang="x-none" noProof="0" smtClean="0"/>
              <a:t>Third level</a:t>
            </a:r>
          </a:p>
          <a:p>
            <a:pPr lvl="3"/>
            <a:r>
              <a:rPr lang="en-US" altLang="x-none" noProof="0" smtClean="0"/>
              <a:t>Fourth level</a:t>
            </a:r>
          </a:p>
          <a:p>
            <a:pPr lvl="4"/>
            <a:r>
              <a:rPr lang="en-US" altLang="x-none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C3E098-78AA-4E90-BCAA-3E312C102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414B0CF6-CB72-4A87-B968-458C6E16D966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622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414B0CF6-CB72-4A87-B968-458C6E16D966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534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FIGURE 9-29 Interaction of bacteriophage 434 repressor with DNA. Ribbon diagram of 434 repressor bound to its specific operator DNA. The recognition helices are shown in green. The α helices N-terminal to the recognition helix and the turn in the polypeptide backbone between the helices in the helix-turn-helix structural motif are shown in yellow and red, respectively. The protein interacts intimately with one side of the DNA molecule over a length of 1.5 turns. (b) A space-filling model of the repressor-operator complex showing how the protein interacts intimately with one side of the DNA molecule over a length of 1.5 turns. [Data from A. K. Aggarwal et al., 1988, Science 242:899, PDB ID 2ori.]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3E098-78AA-4E90-BCAA-3E312C10256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75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FIGURE 9-30 Eukaryotic DNA-binding domains that use an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α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helix to interact with the major groove of specific DNA sequences. (a) The GL1 DNA-binding domain is monomeric and contains five C2H2 zinc fingers. The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α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helices are shown as cylinders, the Zn2+ ions as spheres. Finger 1 does not interact with DNA, whereas the other four fingers do. (b) The glucocorticoid receptor is a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homodimeric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 C4 zinc-finger protein, one monomer in green, one in yellow. The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α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helices are shown as cylinders, the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β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strands as white arrows, the Zn2+ ions as spheres. Two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α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helices (darker shade), one in each monomer, interact with the DNA. Like all C4 zinc-finger homodimers, this transcription factor has twofold rotational symmetry. [Part (a), see N. P.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Pavletich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 and C. O.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Pabo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, 1993, Science 261:1701, PDB ID 2gli. Part (b), see B. F.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Luisi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 et al., 1991, Nature 352:497 PDB ID 1glu.]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3E098-78AA-4E90-BCAA-3E312C10256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87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a typeface="ＭＳ Ｐゴシック" charset="0"/>
                <a:cs typeface="+mn-cs"/>
              </a:rPr>
              <a:t>Zinc Finger</a:t>
            </a:r>
          </a:p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>
                <a:ea typeface="ＭＳ Ｐゴシック" charset="0"/>
                <a:cs typeface="+mn-cs"/>
              </a:rPr>
              <a:t>2) Zinc finger. Usually C2H2, Cys &amp; His coordinate Zn in finger like projections which project into DNA.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F9C87AE8-89D3-4ACF-A73A-6D26DBDEE5B7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FIGURE 9-30 Eukaryotic DNA-binding domains that use an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α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helix to interact with the major groove of specific DNA sequences. (c) In leucine-zipper proteins, basic residues in the extended 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α-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helical regions of the monomers interact with the DNA backbone at adjacent sites in the major groove. The coiled-coil dimerization domain is stabilized by hydrophobic interactions between the monomers. (d) In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bHLH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 proteins, the DNA-binding helices at the right (N-termini of the monomers) are separated by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nonhelical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 loops from a leucine zipper–like region containing a coiled-coil dimerization domain. [Part (c), data from T. E. Ellenberger et al., 1992, Cell 71:1223, PDB ID 1ysa. Part (d), data from P.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Brownlie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 et al., 1997, Structure 5:509, PDB ID 1hlo.]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3E098-78AA-4E90-BCAA-3E312C10256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12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EXPERIMENTAL FIGURE 9-45 Fusion proteins demonstrate that the hormone-binding domain of the glucocorticoid receptor mediates trans-location to the nucleus in the presence of hormone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. Model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of hormone-dependent gene activation by a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homodimeric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ＭＳ Ｐゴシック" charset="0"/>
              </a:rPr>
              <a:t> nuclear receptor. In the absence of hormone, the receptor is kept in the cytoplasm by interaction between its ligand-binding domain (LBD) and chaperone proteins. When hormone is present, it diffuses through the plasma membrane and binds to the ligand-binding domain, causing a conformational change that releases the receptor from the chaperone proteins. The receptor with bound ligand is then translocated into the nucleus, where its DNA-binding domain (DBD) binds to response elements, allowing the ligand-binding domain and an additional activation domain (AD) at the N-terminus to stimulate transcription of target genes. [Parts (a)–(c) from Picard, D. and Yamamoto, K. R., “Two signals mediate hormone-dependent nuclear localization of the glucocorticoid receptor,” EMBO J., 1987, 6(11):3333–3340; courtesy of the authors.]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3E098-78AA-4E90-BCAA-3E312C10256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25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Mammalian GRPs. Similar result as above but can be more complicated. </a:t>
            </a:r>
            <a:r>
              <a:rPr lang="en-US" dirty="0" err="1">
                <a:ea typeface="ＭＳ Ｐゴシック" charset="0"/>
                <a:cs typeface="+mn-cs"/>
              </a:rPr>
              <a:t>eg</a:t>
            </a:r>
            <a:r>
              <a:rPr lang="en-US" dirty="0">
                <a:ea typeface="ＭＳ Ｐゴシック" charset="0"/>
                <a:cs typeface="+mn-cs"/>
              </a:rPr>
              <a:t> Steroid hormone receptor family. (glucocorticoids)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Hormone enters cell &amp; binds receptor in the cytoplasm. This complex then enters the nucleus and binds GRE. (Glucocorticoid Receptor Element) at the enhancer.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This family of GRPs have activation domain, DNA binding plus a steroid hormone binding site. There is also an inhibitory complex which binds receptor when not activated.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Binding of hormone causes conformational change and inhibitor complex (hsp90) released exposing DNA binding domain. Can now bind DNA and activate.</a:t>
            </a:r>
          </a:p>
          <a:p>
            <a:pPr marL="171450" indent="-171450"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400B405A-167F-4452-A0AB-A7A6E35EFA0A}" type="slidenum">
              <a:rPr lang="en-US" altLang="en-US" smtClean="0"/>
              <a:pPr>
                <a:defRPr/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C601-4539-4263-BA83-00987B702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95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AF0AE-D96F-41AA-97FF-C8298226F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54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6E5A-C181-4DC1-B974-D7FF1D9EA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09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B1E66-8BDA-4062-8761-B36DFC8C4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99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3145-303A-45E0-838A-2F1584CA8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67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94AE-8AA9-4622-9666-7BF2DDA6F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7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F3A2-0825-4661-BBBB-C3F0A1585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0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894C7-4FD8-4980-BE75-B59BBFBBE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2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07A7F-C964-47F0-97F4-655A42957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49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4D7F-0625-4CB5-894C-4733D3B38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17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8BF1-1DC8-4398-B31C-35DFE79F6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11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11A285-1751-451C-A426-658DD291B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rgbClr val="FFFF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rgbClr val="FFFF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rgbClr val="FFFF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rgbClr val="FFFF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rgbClr val="FFFF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>
          <a:xfrm>
            <a:off x="450850" y="2905125"/>
            <a:ext cx="8229600" cy="1055688"/>
          </a:xfrm>
        </p:spPr>
        <p:txBody>
          <a:bodyPr/>
          <a:lstStyle/>
          <a:p>
            <a:pPr algn="l">
              <a:lnSpc>
                <a:spcPct val="150000"/>
              </a:lnSpc>
              <a:defRPr/>
            </a:pPr>
            <a:r>
              <a:rPr lang="en-GB" altLang="en-US" sz="6092" b="1" dirty="0" smtClean="0">
                <a:solidFill>
                  <a:srgbClr val="7030A0"/>
                </a:solidFill>
              </a:rPr>
              <a:t>GENE EXPRESSION:</a:t>
            </a:r>
            <a:br>
              <a:rPr lang="en-GB" altLang="en-US" sz="6092" b="1" dirty="0" smtClean="0">
                <a:solidFill>
                  <a:srgbClr val="7030A0"/>
                </a:solidFill>
              </a:rPr>
            </a:br>
            <a:r>
              <a:rPr lang="en-GB" altLang="en-US" sz="4800" b="1" dirty="0" smtClean="0">
                <a:solidFill>
                  <a:srgbClr val="7030A0"/>
                </a:solidFill>
              </a:rPr>
              <a:t>Regulation Part-1</a:t>
            </a:r>
            <a:endParaRPr lang="en-GB" alt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7963" y="784225"/>
            <a:ext cx="8494712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sz="3400" dirty="0">
                <a:solidFill>
                  <a:srgbClr val="0070C0"/>
                </a:solidFill>
                <a:latin typeface="Arial" charset="0"/>
                <a:ea typeface="+mn-ea"/>
              </a:rPr>
              <a:t>Mammalian </a:t>
            </a:r>
            <a:r>
              <a:rPr lang="en-US" altLang="x-none" sz="3400" dirty="0" smtClean="0">
                <a:solidFill>
                  <a:srgbClr val="0070C0"/>
                </a:solidFill>
                <a:latin typeface="Arial" charset="0"/>
                <a:ea typeface="+mn-ea"/>
              </a:rPr>
              <a:t>TF</a:t>
            </a:r>
            <a:r>
              <a:rPr lang="en-US" altLang="x-none" sz="3400" dirty="0" smtClean="0">
                <a:solidFill>
                  <a:srgbClr val="0070C0"/>
                </a:solidFill>
                <a:latin typeface="Arial" charset="0"/>
                <a:ea typeface="+mn-ea"/>
              </a:rPr>
              <a:t>s</a:t>
            </a:r>
            <a:r>
              <a:rPr lang="en-US" altLang="x-none" sz="3400" dirty="0">
                <a:solidFill>
                  <a:srgbClr val="0070C0"/>
                </a:solidFill>
                <a:latin typeface="Arial" charset="0"/>
                <a:ea typeface="+mn-ea"/>
              </a:rPr>
              <a:t>: Intracellular Receptor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-15875" y="1471613"/>
            <a:ext cx="9180513" cy="0"/>
          </a:xfrm>
          <a:prstGeom prst="lin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2" y="1895476"/>
            <a:ext cx="6391275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1981" r="2512" b="1639"/>
          <a:stretch>
            <a:fillRect/>
          </a:stretch>
        </p:blipFill>
        <p:spPr bwMode="auto">
          <a:xfrm>
            <a:off x="552450" y="1460500"/>
            <a:ext cx="3532188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352550"/>
            <a:ext cx="42068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92125" y="744538"/>
            <a:ext cx="849471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sz="3400" dirty="0">
                <a:solidFill>
                  <a:srgbClr val="7030A0"/>
                </a:solidFill>
                <a:latin typeface="Arial" charset="0"/>
                <a:ea typeface="+mn-ea"/>
              </a:rPr>
              <a:t>Glucocorticoid hormone Receptor</a:t>
            </a:r>
          </a:p>
        </p:txBody>
      </p:sp>
      <p:sp>
        <p:nvSpPr>
          <p:cNvPr id="54277" name="Line 4"/>
          <p:cNvSpPr>
            <a:spLocks noChangeShapeType="1"/>
          </p:cNvSpPr>
          <p:nvPr/>
        </p:nvSpPr>
        <p:spPr bwMode="auto">
          <a:xfrm>
            <a:off x="-15875" y="1425575"/>
            <a:ext cx="9180513" cy="0"/>
          </a:xfrm>
          <a:prstGeom prst="lin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130471" y="2368555"/>
            <a:ext cx="691163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x-none" sz="5400" dirty="0" smtClean="0">
                <a:solidFill>
                  <a:srgbClr val="0070C0"/>
                </a:solidFill>
                <a:latin typeface="Arial" charset="0"/>
                <a:ea typeface="+mn-ea"/>
              </a:rPr>
              <a:t>Transcription Factors: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x-none" sz="4400" dirty="0" smtClean="0">
                <a:solidFill>
                  <a:srgbClr val="0070C0"/>
                </a:solidFill>
                <a:latin typeface="Arial" charset="0"/>
                <a:ea typeface="+mn-ea"/>
              </a:rPr>
              <a:t>DNA </a:t>
            </a:r>
            <a:r>
              <a:rPr lang="en-US" altLang="x-none" sz="4400" dirty="0">
                <a:solidFill>
                  <a:srgbClr val="0070C0"/>
                </a:solidFill>
                <a:latin typeface="Arial" charset="0"/>
                <a:ea typeface="+mn-ea"/>
              </a:rPr>
              <a:t>Binding </a:t>
            </a:r>
            <a:r>
              <a:rPr lang="en-US" altLang="x-none" sz="4400" dirty="0" smtClean="0">
                <a:solidFill>
                  <a:srgbClr val="0070C0"/>
                </a:solidFill>
                <a:latin typeface="Arial" charset="0"/>
                <a:ea typeface="+mn-ea"/>
              </a:rPr>
              <a:t>Domains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x-none" sz="1400" dirty="0" smtClean="0">
              <a:solidFill>
                <a:srgbClr val="0070C0"/>
              </a:solidFill>
              <a:latin typeface="Arial" charset="0"/>
              <a:ea typeface="+mn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x-none" sz="4400" dirty="0" smtClean="0">
                <a:solidFill>
                  <a:srgbClr val="0070C0"/>
                </a:solidFill>
                <a:latin typeface="Arial" charset="0"/>
                <a:ea typeface="+mn-ea"/>
              </a:rPr>
              <a:t>(GRPs)</a:t>
            </a:r>
            <a:endParaRPr lang="en-US" altLang="x-none" sz="4400" dirty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15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93713" y="1039813"/>
            <a:ext cx="47513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3600" dirty="0">
                <a:solidFill>
                  <a:srgbClr val="0070C0"/>
                </a:solidFill>
                <a:latin typeface="Arial" charset="0"/>
                <a:ea typeface="+mn-ea"/>
              </a:rPr>
              <a:t>DNA Binding Domains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21225" y="2389785"/>
            <a:ext cx="544411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x-none" sz="2800" dirty="0" smtClean="0">
                <a:latin typeface="Arial" charset="0"/>
              </a:rPr>
              <a:t>1. Basic </a:t>
            </a:r>
            <a:r>
              <a:rPr lang="en-US" altLang="x-none" sz="2800" dirty="0">
                <a:latin typeface="Arial" charset="0"/>
              </a:rPr>
              <a:t>helix-loop-helix proteins </a:t>
            </a:r>
            <a:endParaRPr lang="en-US" altLang="x-none" sz="2800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x-none" sz="2800" dirty="0" smtClean="0">
                <a:latin typeface="Arial" charset="0"/>
                <a:ea typeface="+mn-ea"/>
              </a:rPr>
              <a:t>2. Zinc-finger proteins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x-none" sz="2800" dirty="0" smtClean="0">
                <a:latin typeface="Arial" charset="0"/>
                <a:ea typeface="+mn-ea"/>
              </a:rPr>
              <a:t>3. Leucine-zipper proteins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x-none" sz="2800" dirty="0" smtClean="0">
                <a:latin typeface="Arial" charset="0"/>
                <a:ea typeface="+mn-ea"/>
              </a:rPr>
              <a:t>4. </a:t>
            </a:r>
            <a:r>
              <a:rPr lang="en-US" altLang="x-none" sz="2800" dirty="0">
                <a:latin typeface="Arial" charset="0"/>
              </a:rPr>
              <a:t>Homeodomain proteins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x-none" sz="2800" dirty="0" smtClean="0">
                <a:latin typeface="Arial" charset="0"/>
                <a:ea typeface="+mn-ea"/>
              </a:rPr>
              <a:t>……and many more</a:t>
            </a:r>
            <a:endParaRPr lang="en-US" altLang="x-none" sz="2800" dirty="0">
              <a:latin typeface="Arial" charset="0"/>
              <a:ea typeface="+mn-ea"/>
            </a:endParaRPr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-15875" y="1744663"/>
            <a:ext cx="9180513" cy="0"/>
          </a:xfrm>
          <a:prstGeom prst="lin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g07_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56" y="1484416"/>
            <a:ext cx="4340102" cy="34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3"/>
          <p:cNvSpPr>
            <a:spLocks noGrp="1"/>
          </p:cNvSpPr>
          <p:nvPr>
            <p:ph type="title"/>
          </p:nvPr>
        </p:nvSpPr>
        <p:spPr>
          <a:xfrm>
            <a:off x="1151905" y="6001313"/>
            <a:ext cx="6267203" cy="416935"/>
          </a:xfrm>
        </p:spPr>
        <p:txBody>
          <a:bodyPr lIns="0" tIns="182880" rIns="0" bIns="0" anchor="t"/>
          <a:lstStyle/>
          <a:p>
            <a:pPr algn="l" eaLnBrk="1" hangingPunct="1">
              <a:lnSpc>
                <a:spcPts val="1800"/>
              </a:lnSpc>
            </a:pPr>
            <a:r>
              <a:rPr lang="en-US" altLang="en-US" sz="1600" b="1" dirty="0" smtClean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Interaction of bacteriophage 434 repressor with DNA</a:t>
            </a:r>
            <a:r>
              <a:rPr lang="en-US" altLang="en-US" sz="16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n-US" sz="1600" b="1" dirty="0" smtClean="0">
              <a:latin typeface="Verdana" panose="020B0604030504040204" pitchFamily="34" charset="0"/>
              <a:cs typeface="Verdana" panose="020B0604030504040204" pitchFamily="34" charset="0"/>
              <a:sym typeface="Lucida Grand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92" y="993311"/>
            <a:ext cx="4369287" cy="4944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2533" y="684866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Helix-loop-helix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9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3"/>
          <p:cNvSpPr>
            <a:spLocks noGrp="1"/>
          </p:cNvSpPr>
          <p:nvPr>
            <p:ph type="title"/>
          </p:nvPr>
        </p:nvSpPr>
        <p:spPr>
          <a:xfrm>
            <a:off x="413278" y="5767659"/>
            <a:ext cx="8317444" cy="685800"/>
          </a:xfrm>
        </p:spPr>
        <p:txBody>
          <a:bodyPr lIns="0" tIns="182880" rIns="0" bIns="0" anchor="t"/>
          <a:lstStyle/>
          <a:p>
            <a:pPr algn="l" eaLnBrk="1" hangingPunct="1">
              <a:lnSpc>
                <a:spcPts val="1800"/>
              </a:lnSpc>
            </a:pPr>
            <a:r>
              <a:rPr lang="en-US" alt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Eukaryotic DNA-binding domains that use an </a:t>
            </a:r>
            <a:r>
              <a:rPr lang="en-US" altLang="en-US" sz="1200" b="1" dirty="0" smtClean="0">
                <a:solidFill>
                  <a:schemeClr val="tx1"/>
                </a:solidFill>
                <a:latin typeface="Symbol" panose="05050102010706020507" pitchFamily="18" charset="2"/>
                <a:cs typeface="Verdana" panose="020B0604030504040204" pitchFamily="34" charset="0"/>
              </a:rPr>
              <a:t>a</a:t>
            </a:r>
            <a:r>
              <a:rPr lang="en-US" alt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helix to interact with the major groove of specific DNA sequences.</a:t>
            </a:r>
            <a:endParaRPr lang="en-US" altLang="en-US" sz="1200" b="1" dirty="0" smtClean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  <a:sym typeface="Lucida Grande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523602" y="1304450"/>
            <a:ext cx="347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r>
              <a:rPr lang="en-GB" baseline="-25000" dirty="0" smtClean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2 </a:t>
            </a:r>
            <a:r>
              <a:rPr lang="en-GB" dirty="0" smtClean="0"/>
              <a:t>zinc-finger protein (GAL1)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821377" y="1221355"/>
            <a:ext cx="367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r>
              <a:rPr lang="en-GB" baseline="-25000" dirty="0" smtClean="0"/>
              <a:t>4 </a:t>
            </a:r>
            <a:r>
              <a:rPr lang="en-GB" dirty="0" smtClean="0"/>
              <a:t>zinc-finger protein (Glucocorticoid receptor)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02" y="1948134"/>
            <a:ext cx="3790950" cy="381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802" y="2271642"/>
            <a:ext cx="381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30488"/>
            <a:ext cx="801052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90538" y="1106488"/>
            <a:ext cx="2869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800" dirty="0" smtClean="0">
                <a:latin typeface="Arial" charset="0"/>
                <a:ea typeface="+mn-ea"/>
              </a:rPr>
              <a:t>C</a:t>
            </a:r>
            <a:r>
              <a:rPr lang="en-US" altLang="x-none" sz="2800" baseline="-25000" dirty="0" smtClean="0">
                <a:latin typeface="Arial" charset="0"/>
                <a:ea typeface="+mn-ea"/>
              </a:rPr>
              <a:t>2</a:t>
            </a:r>
            <a:r>
              <a:rPr lang="en-US" altLang="x-none" sz="2800" dirty="0" smtClean="0">
                <a:latin typeface="Arial" charset="0"/>
                <a:ea typeface="+mn-ea"/>
              </a:rPr>
              <a:t>H</a:t>
            </a:r>
            <a:r>
              <a:rPr lang="en-US" altLang="x-none" sz="2800" baseline="-25000" dirty="0" smtClean="0">
                <a:latin typeface="Arial" charset="0"/>
                <a:ea typeface="+mn-ea"/>
              </a:rPr>
              <a:t>2</a:t>
            </a:r>
            <a:r>
              <a:rPr lang="en-US" altLang="x-none" sz="2800" dirty="0" smtClean="0">
                <a:latin typeface="Arial" charset="0"/>
                <a:ea typeface="+mn-ea"/>
              </a:rPr>
              <a:t> </a:t>
            </a:r>
            <a:r>
              <a:rPr lang="en-US" altLang="x-none" sz="2800" dirty="0">
                <a:latin typeface="Arial" charset="0"/>
                <a:ea typeface="+mn-ea"/>
              </a:rPr>
              <a:t>Zinc Finger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-15875" y="1704975"/>
            <a:ext cx="9180513" cy="0"/>
          </a:xfrm>
          <a:prstGeom prst="lin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3"/>
          <p:cNvSpPr>
            <a:spLocks noGrp="1"/>
          </p:cNvSpPr>
          <p:nvPr>
            <p:ph type="title"/>
          </p:nvPr>
        </p:nvSpPr>
        <p:spPr>
          <a:xfrm>
            <a:off x="509824" y="5469882"/>
            <a:ext cx="8317444" cy="685800"/>
          </a:xfrm>
        </p:spPr>
        <p:txBody>
          <a:bodyPr lIns="0" tIns="182880" rIns="0" bIns="0" anchor="t"/>
          <a:lstStyle/>
          <a:p>
            <a:pPr algn="l" eaLnBrk="1" hangingPunct="1">
              <a:lnSpc>
                <a:spcPts val="1800"/>
              </a:lnSpc>
            </a:pPr>
            <a:r>
              <a:rPr lang="en-US" alt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Eukaryotic DNA-binding domains that use an </a:t>
            </a:r>
            <a:r>
              <a:rPr lang="en-US" altLang="en-US" sz="1200" b="1" dirty="0" smtClean="0">
                <a:solidFill>
                  <a:schemeClr val="tx1"/>
                </a:solidFill>
                <a:latin typeface="Symbol" panose="05050102010706020507" pitchFamily="18" charset="2"/>
                <a:cs typeface="Verdana" panose="020B0604030504040204" pitchFamily="34" charset="0"/>
              </a:rPr>
              <a:t>a</a:t>
            </a:r>
            <a:r>
              <a:rPr lang="en-US" alt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helix to interact with the major groove of specific DNA sequences.</a:t>
            </a:r>
            <a:endParaRPr lang="en-US" altLang="en-US" sz="1200" b="1" dirty="0" smtClean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  <a:sym typeface="Lucida Grande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16" y="1604529"/>
            <a:ext cx="4486275" cy="3524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62005" y="1895351"/>
            <a:ext cx="3990975" cy="2238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38416" y="1626053"/>
            <a:ext cx="59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(c)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983724" y="1625187"/>
            <a:ext cx="59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(d)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9824" y="817015"/>
            <a:ext cx="19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Leucine zipper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4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Scan10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2" b="50000"/>
          <a:stretch>
            <a:fillRect/>
          </a:stretch>
        </p:blipFill>
        <p:spPr bwMode="auto">
          <a:xfrm>
            <a:off x="95250" y="2062163"/>
            <a:ext cx="88439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4032" y="888098"/>
            <a:ext cx="3638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Control of </a:t>
            </a:r>
            <a:r>
              <a:rPr lang="en-US" sz="3600" dirty="0" smtClean="0">
                <a:solidFill>
                  <a:srgbClr val="0070C0"/>
                </a:solidFill>
              </a:rPr>
              <a:t>TFs </a:t>
            </a:r>
            <a:r>
              <a:rPr lang="en-US" sz="3600" dirty="0" smtClean="0">
                <a:solidFill>
                  <a:srgbClr val="0070C0"/>
                </a:solidFill>
              </a:rPr>
              <a:t>- I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-15875" y="1636713"/>
            <a:ext cx="9180513" cy="0"/>
          </a:xfrm>
          <a:prstGeom prst="lin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Scan10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1" r="10661"/>
          <a:stretch>
            <a:fillRect/>
          </a:stretch>
        </p:blipFill>
        <p:spPr bwMode="auto">
          <a:xfrm>
            <a:off x="254000" y="1965325"/>
            <a:ext cx="8558213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7231" y="984936"/>
            <a:ext cx="37670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Control of </a:t>
            </a:r>
            <a:r>
              <a:rPr lang="en-US" sz="3600" dirty="0" smtClean="0">
                <a:solidFill>
                  <a:srgbClr val="0070C0"/>
                </a:solidFill>
              </a:rPr>
              <a:t>TFs </a:t>
            </a:r>
            <a:r>
              <a:rPr lang="en-US" sz="3600" dirty="0" smtClean="0">
                <a:solidFill>
                  <a:srgbClr val="0070C0"/>
                </a:solidFill>
              </a:rPr>
              <a:t>- II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-15875" y="1636713"/>
            <a:ext cx="9180513" cy="0"/>
          </a:xfrm>
          <a:prstGeom prst="lin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47303</TotalTime>
  <Words>915</Words>
  <PresentationFormat>On-screen Show (4:3)</PresentationFormat>
  <Paragraphs>44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MS PGothic</vt:lpstr>
      <vt:lpstr>Arial</vt:lpstr>
      <vt:lpstr>Lucida Grande</vt:lpstr>
      <vt:lpstr>Symbol</vt:lpstr>
      <vt:lpstr>Verdana</vt:lpstr>
      <vt:lpstr>Default Design</vt:lpstr>
      <vt:lpstr>GENE EXPRESSION: Regulation Part-1</vt:lpstr>
      <vt:lpstr>PowerPoint Presentation</vt:lpstr>
      <vt:lpstr>PowerPoint Presentation</vt:lpstr>
      <vt:lpstr>Interaction of bacteriophage 434 repressor with DNA.</vt:lpstr>
      <vt:lpstr>Eukaryotic DNA-binding domains that use an a helix to interact with the major groove of specific DNA sequences.</vt:lpstr>
      <vt:lpstr>PowerPoint Presentation</vt:lpstr>
      <vt:lpstr>Eukaryotic DNA-binding domains that use an a helix to interact with the major groove of specific DNA sequences.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2014-11-03T09:22:57Z</cp:lastPrinted>
  <dcterms:created xsi:type="dcterms:W3CDTF">2008-09-24T22:02:17Z</dcterms:created>
  <dcterms:modified xsi:type="dcterms:W3CDTF">2020-09-27T15:05:50Z</dcterms:modified>
</cp:coreProperties>
</file>